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85" r:id="rId7"/>
    <p:sldId id="290" r:id="rId8"/>
    <p:sldId id="301" r:id="rId9"/>
    <p:sldId id="302" r:id="rId10"/>
    <p:sldId id="305" r:id="rId11"/>
    <p:sldId id="303" r:id="rId12"/>
    <p:sldId id="307" r:id="rId13"/>
    <p:sldId id="261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F75"/>
    <a:srgbClr val="B5FF21"/>
    <a:srgbClr val="30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3066" autoAdjust="0"/>
  </p:normalViewPr>
  <p:slideViewPr>
    <p:cSldViewPr snapToGrid="0" snapToObjects="1">
      <p:cViewPr varScale="1">
        <p:scale>
          <a:sx n="68" d="100"/>
          <a:sy n="68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F00CC-0D81-9D4C-AB16-A1F026E3FFC2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39010-8474-AD4A-8DC7-2AEBBBEF71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401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39010-8474-AD4A-8DC7-2AEBBBEF71AD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2966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39010-8474-AD4A-8DC7-2AEBBBEF71AD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844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3142C-AE2E-144E-AFD4-1C4D32F51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A15B66-3442-5D44-992E-74815C7FC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D3A4A0-0D53-B84F-8BFF-96E55A74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7D7ED1-8CE1-9943-A73E-2A17BCA6D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1C10EA-C589-7941-982B-8DD0D14BB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9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DF3EB4-A89B-164C-ACF8-5731A561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40DA1C-2F7D-7E45-AB81-95EEBDC08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8298F1-A877-A145-8F8D-E0D7FCBF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D589C9-62D4-DD44-B8B6-B6FB8D5A4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A534C8-7560-6C44-BF97-75D02371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98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302C13-BCD8-CE47-A693-B84F821D7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EE957F-433F-9744-977D-9B484F03D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76FB6A-BA4D-9441-8569-3A8B660B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7A9DE4-8CF0-DA45-B688-885816A07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48C9ED-19EF-7642-8EE8-D26570B7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463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AFC6A7-E4E5-FC4F-BB3D-3946A7F72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ECAC9D-3251-8843-834E-CBDBB9F6B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7273F4-9ED7-D94B-9E52-C5C371C9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4FFD40-8209-6040-95F7-8C197551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8AEAF0-42A8-7041-81BA-00CE8AC0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463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AC223-B1ED-164C-A91A-5C989891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583C5B-7DA4-574C-9DF5-6FF00C179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663CAB-6BD6-E746-91E3-1EB69640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A0DEF-9317-134A-8BD6-F2514C3BF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75A092-D07C-9B47-880D-FC57B7E2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502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9E135-CEAE-334D-858F-7633DE39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8F4453-C4CE-C444-9BED-E71214CEC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E7B910-4E81-374E-B3A9-6C084B525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F738D0-D269-E644-B293-F094C051A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C0C787-6518-7940-BF94-E6D981DD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A163CF-A1A2-2642-B5CA-E48EC0B8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292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77230-FB4A-9041-928C-6FA1F383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8C6403-F83C-044E-BDEA-E68E2DDE8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672816-EA00-D141-9492-AD3C8B383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DCAFCC-7CA8-784C-9522-4C2FD0239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8C54F10-57F7-0749-9915-4C23398EE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904C420-139C-384E-938E-018F18B1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F07C6D-47D2-F641-9280-572548814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92B1BC-2A80-414E-9B82-DF60B40E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759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EDF2C-F1A4-5243-B7F9-5A68797FF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542FA5-ECE0-E54F-BA36-0724F3C0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8658652-60C4-5B43-8621-1B7808CB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518C0A-1863-C546-B3F0-06EF7D8A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331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3E188B-2DD6-764C-A60C-A380AA0A9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CB2202E-9500-0A4F-AB95-CE416D91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551366-E152-C14B-9AC7-CB7D0E19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255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66410-A0C0-5F46-9337-988D4B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ACF204-F039-7844-B286-EB8284EF5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53C18D-D089-8341-97B7-8DB2B1A2B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933931-DD55-984B-B490-0D4B6E35A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98F13B-14CB-F84E-9E0D-AAFFBF95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2F6B26-908B-F342-B380-CD6ED1F8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706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FDD99-8EED-6A4F-A2DB-83B7A74A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11CEDB-303D-D145-BF80-63CF5AAA21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AA8318-4969-5D4E-99E0-C5EA0E139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10B692-5096-B04F-A3C4-6768B55E3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F2E461-9F59-F64A-BF42-FAA75904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B3737E-14AE-7948-AF1A-7D42FF01C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556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DBFAA32-0364-754A-88B9-32AD38C1B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771533-6AD5-6A4D-83C3-E9C337A17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9B3142-A29F-4342-A118-000C74047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74573-9F50-6346-922D-6E0A539CCC0D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D2386A-CA15-CD44-813C-DC94CE341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9D6603-171D-3743-8C08-55DF1774B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42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B53CB4C-04AD-46AB-83E6-FA2ECBE58E2A}"/>
              </a:ext>
            </a:extLst>
          </p:cNvPr>
          <p:cNvSpPr txBox="1"/>
          <p:nvPr/>
        </p:nvSpPr>
        <p:spPr>
          <a:xfrm>
            <a:off x="244503" y="3773384"/>
            <a:ext cx="11347890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CO" sz="40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Cavolini" panose="03000502040302020204" pitchFamily="66" charset="0"/>
              </a:rPr>
              <a:t>REUNIÓN DE CIERRE DE AUDITORÍA</a:t>
            </a:r>
          </a:p>
          <a:p>
            <a:pPr algn="ctr"/>
            <a:r>
              <a:rPr lang="es-ES" sz="28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Cavolini" panose="03000502040302020204" pitchFamily="66" charset="0"/>
              </a:rPr>
              <a:t>OFICINA DE CONTROL INTERNO</a:t>
            </a:r>
          </a:p>
          <a:p>
            <a:endParaRPr lang="es-ES" sz="2800" b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  <a:cs typeface="Cavolini" panose="03000502040302020204" pitchFamily="66" charset="0"/>
            </a:endParaRPr>
          </a:p>
          <a:p>
            <a:r>
              <a:rPr lang="es-ES" sz="20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Cavolini" panose="03000502040302020204" pitchFamily="66" charset="0"/>
              </a:rPr>
              <a:t>PROCESO/UNIDAD:</a:t>
            </a:r>
          </a:p>
          <a:p>
            <a:r>
              <a:rPr lang="es-ES" sz="20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Cavolini" panose="03000502040302020204" pitchFamily="66" charset="0"/>
              </a:rPr>
              <a:t>FECHA: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074531" y="6377521"/>
            <a:ext cx="4610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CEI-FM-021_V1 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Formato Presentación de Cierre de Auditoría</a:t>
            </a:r>
          </a:p>
        </p:txBody>
      </p:sp>
    </p:spTree>
    <p:extLst>
      <p:ext uri="{BB962C8B-B14F-4D97-AF65-F5344CB8AC3E}">
        <p14:creationId xmlns:p14="http://schemas.microsoft.com/office/powerpoint/2010/main" val="3367356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1C63DE4-2658-BE41-9640-6AB31FBA3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82"/>
            <a:ext cx="12192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74623" y="6181234"/>
            <a:ext cx="3463977" cy="610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800" dirty="0">
                <a:solidFill>
                  <a:schemeClr val="tx1">
                    <a:tint val="75000"/>
                  </a:schemeClr>
                </a:solidFill>
              </a:rPr>
              <a:t>Avenida Calle 26 No. 69-76 Edificio Elemento, Torre AIRE - Piso 3 - CP 111071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800" dirty="0">
                <a:solidFill>
                  <a:schemeClr val="tx1">
                    <a:tint val="75000"/>
                  </a:schemeClr>
                </a:solidFill>
              </a:rPr>
              <a:t>PBX:(+57) 601-3779555 - Información: Línea 195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800" dirty="0">
                <a:solidFill>
                  <a:schemeClr val="tx1">
                    <a:tint val="75000"/>
                  </a:schemeClr>
                </a:solidFill>
              </a:rPr>
              <a:t>Sede Operativa - Atención al Ciudadano: Calle 22D No. 120-40</a:t>
            </a:r>
          </a:p>
          <a:p>
            <a:r>
              <a:rPr lang="es-CO" sz="800" dirty="0">
                <a:solidFill>
                  <a:schemeClr val="tx1">
                    <a:tint val="75000"/>
                  </a:schemeClr>
                </a:solidFill>
              </a:rPr>
              <a:t>www.umv.gov.co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074531" y="6377521"/>
            <a:ext cx="4610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CEI-FM-021_V1 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Formato Presentación de Cierre de Auditoría</a:t>
            </a:r>
          </a:p>
        </p:txBody>
      </p:sp>
    </p:spTree>
    <p:extLst>
      <p:ext uri="{BB962C8B-B14F-4D97-AF65-F5344CB8AC3E}">
        <p14:creationId xmlns:p14="http://schemas.microsoft.com/office/powerpoint/2010/main" val="407793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9E316B2-3182-2B45-8FAD-2643223B1055}"/>
              </a:ext>
            </a:extLst>
          </p:cNvPr>
          <p:cNvSpPr txBox="1">
            <a:spLocks/>
          </p:cNvSpPr>
          <p:nvPr/>
        </p:nvSpPr>
        <p:spPr>
          <a:xfrm>
            <a:off x="2072717" y="735073"/>
            <a:ext cx="9206906" cy="576000"/>
          </a:xfrm>
          <a:prstGeom prst="roundRect">
            <a:avLst/>
          </a:prstGeom>
          <a:solidFill>
            <a:srgbClr val="D1FF7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CONTENIDO DE LA REUNIÓN DE CIERRE DE AUDITORÍA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4CB92232-CF3B-6E4F-8669-88436DB56C08}"/>
              </a:ext>
            </a:extLst>
          </p:cNvPr>
          <p:cNvSpPr txBox="1">
            <a:spLocks/>
          </p:cNvSpPr>
          <p:nvPr/>
        </p:nvSpPr>
        <p:spPr>
          <a:xfrm>
            <a:off x="1475994" y="2197676"/>
            <a:ext cx="7817665" cy="591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Ejecución de la Auditoría Interna</a:t>
            </a:r>
            <a:endParaRPr lang="es-CO" sz="2400" dirty="0">
              <a:solidFill>
                <a:schemeClr val="tx2">
                  <a:lumMod val="50000"/>
                </a:schemeClr>
              </a:solidFill>
              <a:latin typeface="Segoe UI Emoji" panose="020B0502040204020203" pitchFamily="34" charset="0"/>
              <a:ea typeface="Segoe UI Emoj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749929E2-7185-6941-82D1-B47DA3559865}"/>
              </a:ext>
            </a:extLst>
          </p:cNvPr>
          <p:cNvSpPr txBox="1">
            <a:spLocks/>
          </p:cNvSpPr>
          <p:nvPr/>
        </p:nvSpPr>
        <p:spPr>
          <a:xfrm>
            <a:off x="1475994" y="2818772"/>
            <a:ext cx="9936517" cy="591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2400" dirty="0">
                <a:solidFill>
                  <a:schemeClr val="tx2">
                    <a:lumMod val="50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Análisis a las solicitudes del Equipo Auditor sobre Hallazgo preliminar </a:t>
            </a: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5C741D0C-EB66-634D-9412-3DFF2548A2E3}"/>
              </a:ext>
            </a:extLst>
          </p:cNvPr>
          <p:cNvSpPr txBox="1">
            <a:spLocks/>
          </p:cNvSpPr>
          <p:nvPr/>
        </p:nvSpPr>
        <p:spPr>
          <a:xfrm>
            <a:off x="1475994" y="3438872"/>
            <a:ext cx="7997789" cy="591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dirty="0">
                <a:solidFill>
                  <a:schemeClr val="tx2">
                    <a:lumMod val="50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Balance de los Hallazgos de Auditoría definitivos</a:t>
            </a:r>
            <a:endParaRPr lang="es-CO" sz="2400" dirty="0">
              <a:solidFill>
                <a:schemeClr val="tx2">
                  <a:lumMod val="50000"/>
                </a:schemeClr>
              </a:solidFill>
              <a:latin typeface="Segoe UI Emoji" panose="020B0502040204020203" pitchFamily="34" charset="0"/>
              <a:ea typeface="Segoe UI Emoj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8CA7FB5B-9583-CD44-8C15-4C14251D390C}"/>
              </a:ext>
            </a:extLst>
          </p:cNvPr>
          <p:cNvSpPr txBox="1">
            <a:spLocks/>
          </p:cNvSpPr>
          <p:nvPr/>
        </p:nvSpPr>
        <p:spPr>
          <a:xfrm>
            <a:off x="1475993" y="4114965"/>
            <a:ext cx="5900376" cy="591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dirty="0">
                <a:solidFill>
                  <a:schemeClr val="tx2">
                    <a:lumMod val="50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Conclusiones de la Auditoría Interna</a:t>
            </a:r>
            <a:endParaRPr lang="es-CO" sz="2400" dirty="0">
              <a:solidFill>
                <a:schemeClr val="tx2">
                  <a:lumMod val="50000"/>
                </a:schemeClr>
              </a:solidFill>
              <a:latin typeface="Segoe UI Emoji" panose="020B0502040204020203" pitchFamily="34" charset="0"/>
              <a:ea typeface="Segoe UI Emoj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85BF486B-3169-804E-A452-CB98D35B3DD3}"/>
              </a:ext>
            </a:extLst>
          </p:cNvPr>
          <p:cNvSpPr txBox="1">
            <a:spLocks/>
          </p:cNvSpPr>
          <p:nvPr/>
        </p:nvSpPr>
        <p:spPr>
          <a:xfrm>
            <a:off x="1475994" y="4800339"/>
            <a:ext cx="8537435" cy="5741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2400" dirty="0">
                <a:solidFill>
                  <a:schemeClr val="tx2">
                    <a:lumMod val="50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Análisis de riesgos</a:t>
            </a:r>
          </a:p>
        </p:txBody>
      </p:sp>
      <p:sp>
        <p:nvSpPr>
          <p:cNvPr id="2" name="Elipse 1"/>
          <p:cNvSpPr/>
          <p:nvPr/>
        </p:nvSpPr>
        <p:spPr>
          <a:xfrm>
            <a:off x="1242177" y="2186233"/>
            <a:ext cx="468000" cy="468000"/>
          </a:xfrm>
          <a:prstGeom prst="ellipse">
            <a:avLst/>
          </a:prstGeom>
          <a:solidFill>
            <a:srgbClr val="B5FF21"/>
          </a:solidFill>
          <a:ln>
            <a:solidFill>
              <a:srgbClr val="3048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rgbClr val="30480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1</a:t>
            </a:r>
          </a:p>
        </p:txBody>
      </p:sp>
      <p:sp>
        <p:nvSpPr>
          <p:cNvPr id="17" name="Elipse 16"/>
          <p:cNvSpPr/>
          <p:nvPr/>
        </p:nvSpPr>
        <p:spPr>
          <a:xfrm>
            <a:off x="1242177" y="2794678"/>
            <a:ext cx="468000" cy="468000"/>
          </a:xfrm>
          <a:prstGeom prst="ellipse">
            <a:avLst/>
          </a:prstGeom>
          <a:solidFill>
            <a:srgbClr val="B5FF21"/>
          </a:solidFill>
          <a:ln>
            <a:solidFill>
              <a:srgbClr val="3048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rgbClr val="30480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2</a:t>
            </a:r>
          </a:p>
        </p:txBody>
      </p:sp>
      <p:sp>
        <p:nvSpPr>
          <p:cNvPr id="18" name="Elipse 17"/>
          <p:cNvSpPr/>
          <p:nvPr/>
        </p:nvSpPr>
        <p:spPr>
          <a:xfrm>
            <a:off x="1242177" y="3434097"/>
            <a:ext cx="468000" cy="468000"/>
          </a:xfrm>
          <a:prstGeom prst="ellipse">
            <a:avLst/>
          </a:prstGeom>
          <a:solidFill>
            <a:srgbClr val="B5FF21"/>
          </a:solidFill>
          <a:ln>
            <a:solidFill>
              <a:srgbClr val="3048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rgbClr val="30480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3</a:t>
            </a:r>
          </a:p>
        </p:txBody>
      </p:sp>
      <p:sp>
        <p:nvSpPr>
          <p:cNvPr id="19" name="Elipse 18"/>
          <p:cNvSpPr/>
          <p:nvPr/>
        </p:nvSpPr>
        <p:spPr>
          <a:xfrm>
            <a:off x="1242177" y="4117794"/>
            <a:ext cx="468000" cy="468000"/>
          </a:xfrm>
          <a:prstGeom prst="ellipse">
            <a:avLst/>
          </a:prstGeom>
          <a:solidFill>
            <a:srgbClr val="B5FF21"/>
          </a:solidFill>
          <a:ln>
            <a:solidFill>
              <a:srgbClr val="3048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rgbClr val="30480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4</a:t>
            </a:r>
          </a:p>
        </p:txBody>
      </p:sp>
      <p:sp>
        <p:nvSpPr>
          <p:cNvPr id="20" name="Elipse 19"/>
          <p:cNvSpPr/>
          <p:nvPr/>
        </p:nvSpPr>
        <p:spPr>
          <a:xfrm>
            <a:off x="1242177" y="4744778"/>
            <a:ext cx="468000" cy="468000"/>
          </a:xfrm>
          <a:prstGeom prst="ellipse">
            <a:avLst/>
          </a:prstGeom>
          <a:solidFill>
            <a:srgbClr val="B5FF21"/>
          </a:solidFill>
          <a:ln>
            <a:solidFill>
              <a:srgbClr val="3048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rgbClr val="30480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5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E84032-E0CC-234F-9490-CE64B071F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90" y="111475"/>
            <a:ext cx="2053982" cy="1823197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5438A90-A09E-1132-C9C1-97B7FB23D634}"/>
              </a:ext>
            </a:extLst>
          </p:cNvPr>
          <p:cNvSpPr/>
          <p:nvPr/>
        </p:nvSpPr>
        <p:spPr>
          <a:xfrm>
            <a:off x="1242177" y="5514645"/>
            <a:ext cx="468000" cy="468000"/>
          </a:xfrm>
          <a:prstGeom prst="ellipse">
            <a:avLst/>
          </a:prstGeom>
          <a:solidFill>
            <a:srgbClr val="B5FF21"/>
          </a:solidFill>
          <a:ln>
            <a:solidFill>
              <a:srgbClr val="3048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rgbClr val="30480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6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EA6644E9-A186-2D58-0B2B-AB380F6A8D1D}"/>
              </a:ext>
            </a:extLst>
          </p:cNvPr>
          <p:cNvSpPr txBox="1">
            <a:spLocks/>
          </p:cNvSpPr>
          <p:nvPr/>
        </p:nvSpPr>
        <p:spPr>
          <a:xfrm>
            <a:off x="1710177" y="5548776"/>
            <a:ext cx="8537435" cy="5741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_tradnl" sz="2400">
                <a:solidFill>
                  <a:schemeClr val="tx2">
                    <a:lumMod val="50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Recomendaciones formulación </a:t>
            </a:r>
            <a:r>
              <a:rPr lang="es-ES_tradnl" sz="2400" dirty="0">
                <a:solidFill>
                  <a:schemeClr val="tx2">
                    <a:lumMod val="50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del plan de mejoramiento </a:t>
            </a:r>
            <a:endParaRPr lang="es-CO" sz="2400" dirty="0">
              <a:solidFill>
                <a:schemeClr val="tx2">
                  <a:lumMod val="50000"/>
                </a:schemeClr>
              </a:solidFill>
              <a:latin typeface="Segoe UI Emoji" panose="020B0502040204020203" pitchFamily="34" charset="0"/>
              <a:ea typeface="Segoe UI Emoj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074531" y="6377521"/>
            <a:ext cx="4610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CEI-FM-021_V1 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Formato Presentación de Cierre de Auditoría</a:t>
            </a:r>
          </a:p>
        </p:txBody>
      </p:sp>
    </p:spTree>
    <p:extLst>
      <p:ext uri="{BB962C8B-B14F-4D97-AF65-F5344CB8AC3E}">
        <p14:creationId xmlns:p14="http://schemas.microsoft.com/office/powerpoint/2010/main" val="326201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B92232-CF3B-6E4F-8669-88436DB56C08}"/>
              </a:ext>
            </a:extLst>
          </p:cNvPr>
          <p:cNvSpPr txBox="1">
            <a:spLocks/>
          </p:cNvSpPr>
          <p:nvPr/>
        </p:nvSpPr>
        <p:spPr>
          <a:xfrm>
            <a:off x="1427783" y="165704"/>
            <a:ext cx="4943038" cy="4565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algn="ctr">
              <a:lnSpc>
                <a:spcPts val="2500"/>
              </a:lnSpc>
              <a:spcBef>
                <a:spcPct val="0"/>
              </a:spcBef>
              <a:buNone/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es-ES" sz="2400" dirty="0"/>
              <a:t>Ejecución de la Auditoría Interna</a:t>
            </a:r>
            <a:endParaRPr lang="es-CO" sz="2400" dirty="0"/>
          </a:p>
        </p:txBody>
      </p:sp>
      <p:sp>
        <p:nvSpPr>
          <p:cNvPr id="5" name="Elipse 4"/>
          <p:cNvSpPr/>
          <p:nvPr/>
        </p:nvSpPr>
        <p:spPr>
          <a:xfrm>
            <a:off x="959782" y="165704"/>
            <a:ext cx="468000" cy="468000"/>
          </a:xfrm>
          <a:prstGeom prst="ellipse">
            <a:avLst/>
          </a:prstGeom>
          <a:solidFill>
            <a:srgbClr val="B5FF21"/>
          </a:solidFill>
          <a:ln>
            <a:solidFill>
              <a:srgbClr val="3048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rgbClr val="304800"/>
                </a:solidFill>
                <a:latin typeface="Arial Nova"/>
              </a:rPr>
              <a:t>1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879225"/>
              </p:ext>
            </p:extLst>
          </p:nvPr>
        </p:nvGraphicFramePr>
        <p:xfrm>
          <a:off x="683053" y="852620"/>
          <a:ext cx="10932334" cy="214621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933916">
                  <a:extLst>
                    <a:ext uri="{9D8B030D-6E8A-4147-A177-3AD203B41FA5}">
                      <a16:colId xmlns:a16="http://schemas.microsoft.com/office/drawing/2014/main" val="180844130"/>
                    </a:ext>
                  </a:extLst>
                </a:gridCol>
                <a:gridCol w="6998418">
                  <a:extLst>
                    <a:ext uri="{9D8B030D-6E8A-4147-A177-3AD203B41FA5}">
                      <a16:colId xmlns:a16="http://schemas.microsoft.com/office/drawing/2014/main" val="1571557352"/>
                    </a:ext>
                  </a:extLst>
                </a:gridCol>
              </a:tblGrid>
              <a:tr h="53655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PROCESO / </a:t>
                      </a:r>
                    </a:p>
                    <a:p>
                      <a:pPr algn="ctr" fontAlgn="ctr"/>
                      <a:r>
                        <a:rPr lang="es-CO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UNIDAD AUDITABLE:</a:t>
                      </a:r>
                    </a:p>
                  </a:txBody>
                  <a:tcPr marL="0" marR="0" marT="0" marB="0" anchor="ctr">
                    <a:solidFill>
                      <a:srgbClr val="D1FF7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365388"/>
                  </a:ext>
                </a:extLst>
              </a:tr>
              <a:tr h="5365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RESPONSABLE DEL</a:t>
                      </a:r>
                      <a:r>
                        <a:rPr lang="es-CO" sz="1600" b="1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s-CO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EQUIPO AUDITADO: </a:t>
                      </a:r>
                    </a:p>
                  </a:txBody>
                  <a:tcPr marL="0" marR="0" marT="0" marB="0" anchor="ctr">
                    <a:solidFill>
                      <a:srgbClr val="D1FF7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256479"/>
                  </a:ext>
                </a:extLst>
              </a:tr>
              <a:tr h="5365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ALCANCE DE LA AUDITORÍA:</a:t>
                      </a:r>
                    </a:p>
                  </a:txBody>
                  <a:tcPr marL="0" marR="0" marT="0" marB="0" anchor="ctr">
                    <a:solidFill>
                      <a:srgbClr val="D1FF7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874648"/>
                  </a:ext>
                </a:extLst>
              </a:tr>
              <a:tr h="5365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OBJETIVO DE LA AUDITORÍA:</a:t>
                      </a:r>
                    </a:p>
                  </a:txBody>
                  <a:tcPr marL="0" marR="0" marT="0" marB="0" anchor="ctr">
                    <a:solidFill>
                      <a:srgbClr val="D1FF7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825486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276013"/>
              </p:ext>
            </p:extLst>
          </p:nvPr>
        </p:nvGraphicFramePr>
        <p:xfrm>
          <a:off x="683054" y="3123073"/>
          <a:ext cx="10932336" cy="53410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76713">
                  <a:extLst>
                    <a:ext uri="{9D8B030D-6E8A-4147-A177-3AD203B41FA5}">
                      <a16:colId xmlns:a16="http://schemas.microsoft.com/office/drawing/2014/main" val="2189124898"/>
                    </a:ext>
                  </a:extLst>
                </a:gridCol>
                <a:gridCol w="1367399">
                  <a:extLst>
                    <a:ext uri="{9D8B030D-6E8A-4147-A177-3AD203B41FA5}">
                      <a16:colId xmlns:a16="http://schemas.microsoft.com/office/drawing/2014/main" val="2957248269"/>
                    </a:ext>
                  </a:extLst>
                </a:gridCol>
                <a:gridCol w="1822056">
                  <a:extLst>
                    <a:ext uri="{9D8B030D-6E8A-4147-A177-3AD203B41FA5}">
                      <a16:colId xmlns:a16="http://schemas.microsoft.com/office/drawing/2014/main" val="3995741248"/>
                    </a:ext>
                  </a:extLst>
                </a:gridCol>
                <a:gridCol w="2092408">
                  <a:extLst>
                    <a:ext uri="{9D8B030D-6E8A-4147-A177-3AD203B41FA5}">
                      <a16:colId xmlns:a16="http://schemas.microsoft.com/office/drawing/2014/main" val="219011159"/>
                    </a:ext>
                  </a:extLst>
                </a:gridCol>
                <a:gridCol w="1551704">
                  <a:extLst>
                    <a:ext uri="{9D8B030D-6E8A-4147-A177-3AD203B41FA5}">
                      <a16:colId xmlns:a16="http://schemas.microsoft.com/office/drawing/2014/main" val="2513501351"/>
                    </a:ext>
                  </a:extLst>
                </a:gridCol>
                <a:gridCol w="1822056">
                  <a:extLst>
                    <a:ext uri="{9D8B030D-6E8A-4147-A177-3AD203B41FA5}">
                      <a16:colId xmlns:a16="http://schemas.microsoft.com/office/drawing/2014/main" val="330872667"/>
                    </a:ext>
                  </a:extLst>
                </a:gridCol>
              </a:tblGrid>
              <a:tr h="5341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FECHA DE INICIO AUDITORÍA:   </a:t>
                      </a:r>
                    </a:p>
                  </a:txBody>
                  <a:tcPr marL="0" marR="0" marT="0" marB="0" anchor="ctr">
                    <a:solidFill>
                      <a:srgbClr val="D1FF7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FECHA FIN AUDITORÍA:  </a:t>
                      </a:r>
                    </a:p>
                  </a:txBody>
                  <a:tcPr marL="0" marR="0" marT="0" marB="0" anchor="ctr">
                    <a:solidFill>
                      <a:srgbClr val="D1FF7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236744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838263"/>
              </p:ext>
            </p:extLst>
          </p:nvPr>
        </p:nvGraphicFramePr>
        <p:xfrm>
          <a:off x="683054" y="3774420"/>
          <a:ext cx="10932333" cy="253189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932333">
                  <a:extLst>
                    <a:ext uri="{9D8B030D-6E8A-4147-A177-3AD203B41FA5}">
                      <a16:colId xmlns:a16="http://schemas.microsoft.com/office/drawing/2014/main" val="4210403704"/>
                    </a:ext>
                  </a:extLst>
                </a:gridCol>
              </a:tblGrid>
              <a:tr h="2333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CRITERIOS</a:t>
                      </a:r>
                      <a:r>
                        <a:rPr lang="es-CO" sz="1600" b="1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EVALUADOS</a:t>
                      </a:r>
                      <a:r>
                        <a:rPr lang="es-CO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:</a:t>
                      </a:r>
                    </a:p>
                  </a:txBody>
                  <a:tcPr marL="0" marR="0" marT="0" marB="0" anchor="ctr">
                    <a:solidFill>
                      <a:srgbClr val="D1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248968"/>
                  </a:ext>
                </a:extLst>
              </a:tr>
              <a:tr h="2288053">
                <a:tc>
                  <a:txBody>
                    <a:bodyPr/>
                    <a:lstStyle/>
                    <a:p>
                      <a:pPr algn="just" fontAlgn="b"/>
                      <a:r>
                        <a:rPr lang="es-CO" sz="900" u="none" strike="noStrike" dirty="0">
                          <a:effectLst/>
                          <a:latin typeface="Arial Nova" panose="020B0504020202020204"/>
                        </a:rPr>
                        <a:t> </a:t>
                      </a:r>
                      <a:endParaRPr lang="es-CO" sz="1100" u="none" strike="noStrike" kern="1200" dirty="0">
                        <a:solidFill>
                          <a:schemeClr val="tx1"/>
                        </a:solidFill>
                        <a:effectLst/>
                        <a:latin typeface="Arial Nova" panose="020B0504020202020204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75370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3074531" y="6377521"/>
            <a:ext cx="4610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CEI-FM-021_V1 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Formato Presentación de Cierre de Auditoría</a:t>
            </a:r>
          </a:p>
        </p:txBody>
      </p:sp>
    </p:spTree>
    <p:extLst>
      <p:ext uri="{BB962C8B-B14F-4D97-AF65-F5344CB8AC3E}">
        <p14:creationId xmlns:p14="http://schemas.microsoft.com/office/powerpoint/2010/main" val="319616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9719A360-F554-3A46-8CB7-8A4ACF3AB6AA}"/>
              </a:ext>
            </a:extLst>
          </p:cNvPr>
          <p:cNvSpPr txBox="1">
            <a:spLocks/>
          </p:cNvSpPr>
          <p:nvPr/>
        </p:nvSpPr>
        <p:spPr>
          <a:xfrm>
            <a:off x="1105107" y="134888"/>
            <a:ext cx="10467300" cy="591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O" sz="2400" b="1" dirty="0">
              <a:solidFill>
                <a:schemeClr val="tx2">
                  <a:lumMod val="50000"/>
                </a:schemeClr>
              </a:solidFill>
              <a:latin typeface="Arial Nova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925637" y="159982"/>
            <a:ext cx="468000" cy="468000"/>
          </a:xfrm>
          <a:prstGeom prst="ellipse">
            <a:avLst/>
          </a:prstGeom>
          <a:solidFill>
            <a:srgbClr val="B5FF21"/>
          </a:solidFill>
          <a:ln>
            <a:solidFill>
              <a:srgbClr val="3048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304800"/>
                </a:solidFill>
                <a:latin typeface="Arial Nova"/>
              </a:rPr>
              <a:t>2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4CB92232-CF3B-6E4F-8669-88436DB56C08}"/>
              </a:ext>
            </a:extLst>
          </p:cNvPr>
          <p:cNvSpPr txBox="1">
            <a:spLocks/>
          </p:cNvSpPr>
          <p:nvPr/>
        </p:nvSpPr>
        <p:spPr>
          <a:xfrm>
            <a:off x="1427782" y="165704"/>
            <a:ext cx="9754879" cy="4565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algn="ctr">
              <a:lnSpc>
                <a:spcPts val="2500"/>
              </a:lnSpc>
              <a:spcBef>
                <a:spcPct val="0"/>
              </a:spcBef>
              <a:buNone/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es-CO" sz="2400" dirty="0"/>
              <a:t>Análisis a las solicitudes del Equipo Auditor sobre Hallazgo preliminar 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F288763-D5CB-05A3-1402-540E4AFFE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712382"/>
              </p:ext>
            </p:extLst>
          </p:nvPr>
        </p:nvGraphicFramePr>
        <p:xfrm>
          <a:off x="1314450" y="1249363"/>
          <a:ext cx="956310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3" imgW="8039122" imgH="1885884" progId="Excel.Sheet.12">
                  <p:embed/>
                </p:oleObj>
              </mc:Choice>
              <mc:Fallback>
                <p:oleObj name="Worksheet" r:id="rId3" imgW="8039122" imgH="18858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4450" y="1249363"/>
                        <a:ext cx="9563100" cy="188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/>
          <p:cNvSpPr/>
          <p:nvPr/>
        </p:nvSpPr>
        <p:spPr>
          <a:xfrm>
            <a:off x="3074531" y="6377521"/>
            <a:ext cx="4610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CEI-FM-021_V1 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Formato Presentación de Cierre de Auditoría</a:t>
            </a:r>
          </a:p>
        </p:txBody>
      </p:sp>
    </p:spTree>
    <p:extLst>
      <p:ext uri="{BB962C8B-B14F-4D97-AF65-F5344CB8AC3E}">
        <p14:creationId xmlns:p14="http://schemas.microsoft.com/office/powerpoint/2010/main" val="2531037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70E71DF5-1454-429B-95B5-A8382AD04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893918"/>
              </p:ext>
            </p:extLst>
          </p:nvPr>
        </p:nvGraphicFramePr>
        <p:xfrm>
          <a:off x="644577" y="1146212"/>
          <a:ext cx="11047751" cy="42572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396459">
                  <a:extLst>
                    <a:ext uri="{9D8B030D-6E8A-4147-A177-3AD203B41FA5}">
                      <a16:colId xmlns:a16="http://schemas.microsoft.com/office/drawing/2014/main" val="230113952"/>
                    </a:ext>
                  </a:extLst>
                </a:gridCol>
                <a:gridCol w="5651292">
                  <a:extLst>
                    <a:ext uri="{9D8B030D-6E8A-4147-A177-3AD203B41FA5}">
                      <a16:colId xmlns:a16="http://schemas.microsoft.com/office/drawing/2014/main" val="4179134621"/>
                    </a:ext>
                  </a:extLst>
                </a:gridCol>
              </a:tblGrid>
              <a:tr h="39777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HALLAZGOS</a:t>
                      </a:r>
                    </a:p>
                  </a:txBody>
                  <a:tcPr>
                    <a:solidFill>
                      <a:srgbClr val="D1FF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2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CANTIDAD</a:t>
                      </a:r>
                    </a:p>
                  </a:txBody>
                  <a:tcPr>
                    <a:solidFill>
                      <a:srgbClr val="D1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955415"/>
                  </a:ext>
                </a:extLst>
              </a:tr>
              <a:tr h="760008">
                <a:tc>
                  <a:txBody>
                    <a:bodyPr/>
                    <a:lstStyle/>
                    <a:p>
                      <a:pPr algn="r"/>
                      <a:r>
                        <a:rPr lang="es-CO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# HALLAZGOS PRELIMINARES</a:t>
                      </a:r>
                      <a:r>
                        <a:rPr lang="es-CO" sz="20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s-CO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328049"/>
                  </a:ext>
                </a:extLst>
              </a:tr>
              <a:tr h="760008">
                <a:tc>
                  <a:txBody>
                    <a:bodyPr/>
                    <a:lstStyle/>
                    <a:p>
                      <a:pPr algn="r"/>
                      <a:r>
                        <a:rPr lang="es-CO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# HALLAZGOS</a:t>
                      </a:r>
                      <a:r>
                        <a:rPr lang="es-CO" sz="20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SUBSANADOS/ELIMINADOS</a:t>
                      </a:r>
                      <a:endParaRPr lang="es-CO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O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2030378"/>
                  </a:ext>
                </a:extLst>
              </a:tr>
              <a:tr h="760008">
                <a:tc>
                  <a:txBody>
                    <a:bodyPr/>
                    <a:lstStyle/>
                    <a:p>
                      <a:pPr algn="r"/>
                      <a:r>
                        <a:rPr lang="es-CO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# HALLAZGOS</a:t>
                      </a:r>
                      <a:r>
                        <a:rPr lang="es-CO" sz="20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TRASLADADOS</a:t>
                      </a:r>
                      <a:endParaRPr lang="es-CO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399195"/>
                  </a:ext>
                </a:extLst>
              </a:tr>
              <a:tr h="760008">
                <a:tc>
                  <a:txBody>
                    <a:bodyPr/>
                    <a:lstStyle/>
                    <a:p>
                      <a:pPr algn="r"/>
                      <a:endParaRPr lang="es-CO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O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489900"/>
                  </a:ext>
                </a:extLst>
              </a:tr>
              <a:tr h="76000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# HALLAZGOS DEFINITIVOS</a:t>
                      </a:r>
                      <a:endParaRPr lang="es-CO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B5FF2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2400" dirty="0">
                        <a:solidFill>
                          <a:schemeClr val="accent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B5FF2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123301"/>
                  </a:ext>
                </a:extLst>
              </a:tr>
            </a:tbl>
          </a:graphicData>
        </a:graphic>
      </p:graphicFrame>
      <p:sp>
        <p:nvSpPr>
          <p:cNvPr id="12" name="Elipse 11"/>
          <p:cNvSpPr/>
          <p:nvPr/>
        </p:nvSpPr>
        <p:spPr>
          <a:xfrm>
            <a:off x="946241" y="146752"/>
            <a:ext cx="468000" cy="468000"/>
          </a:xfrm>
          <a:prstGeom prst="ellipse">
            <a:avLst/>
          </a:prstGeom>
          <a:solidFill>
            <a:srgbClr val="B5FF21"/>
          </a:solidFill>
          <a:ln>
            <a:solidFill>
              <a:srgbClr val="3048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304800"/>
                </a:solidFill>
                <a:latin typeface="Arial Nova"/>
              </a:rPr>
              <a:t>3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4CB92232-CF3B-6E4F-8669-88436DB56C08}"/>
              </a:ext>
            </a:extLst>
          </p:cNvPr>
          <p:cNvSpPr txBox="1">
            <a:spLocks/>
          </p:cNvSpPr>
          <p:nvPr/>
        </p:nvSpPr>
        <p:spPr>
          <a:xfrm>
            <a:off x="1427783" y="165704"/>
            <a:ext cx="6891758" cy="4565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algn="ctr">
              <a:lnSpc>
                <a:spcPts val="2500"/>
              </a:lnSpc>
              <a:spcBef>
                <a:spcPct val="0"/>
              </a:spcBef>
              <a:buNone/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es-CO" sz="2400" dirty="0"/>
              <a:t>Balance de los Hallazgos de Auditoría definitivos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074531" y="6377521"/>
            <a:ext cx="4610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CEI-FM-021_V1 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Formato Presentación de Cierre de Auditoría</a:t>
            </a:r>
          </a:p>
        </p:txBody>
      </p:sp>
    </p:spTree>
    <p:extLst>
      <p:ext uri="{BB962C8B-B14F-4D97-AF65-F5344CB8AC3E}">
        <p14:creationId xmlns:p14="http://schemas.microsoft.com/office/powerpoint/2010/main" val="3907221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>
          <a:xfrm>
            <a:off x="946241" y="161742"/>
            <a:ext cx="468000" cy="468000"/>
          </a:xfrm>
          <a:prstGeom prst="ellipse">
            <a:avLst/>
          </a:prstGeom>
          <a:solidFill>
            <a:srgbClr val="B5FF21"/>
          </a:solidFill>
          <a:ln>
            <a:solidFill>
              <a:srgbClr val="3048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304800"/>
                </a:solidFill>
                <a:latin typeface="Arial Nova"/>
              </a:rPr>
              <a:t>4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4CB92232-CF3B-6E4F-8669-88436DB56C08}"/>
              </a:ext>
            </a:extLst>
          </p:cNvPr>
          <p:cNvSpPr txBox="1">
            <a:spLocks/>
          </p:cNvSpPr>
          <p:nvPr/>
        </p:nvSpPr>
        <p:spPr>
          <a:xfrm>
            <a:off x="1427782" y="165704"/>
            <a:ext cx="5542643" cy="4565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algn="ctr">
              <a:lnSpc>
                <a:spcPts val="2500"/>
              </a:lnSpc>
              <a:spcBef>
                <a:spcPct val="0"/>
              </a:spcBef>
              <a:buNone/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es-CO" sz="2400" dirty="0"/>
              <a:t>Conclusiones de la Auditoría Interna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9B53DB5-27C0-D41B-054F-0515D0322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612618"/>
              </p:ext>
            </p:extLst>
          </p:nvPr>
        </p:nvGraphicFramePr>
        <p:xfrm>
          <a:off x="1180241" y="1320954"/>
          <a:ext cx="9110950" cy="2236633"/>
        </p:xfrm>
        <a:graphic>
          <a:graphicData uri="http://schemas.openxmlformats.org/drawingml/2006/table">
            <a:tbl>
              <a:tblPr firstCol="1" bandRow="1" bandCol="1">
                <a:tableStyleId>{93296810-A885-4BE3-A3E7-6D5BEEA58F35}</a:tableStyleId>
              </a:tblPr>
              <a:tblGrid>
                <a:gridCol w="5466570">
                  <a:extLst>
                    <a:ext uri="{9D8B030D-6E8A-4147-A177-3AD203B41FA5}">
                      <a16:colId xmlns:a16="http://schemas.microsoft.com/office/drawing/2014/main" val="508080092"/>
                    </a:ext>
                  </a:extLst>
                </a:gridCol>
                <a:gridCol w="3644380">
                  <a:extLst>
                    <a:ext uri="{9D8B030D-6E8A-4147-A177-3AD203B41FA5}">
                      <a16:colId xmlns:a16="http://schemas.microsoft.com/office/drawing/2014/main" val="2254467694"/>
                    </a:ext>
                  </a:extLst>
                </a:gridCol>
              </a:tblGrid>
              <a:tr h="45081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1.1 Fortalezas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1FF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80958"/>
                  </a:ext>
                </a:extLst>
              </a:tr>
              <a:tr h="45081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1.2 Oportunidades de mejora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1FF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756907"/>
                  </a:ext>
                </a:extLst>
              </a:tr>
              <a:tr h="90163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1.2 Posibles causas de las observaciones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1FF75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3600" b="0" u="none" strike="noStrike" dirty="0">
                          <a:solidFill>
                            <a:srgbClr val="7F7F7F"/>
                          </a:solidFill>
                          <a:effectLst/>
                        </a:rPr>
                        <a:t> </a:t>
                      </a:r>
                      <a:endParaRPr lang="es-CO" sz="3600" b="0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36166"/>
                  </a:ext>
                </a:extLst>
              </a:tr>
              <a:tr h="43336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1.3 Conclusiones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685803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3074531" y="6377521"/>
            <a:ext cx="4610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CEI-FM-021_V1 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Formato Presentación de Cierre de Auditoría</a:t>
            </a:r>
          </a:p>
        </p:txBody>
      </p:sp>
    </p:spTree>
    <p:extLst>
      <p:ext uri="{BB962C8B-B14F-4D97-AF65-F5344CB8AC3E}">
        <p14:creationId xmlns:p14="http://schemas.microsoft.com/office/powerpoint/2010/main" val="4037464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D75835-6C62-4499-C6A6-EB2E74877373}"/>
              </a:ext>
            </a:extLst>
          </p:cNvPr>
          <p:cNvSpPr txBox="1">
            <a:spLocks/>
          </p:cNvSpPr>
          <p:nvPr/>
        </p:nvSpPr>
        <p:spPr>
          <a:xfrm>
            <a:off x="1856407" y="507961"/>
            <a:ext cx="5542643" cy="4565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algn="ctr">
              <a:lnSpc>
                <a:spcPts val="2500"/>
              </a:lnSpc>
              <a:spcBef>
                <a:spcPct val="0"/>
              </a:spcBef>
              <a:buNone/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es-CO" sz="2400" dirty="0"/>
              <a:t>Análisis de riesgos 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9CBD74C2-4D22-514A-9244-22D26704685B}"/>
              </a:ext>
            </a:extLst>
          </p:cNvPr>
          <p:cNvSpPr/>
          <p:nvPr/>
        </p:nvSpPr>
        <p:spPr>
          <a:xfrm>
            <a:off x="1493837" y="512540"/>
            <a:ext cx="468000" cy="468000"/>
          </a:xfrm>
          <a:prstGeom prst="ellipse">
            <a:avLst/>
          </a:prstGeom>
          <a:solidFill>
            <a:srgbClr val="B5FF21"/>
          </a:solidFill>
          <a:ln>
            <a:solidFill>
              <a:srgbClr val="3048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304800"/>
                </a:solidFill>
                <a:latin typeface="Arial Nova"/>
              </a:rPr>
              <a:t>4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E3F94AF-1B87-5267-832B-B9F7CF1FB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735216"/>
              </p:ext>
            </p:extLst>
          </p:nvPr>
        </p:nvGraphicFramePr>
        <p:xfrm>
          <a:off x="838200" y="1666823"/>
          <a:ext cx="10515600" cy="1715515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873844">
                  <a:extLst>
                    <a:ext uri="{9D8B030D-6E8A-4147-A177-3AD203B41FA5}">
                      <a16:colId xmlns:a16="http://schemas.microsoft.com/office/drawing/2014/main" val="3219275913"/>
                    </a:ext>
                  </a:extLst>
                </a:gridCol>
                <a:gridCol w="1873844">
                  <a:extLst>
                    <a:ext uri="{9D8B030D-6E8A-4147-A177-3AD203B41FA5}">
                      <a16:colId xmlns:a16="http://schemas.microsoft.com/office/drawing/2014/main" val="2068197935"/>
                    </a:ext>
                  </a:extLst>
                </a:gridCol>
                <a:gridCol w="1749973">
                  <a:extLst>
                    <a:ext uri="{9D8B030D-6E8A-4147-A177-3AD203B41FA5}">
                      <a16:colId xmlns:a16="http://schemas.microsoft.com/office/drawing/2014/main" val="1746204049"/>
                    </a:ext>
                  </a:extLst>
                </a:gridCol>
                <a:gridCol w="2513474">
                  <a:extLst>
                    <a:ext uri="{9D8B030D-6E8A-4147-A177-3AD203B41FA5}">
                      <a16:colId xmlns:a16="http://schemas.microsoft.com/office/drawing/2014/main" val="3246054879"/>
                    </a:ext>
                  </a:extLst>
                </a:gridCol>
                <a:gridCol w="2504465">
                  <a:extLst>
                    <a:ext uri="{9D8B030D-6E8A-4147-A177-3AD203B41FA5}">
                      <a16:colId xmlns:a16="http://schemas.microsoft.com/office/drawing/2014/main" val="2549439332"/>
                    </a:ext>
                  </a:extLst>
                </a:gridCol>
              </a:tblGrid>
              <a:tr h="5763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CONTROLES EVALUADOS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8" marR="6758" marT="6758" marB="0" anchor="ctr">
                    <a:solidFill>
                      <a:srgbClr val="D1FF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RIESGO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8" marR="6758" marT="6758" marB="0" anchor="ctr">
                    <a:solidFill>
                      <a:srgbClr val="D1FF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TITULO HALLAZGO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8" marR="6758" marT="6758" marB="0" anchor="ctr">
                    <a:solidFill>
                      <a:srgbClr val="D1FF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3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ZONA DE RIESGO </a:t>
                      </a:r>
                      <a:r>
                        <a:rPr lang="es-CO" sz="13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INHERENTE</a:t>
                      </a:r>
                      <a:r>
                        <a:rPr lang="es-CO" sz="1300" b="1" u="none" strike="noStrike" baseline="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s-CO" sz="13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PROCESO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8" marR="6758" marT="6758" marB="0" anchor="b">
                    <a:solidFill>
                      <a:srgbClr val="D1FF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3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ZONA DE RIESGO RESIDUAL </a:t>
                      </a:r>
                      <a:br>
                        <a:rPr lang="es-CO" sz="1300" b="1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s-CO" sz="13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AUDITORÍA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8" marR="6758" marT="6758" marB="0" anchor="b">
                    <a:solidFill>
                      <a:srgbClr val="D1F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168943"/>
                  </a:ext>
                </a:extLst>
              </a:tr>
              <a:tr h="284800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8" marR="6758" marT="67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8" marR="6758" marT="67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8" marR="6758" marT="67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8" marR="6758" marT="67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8" marR="6758" marT="6758" marB="0" anchor="b"/>
                </a:tc>
                <a:extLst>
                  <a:ext uri="{0D108BD9-81ED-4DB2-BD59-A6C34878D82A}">
                    <a16:rowId xmlns:a16="http://schemas.microsoft.com/office/drawing/2014/main" val="3476861537"/>
                  </a:ext>
                </a:extLst>
              </a:tr>
              <a:tr h="284800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8" marR="6758" marT="67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8" marR="6758" marT="67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8" marR="6758" marT="67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8" marR="6758" marT="67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8" marR="6758" marT="6758" marB="0" anchor="b"/>
                </a:tc>
                <a:extLst>
                  <a:ext uri="{0D108BD9-81ED-4DB2-BD59-A6C34878D82A}">
                    <a16:rowId xmlns:a16="http://schemas.microsoft.com/office/drawing/2014/main" val="2905512521"/>
                  </a:ext>
                </a:extLst>
              </a:tr>
              <a:tr h="284800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8" marR="6758" marT="67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8" marR="6758" marT="67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8" marR="6758" marT="67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8" marR="6758" marT="67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8" marR="6758" marT="6758" marB="0" anchor="b"/>
                </a:tc>
                <a:extLst>
                  <a:ext uri="{0D108BD9-81ED-4DB2-BD59-A6C34878D82A}">
                    <a16:rowId xmlns:a16="http://schemas.microsoft.com/office/drawing/2014/main" val="236992621"/>
                  </a:ext>
                </a:extLst>
              </a:tr>
              <a:tr h="284800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8" marR="6758" marT="67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8" marR="6758" marT="67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8" marR="6758" marT="67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8" marR="6758" marT="67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8" marR="6758" marT="6758" marB="0" anchor="b"/>
                </a:tc>
                <a:extLst>
                  <a:ext uri="{0D108BD9-81ED-4DB2-BD59-A6C34878D82A}">
                    <a16:rowId xmlns:a16="http://schemas.microsoft.com/office/drawing/2014/main" val="2600507024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3074531" y="6377521"/>
            <a:ext cx="4610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CEI-FM-021_V1 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Formato Presentación de Cierre de Auditoría</a:t>
            </a:r>
          </a:p>
        </p:txBody>
      </p:sp>
    </p:spTree>
    <p:extLst>
      <p:ext uri="{BB962C8B-B14F-4D97-AF65-F5344CB8AC3E}">
        <p14:creationId xmlns:p14="http://schemas.microsoft.com/office/powerpoint/2010/main" val="3679817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>
          <a:xfrm>
            <a:off x="936418" y="165704"/>
            <a:ext cx="468000" cy="468000"/>
          </a:xfrm>
          <a:prstGeom prst="ellipse">
            <a:avLst/>
          </a:prstGeom>
          <a:solidFill>
            <a:srgbClr val="B5FF21"/>
          </a:solidFill>
          <a:ln>
            <a:solidFill>
              <a:srgbClr val="3048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304800"/>
                </a:solidFill>
                <a:latin typeface="Arial Nova"/>
              </a:rPr>
              <a:t>6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1339291" y="1172742"/>
            <a:ext cx="9968460" cy="4148852"/>
          </a:xfrm>
          <a:prstGeom prst="roundRect">
            <a:avLst>
              <a:gd name="adj" fmla="val 5242"/>
            </a:avLst>
          </a:prstGeom>
          <a:solidFill>
            <a:srgbClr val="D1FF7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dirty="0">
                <a:solidFill>
                  <a:srgbClr val="00000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El proceso / unidad auditada </a:t>
            </a:r>
          </a:p>
          <a:p>
            <a:pPr algn="ctr"/>
            <a:r>
              <a:rPr lang="es-CO" sz="3200" dirty="0">
                <a:solidFill>
                  <a:srgbClr val="00000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tendrá </a:t>
            </a:r>
            <a:r>
              <a:rPr lang="es-CO" sz="3200" b="1" dirty="0">
                <a:solidFill>
                  <a:srgbClr val="00000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ocho (8) días hábiles</a:t>
            </a:r>
          </a:p>
          <a:p>
            <a:pPr algn="ctr"/>
            <a:endParaRPr lang="es-CO" sz="3200" dirty="0">
              <a:solidFill>
                <a:srgbClr val="000000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algn="ctr"/>
            <a:r>
              <a:rPr lang="es-CO" sz="3200" dirty="0">
                <a:solidFill>
                  <a:srgbClr val="00000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Para formular el </a:t>
            </a:r>
          </a:p>
          <a:p>
            <a:pPr algn="ctr"/>
            <a:r>
              <a:rPr lang="es-CO" sz="3200" dirty="0">
                <a:solidFill>
                  <a:srgbClr val="00000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PLAN DE MEJORAMIENTO </a:t>
            </a:r>
          </a:p>
          <a:p>
            <a:pPr algn="ctr"/>
            <a:endParaRPr lang="es-CO" sz="3200" dirty="0">
              <a:solidFill>
                <a:srgbClr val="000000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algn="ctr"/>
            <a:r>
              <a:rPr lang="es-CO" sz="3200" dirty="0">
                <a:solidFill>
                  <a:srgbClr val="00000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 partir de la fecha de notificación del</a:t>
            </a:r>
          </a:p>
          <a:p>
            <a:pPr algn="ctr"/>
            <a:r>
              <a:rPr lang="es-CO" sz="3200" dirty="0">
                <a:solidFill>
                  <a:srgbClr val="00000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 INFORME DE AUDITORIA DEFINITIVO </a:t>
            </a:r>
            <a:endParaRPr lang="es-CO" sz="32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4CB92232-CF3B-6E4F-8669-88436DB56C08}"/>
              </a:ext>
            </a:extLst>
          </p:cNvPr>
          <p:cNvSpPr txBox="1">
            <a:spLocks/>
          </p:cNvSpPr>
          <p:nvPr/>
        </p:nvSpPr>
        <p:spPr>
          <a:xfrm>
            <a:off x="1427783" y="165704"/>
            <a:ext cx="7806158" cy="4565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algn="ctr">
              <a:lnSpc>
                <a:spcPts val="2500"/>
              </a:lnSpc>
              <a:spcBef>
                <a:spcPct val="0"/>
              </a:spcBef>
              <a:buNone/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es-CO" sz="2400" dirty="0"/>
              <a:t>Solicitud de la Formulación del Plan de Mejoramiento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74531" y="6377521"/>
            <a:ext cx="4610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CEI-FM-021_V1 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Formato Presentación de Cierre de Auditoría</a:t>
            </a:r>
          </a:p>
        </p:txBody>
      </p:sp>
    </p:spTree>
    <p:extLst>
      <p:ext uri="{BB962C8B-B14F-4D97-AF65-F5344CB8AC3E}">
        <p14:creationId xmlns:p14="http://schemas.microsoft.com/office/powerpoint/2010/main" val="1041941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>
          <a:xfrm>
            <a:off x="936418" y="165704"/>
            <a:ext cx="468000" cy="468000"/>
          </a:xfrm>
          <a:prstGeom prst="ellipse">
            <a:avLst/>
          </a:prstGeom>
          <a:solidFill>
            <a:srgbClr val="B5FF21"/>
          </a:solidFill>
          <a:ln>
            <a:solidFill>
              <a:srgbClr val="3048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304800"/>
                </a:solidFill>
                <a:latin typeface="Arial Nova"/>
              </a:rPr>
              <a:t>6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4CB92232-CF3B-6E4F-8669-88436DB56C08}"/>
              </a:ext>
            </a:extLst>
          </p:cNvPr>
          <p:cNvSpPr txBox="1">
            <a:spLocks/>
          </p:cNvSpPr>
          <p:nvPr/>
        </p:nvSpPr>
        <p:spPr>
          <a:xfrm>
            <a:off x="1427783" y="165704"/>
            <a:ext cx="7806158" cy="4565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algn="ctr">
              <a:lnSpc>
                <a:spcPts val="2500"/>
              </a:lnSpc>
              <a:spcBef>
                <a:spcPct val="0"/>
              </a:spcBef>
              <a:buNone/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es-CO" sz="2400" dirty="0"/>
              <a:t>Recomendaciones Plan de Mejoramiento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EA99A3-1652-79CC-FCBA-84C6AEF5CADB}"/>
              </a:ext>
            </a:extLst>
          </p:cNvPr>
          <p:cNvSpPr txBox="1"/>
          <p:nvPr/>
        </p:nvSpPr>
        <p:spPr>
          <a:xfrm>
            <a:off x="517543" y="831652"/>
            <a:ext cx="111569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2000" dirty="0"/>
              <a:t>Las </a:t>
            </a:r>
            <a:r>
              <a:rPr lang="es-CO" sz="2000" b="1" dirty="0">
                <a:solidFill>
                  <a:schemeClr val="accent6">
                    <a:lumMod val="75000"/>
                  </a:schemeClr>
                </a:solidFill>
              </a:rPr>
              <a:t>causas </a:t>
            </a:r>
            <a:r>
              <a:rPr lang="es-CO" sz="2000" dirty="0"/>
              <a:t>del hallazgo son las situaciones raíz que materializan el riesgo trabajado por el equipo auditor, se recomienda tener en cuenta las identificadas por el auditor y aplicar técnica de pescado establecida. ( Cada hallazgo tiene un riesgo evaluado)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CO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2000" dirty="0"/>
              <a:t>El establecimiento de </a:t>
            </a:r>
            <a:r>
              <a:rPr lang="es-CO" sz="2000" dirty="0">
                <a:solidFill>
                  <a:schemeClr val="accent6">
                    <a:lumMod val="75000"/>
                  </a:schemeClr>
                </a:solidFill>
              </a:rPr>
              <a:t>acciones</a:t>
            </a:r>
            <a:r>
              <a:rPr lang="es-CO" sz="2000" dirty="0"/>
              <a:t>, si bien se pueden identificar acciones correctivas , es recomendable identificar acciones </a:t>
            </a:r>
            <a:r>
              <a:rPr lang="es-CO" sz="2000" dirty="0">
                <a:solidFill>
                  <a:schemeClr val="accent6">
                    <a:lumMod val="75000"/>
                  </a:schemeClr>
                </a:solidFill>
              </a:rPr>
              <a:t>preventivas</a:t>
            </a:r>
            <a:r>
              <a:rPr lang="es-CO" sz="2000" dirty="0"/>
              <a:t> guiadas a mitigar el riesgo de la situación identificada en el riesgo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CO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2000" dirty="0"/>
              <a:t>Las </a:t>
            </a:r>
            <a:r>
              <a:rPr lang="es-CO" sz="2000" b="1" dirty="0">
                <a:solidFill>
                  <a:schemeClr val="accent6">
                    <a:lumMod val="75000"/>
                  </a:schemeClr>
                </a:solidFill>
              </a:rPr>
              <a:t>acciones identificadas </a:t>
            </a:r>
            <a:r>
              <a:rPr lang="es-CO" sz="2000" dirty="0"/>
              <a:t>deben ser ejecutables en un corto y mediano plazo , realistas y medibles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CO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2000" dirty="0"/>
              <a:t>Se recomienda la formulación de indicadores de </a:t>
            </a:r>
            <a:r>
              <a:rPr lang="es-CO" sz="2000" b="1" dirty="0">
                <a:solidFill>
                  <a:schemeClr val="accent6"/>
                </a:solidFill>
              </a:rPr>
              <a:t>cumplimiento e impacto </a:t>
            </a:r>
            <a:r>
              <a:rPr lang="es-CO" sz="2000" dirty="0"/>
              <a:t>que pueda medir la eficacia y eficiencia de las acciones propuestas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CO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2000" dirty="0"/>
              <a:t>Es recomendable que el </a:t>
            </a:r>
            <a:r>
              <a:rPr lang="es-CO" sz="2000" b="1" dirty="0">
                <a:solidFill>
                  <a:schemeClr val="accent6">
                    <a:lumMod val="75000"/>
                  </a:schemeClr>
                </a:solidFill>
              </a:rPr>
              <a:t>horizonte de fechas </a:t>
            </a:r>
            <a:r>
              <a:rPr lang="es-CO" sz="2000" dirty="0"/>
              <a:t>de las acciones establecidas no exceda un año o vigencia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CO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2000" dirty="0"/>
              <a:t>Estar atentos al seguimiento realizado por parte de la oficina de Control Interno para realizar los ajustes pertinentes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2000" dirty="0"/>
              <a:t>Por parte de los responsables de proceso realizar </a:t>
            </a:r>
            <a:r>
              <a:rPr lang="es-CO" sz="2000" b="1" dirty="0">
                <a:solidFill>
                  <a:schemeClr val="accent6"/>
                </a:solidFill>
              </a:rPr>
              <a:t>seguimiento continuo </a:t>
            </a:r>
            <a:r>
              <a:rPr lang="es-CO" sz="2000" dirty="0"/>
              <a:t>a la ejecución de las acciones formuladas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74531" y="6377521"/>
            <a:ext cx="4610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CEI-FM-021_V1 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Formato Presentación de Cierre de Auditoría</a:t>
            </a:r>
          </a:p>
        </p:txBody>
      </p:sp>
    </p:spTree>
    <p:extLst>
      <p:ext uri="{BB962C8B-B14F-4D97-AF65-F5344CB8AC3E}">
        <p14:creationId xmlns:p14="http://schemas.microsoft.com/office/powerpoint/2010/main" val="3491043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BF95B3338CD1B4E897BD2BA07C8FDBA" ma:contentTypeVersion="14" ma:contentTypeDescription="Crear nuevo documento." ma:contentTypeScope="" ma:versionID="9695c7ecbb97bdd697cbf9ea18d95b0f">
  <xsd:schema xmlns:xsd="http://www.w3.org/2001/XMLSchema" xmlns:xs="http://www.w3.org/2001/XMLSchema" xmlns:p="http://schemas.microsoft.com/office/2006/metadata/properties" xmlns:ns3="034748ac-ef01-4555-bfe2-206a421643ac" xmlns:ns4="1b931126-8670-4399-af7e-219288fb514b" targetNamespace="http://schemas.microsoft.com/office/2006/metadata/properties" ma:root="true" ma:fieldsID="619a74215dd34a2d0446bcf53742aca4" ns3:_="" ns4:_="">
    <xsd:import namespace="034748ac-ef01-4555-bfe2-206a421643ac"/>
    <xsd:import namespace="1b931126-8670-4399-af7e-219288fb514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4748ac-ef01-4555-bfe2-206a421643a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31126-8670-4399-af7e-219288fb51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72D854-1290-4C65-B305-A1035987AD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4748ac-ef01-4555-bfe2-206a421643ac"/>
    <ds:schemaRef ds:uri="1b931126-8670-4399-af7e-219288fb51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434700-85C7-4647-8DD0-DD2A75F979FD}">
  <ds:schemaRefs>
    <ds:schemaRef ds:uri="http://www.w3.org/XML/1998/namespace"/>
    <ds:schemaRef ds:uri="http://schemas.microsoft.com/office/2006/documentManagement/types"/>
    <ds:schemaRef ds:uri="1b931126-8670-4399-af7e-219288fb514b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034748ac-ef01-4555-bfe2-206a421643a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75D03BC-FFF8-4BFF-B297-125EFA289B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3407</TotalTime>
  <Words>491</Words>
  <Application>Microsoft Office PowerPoint</Application>
  <PresentationFormat>Panorámica</PresentationFormat>
  <Paragraphs>119</Paragraphs>
  <Slides>10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1" baseType="lpstr">
      <vt:lpstr>Arial</vt:lpstr>
      <vt:lpstr>Arial Nova</vt:lpstr>
      <vt:lpstr>Calibri</vt:lpstr>
      <vt:lpstr>Calibri Light</vt:lpstr>
      <vt:lpstr>Cavolini</vt:lpstr>
      <vt:lpstr>Segoe UI</vt:lpstr>
      <vt:lpstr>Segoe UI Emoji</vt:lpstr>
      <vt:lpstr>Verdana</vt:lpstr>
      <vt:lpstr>Wingdings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Sabogal Pastor</dc:creator>
  <cp:lastModifiedBy>Adriana Mayerly Pinzon Briceño</cp:lastModifiedBy>
  <cp:revision>63</cp:revision>
  <dcterms:created xsi:type="dcterms:W3CDTF">2021-01-26T16:24:18Z</dcterms:created>
  <dcterms:modified xsi:type="dcterms:W3CDTF">2023-11-10T16:49:07Z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0x0101001BF95B3338CD1B4E897BD2BA07C8FDBA</vt:lpwstr>
  </property>
</Properties>
</file>