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56" r:id="rId5"/>
    <p:sldId id="257" r:id="rId6"/>
    <p:sldId id="285" r:id="rId7"/>
    <p:sldId id="286" r:id="rId8"/>
    <p:sldId id="290" r:id="rId9"/>
    <p:sldId id="291" r:id="rId10"/>
    <p:sldId id="287" r:id="rId11"/>
    <p:sldId id="280" r:id="rId12"/>
    <p:sldId id="292" r:id="rId13"/>
    <p:sldId id="288" r:id="rId14"/>
    <p:sldId id="289" r:id="rId15"/>
    <p:sldId id="281" r:id="rId16"/>
    <p:sldId id="282" r:id="rId17"/>
    <p:sldId id="261" r:id="rId18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4800"/>
    <a:srgbClr val="008E40"/>
    <a:srgbClr val="D1FF75"/>
    <a:srgbClr val="B5FF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8"/>
    <p:restoredTop sz="93066" autoAdjust="0"/>
  </p:normalViewPr>
  <p:slideViewPr>
    <p:cSldViewPr snapToGrid="0" snapToObjects="1">
      <p:cViewPr varScale="1">
        <p:scale>
          <a:sx n="68" d="100"/>
          <a:sy n="68" d="100"/>
        </p:scale>
        <p:origin x="6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0B8D1F-F7B3-4C6E-8336-EBCF4414D219}" type="doc">
      <dgm:prSet loTypeId="urn:microsoft.com/office/officeart/2005/8/layout/vList6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s-CO"/>
        </a:p>
      </dgm:t>
    </dgm:pt>
    <dgm:pt modelId="{3E48B5B6-9F3B-4FF1-A06D-C0CDB5588306}">
      <dgm:prSet phldrT="[Texto]"/>
      <dgm:spPr/>
      <dgm:t>
        <a:bodyPr/>
        <a:lstStyle/>
        <a:p>
          <a:r>
            <a:rPr lang="es-CO" dirty="0"/>
            <a:t>Inicio Planeación</a:t>
          </a:r>
        </a:p>
      </dgm:t>
    </dgm:pt>
    <dgm:pt modelId="{BC803CFD-C3FB-456C-8704-625069CC1D1A}" type="parTrans" cxnId="{A4F78A39-FF46-4FFF-94AC-B226BC0015B9}">
      <dgm:prSet/>
      <dgm:spPr/>
      <dgm:t>
        <a:bodyPr/>
        <a:lstStyle/>
        <a:p>
          <a:endParaRPr lang="es-CO"/>
        </a:p>
      </dgm:t>
    </dgm:pt>
    <dgm:pt modelId="{DBF2057D-7BEE-424F-9010-0564F5E97B53}" type="sibTrans" cxnId="{A4F78A39-FF46-4FFF-94AC-B226BC0015B9}">
      <dgm:prSet/>
      <dgm:spPr/>
      <dgm:t>
        <a:bodyPr/>
        <a:lstStyle/>
        <a:p>
          <a:endParaRPr lang="es-CO"/>
        </a:p>
      </dgm:t>
    </dgm:pt>
    <dgm:pt modelId="{0837EE12-D788-41DF-8A56-4B545C8D1331}">
      <dgm:prSet phldrT="[Texto]"/>
      <dgm:spPr/>
      <dgm:t>
        <a:bodyPr/>
        <a:lstStyle/>
        <a:p>
          <a:r>
            <a:rPr lang="es-CO" dirty="0"/>
            <a:t>Ejecución </a:t>
          </a:r>
        </a:p>
      </dgm:t>
    </dgm:pt>
    <dgm:pt modelId="{6903316D-A9D8-4A48-AE17-565C46AA39C0}" type="parTrans" cxnId="{566617F3-C0DB-49D5-9CD3-97865254C0EF}">
      <dgm:prSet/>
      <dgm:spPr/>
      <dgm:t>
        <a:bodyPr/>
        <a:lstStyle/>
        <a:p>
          <a:endParaRPr lang="es-CO"/>
        </a:p>
      </dgm:t>
    </dgm:pt>
    <dgm:pt modelId="{5905857A-A202-4EE8-B0A5-E5E353F997E6}" type="sibTrans" cxnId="{566617F3-C0DB-49D5-9CD3-97865254C0EF}">
      <dgm:prSet/>
      <dgm:spPr/>
      <dgm:t>
        <a:bodyPr/>
        <a:lstStyle/>
        <a:p>
          <a:endParaRPr lang="es-CO"/>
        </a:p>
      </dgm:t>
    </dgm:pt>
    <dgm:pt modelId="{F8E476EE-FECE-494A-A867-F70AF4224219}">
      <dgm:prSet phldrT="[Texto]" custT="1"/>
      <dgm:spPr/>
      <dgm:t>
        <a:bodyPr/>
        <a:lstStyle/>
        <a:p>
          <a:r>
            <a:rPr lang="es-CO" sz="1200" dirty="0">
              <a:latin typeface="Segoe UI" panose="020B0502040204020203" pitchFamily="34" charset="0"/>
              <a:cs typeface="Segoe UI" panose="020B0502040204020203" pitchFamily="34" charset="0"/>
            </a:rPr>
            <a:t>Ejecución de pruebas.</a:t>
          </a:r>
          <a:endParaRPr lang="es-CO" sz="1200" dirty="0"/>
        </a:p>
      </dgm:t>
    </dgm:pt>
    <dgm:pt modelId="{1584B026-0626-4F3C-B3B5-B37ED99F1E1C}" type="parTrans" cxnId="{8925F9BE-4A4B-4833-8048-099471DDDB1B}">
      <dgm:prSet/>
      <dgm:spPr/>
      <dgm:t>
        <a:bodyPr/>
        <a:lstStyle/>
        <a:p>
          <a:endParaRPr lang="es-CO"/>
        </a:p>
      </dgm:t>
    </dgm:pt>
    <dgm:pt modelId="{352478A1-8632-4A18-8924-F598039010CB}" type="sibTrans" cxnId="{8925F9BE-4A4B-4833-8048-099471DDDB1B}">
      <dgm:prSet/>
      <dgm:spPr/>
      <dgm:t>
        <a:bodyPr/>
        <a:lstStyle/>
        <a:p>
          <a:endParaRPr lang="es-CO"/>
        </a:p>
      </dgm:t>
    </dgm:pt>
    <dgm:pt modelId="{75974662-2DF1-48B6-867C-A04D2A85293D}">
      <dgm:prSet phldrT="[Texto]"/>
      <dgm:spPr/>
      <dgm:t>
        <a:bodyPr/>
        <a:lstStyle/>
        <a:p>
          <a:r>
            <a:rPr lang="es-CO" dirty="0"/>
            <a:t>Planeación </a:t>
          </a:r>
        </a:p>
      </dgm:t>
    </dgm:pt>
    <dgm:pt modelId="{C79DACF4-0F54-4D43-B199-227D1AFCD196}" type="parTrans" cxnId="{B28E8860-07F7-4BD4-8CB4-F9910CC9C58E}">
      <dgm:prSet/>
      <dgm:spPr/>
      <dgm:t>
        <a:bodyPr/>
        <a:lstStyle/>
        <a:p>
          <a:endParaRPr lang="es-CO"/>
        </a:p>
      </dgm:t>
    </dgm:pt>
    <dgm:pt modelId="{568D5AA7-2849-4FAD-B388-5A198D19DDAC}" type="sibTrans" cxnId="{B28E8860-07F7-4BD4-8CB4-F9910CC9C58E}">
      <dgm:prSet/>
      <dgm:spPr/>
      <dgm:t>
        <a:bodyPr/>
        <a:lstStyle/>
        <a:p>
          <a:endParaRPr lang="es-CO"/>
        </a:p>
      </dgm:t>
    </dgm:pt>
    <dgm:pt modelId="{4424E330-0853-42B4-909B-C298B32213D1}">
      <dgm:prSet custT="1"/>
      <dgm:spPr/>
      <dgm:t>
        <a:bodyPr/>
        <a:lstStyle/>
        <a:p>
          <a:r>
            <a:rPr lang="es-CO" sz="1200" dirty="0">
              <a:latin typeface="Segoe UI" panose="020B0502040204020203" pitchFamily="34" charset="0"/>
              <a:cs typeface="Segoe UI" panose="020B0502040204020203" pitchFamily="34" charset="0"/>
            </a:rPr>
            <a:t>En caso de no recibir comentarios ni argumentos adicionales en los siguientes 3 días hábiles, la Oficina de Control Interno los dará por aceptados</a:t>
          </a:r>
          <a:r>
            <a:rPr lang="es-CO" sz="900" dirty="0">
              <a:latin typeface="Segoe UI" panose="020B0502040204020203" pitchFamily="34" charset="0"/>
              <a:cs typeface="Segoe UI" panose="020B0502040204020203" pitchFamily="34" charset="0"/>
            </a:rPr>
            <a:t>.</a:t>
          </a:r>
          <a:endParaRPr lang="es-CO" sz="1200" dirty="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3761B365-515A-462F-8B1E-26596FA55C41}" type="parTrans" cxnId="{6E872B17-2A89-4560-9577-FD5949671B79}">
      <dgm:prSet/>
      <dgm:spPr/>
      <dgm:t>
        <a:bodyPr/>
        <a:lstStyle/>
        <a:p>
          <a:endParaRPr lang="es-CO"/>
        </a:p>
      </dgm:t>
    </dgm:pt>
    <dgm:pt modelId="{1E8A819E-6D77-4DA3-AE7E-5D6220A464A0}" type="sibTrans" cxnId="{6E872B17-2A89-4560-9577-FD5949671B79}">
      <dgm:prSet/>
      <dgm:spPr/>
      <dgm:t>
        <a:bodyPr/>
        <a:lstStyle/>
        <a:p>
          <a:endParaRPr lang="es-CO"/>
        </a:p>
      </dgm:t>
    </dgm:pt>
    <dgm:pt modelId="{3F863F06-FFC0-4422-B828-3BEB6E8BDDFD}">
      <dgm:prSet phldrT="[Texto]" custT="1"/>
      <dgm:spPr/>
      <dgm:t>
        <a:bodyPr/>
        <a:lstStyle/>
        <a:p>
          <a:r>
            <a:rPr lang="es-CO" sz="1200" dirty="0">
              <a:latin typeface="Segoe UI" panose="020B0502040204020203" pitchFamily="34" charset="0"/>
              <a:cs typeface="Segoe UI" panose="020B0502040204020203" pitchFamily="34" charset="0"/>
            </a:rPr>
            <a:t>Durante el desarrollo del trabajo de auditoría se presentará al responsable directivo del proceso los hallazgos identificados. </a:t>
          </a:r>
          <a:endParaRPr lang="es-CO" sz="1200" dirty="0"/>
        </a:p>
      </dgm:t>
    </dgm:pt>
    <dgm:pt modelId="{0AA7A602-2C3B-495F-9171-F28F19C44F0E}" type="parTrans" cxnId="{18E58F37-CD4B-4225-9F7F-DC67716DC550}">
      <dgm:prSet/>
      <dgm:spPr/>
      <dgm:t>
        <a:bodyPr/>
        <a:lstStyle/>
        <a:p>
          <a:endParaRPr lang="es-CO"/>
        </a:p>
      </dgm:t>
    </dgm:pt>
    <dgm:pt modelId="{5104557F-16F7-4C3D-AA69-38CF0698DF03}" type="sibTrans" cxnId="{18E58F37-CD4B-4225-9F7F-DC67716DC550}">
      <dgm:prSet/>
      <dgm:spPr/>
      <dgm:t>
        <a:bodyPr/>
        <a:lstStyle/>
        <a:p>
          <a:endParaRPr lang="es-CO"/>
        </a:p>
      </dgm:t>
    </dgm:pt>
    <dgm:pt modelId="{2809036D-08D7-46AF-BE05-D9A08275E586}" type="pres">
      <dgm:prSet presAssocID="{570B8D1F-F7B3-4C6E-8336-EBCF4414D21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61E5368-EDB4-4719-9E78-0EBF01F6B4A0}" type="pres">
      <dgm:prSet presAssocID="{3E48B5B6-9F3B-4FF1-A06D-C0CDB5588306}" presName="linNode" presStyleCnt="0"/>
      <dgm:spPr/>
    </dgm:pt>
    <dgm:pt modelId="{EAB4B96B-96F9-4878-96EB-3D920E3EFF51}" type="pres">
      <dgm:prSet presAssocID="{3E48B5B6-9F3B-4FF1-A06D-C0CDB5588306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3E64A35-EAE2-422E-A370-3C044190D416}" type="pres">
      <dgm:prSet presAssocID="{3E48B5B6-9F3B-4FF1-A06D-C0CDB5588306}" presName="childShp" presStyleLbl="bgAccFollowNode1" presStyleIdx="0" presStyleCnt="3" custScaleY="280303" custLinFactNeighborX="122" custLinFactNeighborY="-202">
        <dgm:presLayoutVars>
          <dgm:bulletEnabled val="1"/>
        </dgm:presLayoutVars>
      </dgm:prSet>
      <dgm:spPr/>
    </dgm:pt>
    <dgm:pt modelId="{447C03B7-24CB-4278-A4DC-A5FFB89D3D41}" type="pres">
      <dgm:prSet presAssocID="{DBF2057D-7BEE-424F-9010-0564F5E97B53}" presName="spacing" presStyleCnt="0"/>
      <dgm:spPr/>
    </dgm:pt>
    <dgm:pt modelId="{AB78D10A-0CF0-4FE8-9888-B5B5943D5E7E}" type="pres">
      <dgm:prSet presAssocID="{75974662-2DF1-48B6-867C-A04D2A85293D}" presName="linNode" presStyleCnt="0"/>
      <dgm:spPr/>
    </dgm:pt>
    <dgm:pt modelId="{52598C9B-80B3-4E6E-8BD9-5F325FF1066E}" type="pres">
      <dgm:prSet presAssocID="{75974662-2DF1-48B6-867C-A04D2A85293D}" presName="parentShp" presStyleLbl="node1" presStyleIdx="1" presStyleCnt="3" custLinFactNeighborY="-958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D753006-EAFD-48BE-A71C-FC03D7778BC8}" type="pres">
      <dgm:prSet presAssocID="{75974662-2DF1-48B6-867C-A04D2A85293D}" presName="childShp" presStyleLbl="bgAccFollowNode1" presStyleIdx="1" presStyleCnt="3" custScaleY="348367" custLinFactNeighborX="872" custLinFactNeighborY="-14379">
        <dgm:presLayoutVars>
          <dgm:bulletEnabled val="1"/>
        </dgm:presLayoutVars>
      </dgm:prSet>
      <dgm:spPr/>
    </dgm:pt>
    <dgm:pt modelId="{3F0A9E7F-BBCF-455A-94CC-C8A0460E4B2B}" type="pres">
      <dgm:prSet presAssocID="{568D5AA7-2849-4FAD-B388-5A198D19DDAC}" presName="spacing" presStyleCnt="0"/>
      <dgm:spPr/>
    </dgm:pt>
    <dgm:pt modelId="{EB5F6711-E52F-4096-89ED-7E8A19E605E5}" type="pres">
      <dgm:prSet presAssocID="{0837EE12-D788-41DF-8A56-4B545C8D1331}" presName="linNode" presStyleCnt="0"/>
      <dgm:spPr/>
    </dgm:pt>
    <dgm:pt modelId="{6CA0FC75-7CFF-4F55-B25B-B3052FC9229A}" type="pres">
      <dgm:prSet presAssocID="{0837EE12-D788-41DF-8A56-4B545C8D1331}" presName="parentShp" presStyleLbl="node1" presStyleIdx="2" presStyleCnt="3" custLinFactNeighborX="-120" custLinFactNeighborY="-6038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322CE0E-2EF3-4D21-8767-B50616743EC9}" type="pres">
      <dgm:prSet presAssocID="{0837EE12-D788-41DF-8A56-4B545C8D1331}" presName="childShp" presStyleLbl="bgAccFollowNode1" presStyleIdx="2" presStyleCnt="3" custScaleX="107949" custScaleY="348362" custLinFactNeighborX="7834" custLinFactNeighborY="-1303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925F9BE-4A4B-4833-8048-099471DDDB1B}" srcId="{0837EE12-D788-41DF-8A56-4B545C8D1331}" destId="{F8E476EE-FECE-494A-A867-F70AF4224219}" srcOrd="0" destOrd="0" parTransId="{1584B026-0626-4F3C-B3B5-B37ED99F1E1C}" sibTransId="{352478A1-8632-4A18-8924-F598039010CB}"/>
    <dgm:cxn modelId="{B28E8860-07F7-4BD4-8CB4-F9910CC9C58E}" srcId="{570B8D1F-F7B3-4C6E-8336-EBCF4414D219}" destId="{75974662-2DF1-48B6-867C-A04D2A85293D}" srcOrd="1" destOrd="0" parTransId="{C79DACF4-0F54-4D43-B199-227D1AFCD196}" sibTransId="{568D5AA7-2849-4FAD-B388-5A198D19DDAC}"/>
    <dgm:cxn modelId="{42E61432-F3A7-4E2B-95F5-0EDB3B029B86}" type="presOf" srcId="{F8E476EE-FECE-494A-A867-F70AF4224219}" destId="{F322CE0E-2EF3-4D21-8767-B50616743EC9}" srcOrd="0" destOrd="0" presId="urn:microsoft.com/office/officeart/2005/8/layout/vList6"/>
    <dgm:cxn modelId="{FAFA4B05-E4F3-40F8-BD20-E85DA03DA0A0}" type="presOf" srcId="{3E48B5B6-9F3B-4FF1-A06D-C0CDB5588306}" destId="{EAB4B96B-96F9-4878-96EB-3D920E3EFF51}" srcOrd="0" destOrd="0" presId="urn:microsoft.com/office/officeart/2005/8/layout/vList6"/>
    <dgm:cxn modelId="{A4F78A39-FF46-4FFF-94AC-B226BC0015B9}" srcId="{570B8D1F-F7B3-4C6E-8336-EBCF4414D219}" destId="{3E48B5B6-9F3B-4FF1-A06D-C0CDB5588306}" srcOrd="0" destOrd="0" parTransId="{BC803CFD-C3FB-456C-8704-625069CC1D1A}" sibTransId="{DBF2057D-7BEE-424F-9010-0564F5E97B53}"/>
    <dgm:cxn modelId="{25CFF49A-335B-4674-A5D6-023AFBF60D74}" type="presOf" srcId="{0837EE12-D788-41DF-8A56-4B545C8D1331}" destId="{6CA0FC75-7CFF-4F55-B25B-B3052FC9229A}" srcOrd="0" destOrd="0" presId="urn:microsoft.com/office/officeart/2005/8/layout/vList6"/>
    <dgm:cxn modelId="{18E58F37-CD4B-4225-9F7F-DC67716DC550}" srcId="{0837EE12-D788-41DF-8A56-4B545C8D1331}" destId="{3F863F06-FFC0-4422-B828-3BEB6E8BDDFD}" srcOrd="1" destOrd="0" parTransId="{0AA7A602-2C3B-495F-9171-F28F19C44F0E}" sibTransId="{5104557F-16F7-4C3D-AA69-38CF0698DF03}"/>
    <dgm:cxn modelId="{36C467C7-3EDD-4EAE-B9C9-67A04EE624F1}" type="presOf" srcId="{3F863F06-FFC0-4422-B828-3BEB6E8BDDFD}" destId="{F322CE0E-2EF3-4D21-8767-B50616743EC9}" srcOrd="0" destOrd="1" presId="urn:microsoft.com/office/officeart/2005/8/layout/vList6"/>
    <dgm:cxn modelId="{9F2CF19F-19BC-4033-96D4-56ECB764AAFA}" type="presOf" srcId="{570B8D1F-F7B3-4C6E-8336-EBCF4414D219}" destId="{2809036D-08D7-46AF-BE05-D9A08275E586}" srcOrd="0" destOrd="0" presId="urn:microsoft.com/office/officeart/2005/8/layout/vList6"/>
    <dgm:cxn modelId="{6E872B17-2A89-4560-9577-FD5949671B79}" srcId="{0837EE12-D788-41DF-8A56-4B545C8D1331}" destId="{4424E330-0853-42B4-909B-C298B32213D1}" srcOrd="2" destOrd="0" parTransId="{3761B365-515A-462F-8B1E-26596FA55C41}" sibTransId="{1E8A819E-6D77-4DA3-AE7E-5D6220A464A0}"/>
    <dgm:cxn modelId="{03F8EE8B-6638-4191-A7D1-93C649BCE14A}" type="presOf" srcId="{75974662-2DF1-48B6-867C-A04D2A85293D}" destId="{52598C9B-80B3-4E6E-8BD9-5F325FF1066E}" srcOrd="0" destOrd="0" presId="urn:microsoft.com/office/officeart/2005/8/layout/vList6"/>
    <dgm:cxn modelId="{566617F3-C0DB-49D5-9CD3-97865254C0EF}" srcId="{570B8D1F-F7B3-4C6E-8336-EBCF4414D219}" destId="{0837EE12-D788-41DF-8A56-4B545C8D1331}" srcOrd="2" destOrd="0" parTransId="{6903316D-A9D8-4A48-AE17-565C46AA39C0}" sibTransId="{5905857A-A202-4EE8-B0A5-E5E353F997E6}"/>
    <dgm:cxn modelId="{CCBDDF85-DDBD-456E-9D4B-0656492EAC64}" type="presOf" srcId="{4424E330-0853-42B4-909B-C298B32213D1}" destId="{F322CE0E-2EF3-4D21-8767-B50616743EC9}" srcOrd="0" destOrd="2" presId="urn:microsoft.com/office/officeart/2005/8/layout/vList6"/>
    <dgm:cxn modelId="{DB937257-82A4-47C3-B9F7-8B365D23B08D}" type="presParOf" srcId="{2809036D-08D7-46AF-BE05-D9A08275E586}" destId="{C61E5368-EDB4-4719-9E78-0EBF01F6B4A0}" srcOrd="0" destOrd="0" presId="urn:microsoft.com/office/officeart/2005/8/layout/vList6"/>
    <dgm:cxn modelId="{B5673870-E061-451D-8390-391DC46BF831}" type="presParOf" srcId="{C61E5368-EDB4-4719-9E78-0EBF01F6B4A0}" destId="{EAB4B96B-96F9-4878-96EB-3D920E3EFF51}" srcOrd="0" destOrd="0" presId="urn:microsoft.com/office/officeart/2005/8/layout/vList6"/>
    <dgm:cxn modelId="{DB200777-5C1B-4FDE-BB60-EB2DD0A77E8E}" type="presParOf" srcId="{C61E5368-EDB4-4719-9E78-0EBF01F6B4A0}" destId="{93E64A35-EAE2-422E-A370-3C044190D416}" srcOrd="1" destOrd="0" presId="urn:microsoft.com/office/officeart/2005/8/layout/vList6"/>
    <dgm:cxn modelId="{8A858E68-EC43-43A9-99ED-C3B86C2463D2}" type="presParOf" srcId="{2809036D-08D7-46AF-BE05-D9A08275E586}" destId="{447C03B7-24CB-4278-A4DC-A5FFB89D3D41}" srcOrd="1" destOrd="0" presId="urn:microsoft.com/office/officeart/2005/8/layout/vList6"/>
    <dgm:cxn modelId="{C3178174-83D4-4D63-B0B5-AEB0BBBB8C4C}" type="presParOf" srcId="{2809036D-08D7-46AF-BE05-D9A08275E586}" destId="{AB78D10A-0CF0-4FE8-9888-B5B5943D5E7E}" srcOrd="2" destOrd="0" presId="urn:microsoft.com/office/officeart/2005/8/layout/vList6"/>
    <dgm:cxn modelId="{A17E2997-F66D-46F9-B638-7AC1A20A4928}" type="presParOf" srcId="{AB78D10A-0CF0-4FE8-9888-B5B5943D5E7E}" destId="{52598C9B-80B3-4E6E-8BD9-5F325FF1066E}" srcOrd="0" destOrd="0" presId="urn:microsoft.com/office/officeart/2005/8/layout/vList6"/>
    <dgm:cxn modelId="{1DA83644-DA66-4984-93EB-88AACA6985F2}" type="presParOf" srcId="{AB78D10A-0CF0-4FE8-9888-B5B5943D5E7E}" destId="{4D753006-EAFD-48BE-A71C-FC03D7778BC8}" srcOrd="1" destOrd="0" presId="urn:microsoft.com/office/officeart/2005/8/layout/vList6"/>
    <dgm:cxn modelId="{A576D29F-9E04-4C3F-BFFE-A2AD5DD61130}" type="presParOf" srcId="{2809036D-08D7-46AF-BE05-D9A08275E586}" destId="{3F0A9E7F-BBCF-455A-94CC-C8A0460E4B2B}" srcOrd="3" destOrd="0" presId="urn:microsoft.com/office/officeart/2005/8/layout/vList6"/>
    <dgm:cxn modelId="{7FB9A90E-E61A-4C8E-9083-04EE572D3583}" type="presParOf" srcId="{2809036D-08D7-46AF-BE05-D9A08275E586}" destId="{EB5F6711-E52F-4096-89ED-7E8A19E605E5}" srcOrd="4" destOrd="0" presId="urn:microsoft.com/office/officeart/2005/8/layout/vList6"/>
    <dgm:cxn modelId="{962BBEF3-1BC1-4E8A-8983-C219105CE521}" type="presParOf" srcId="{EB5F6711-E52F-4096-89ED-7E8A19E605E5}" destId="{6CA0FC75-7CFF-4F55-B25B-B3052FC9229A}" srcOrd="0" destOrd="0" presId="urn:microsoft.com/office/officeart/2005/8/layout/vList6"/>
    <dgm:cxn modelId="{B74C91C4-129E-491A-84A6-49038241B989}" type="presParOf" srcId="{EB5F6711-E52F-4096-89ED-7E8A19E605E5}" destId="{F322CE0E-2EF3-4D21-8767-B50616743EC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0B8D1F-F7B3-4C6E-8336-EBCF4414D219}" type="doc">
      <dgm:prSet loTypeId="urn:microsoft.com/office/officeart/2005/8/layout/vList6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s-CO"/>
        </a:p>
      </dgm:t>
    </dgm:pt>
    <dgm:pt modelId="{3E48B5B6-9F3B-4FF1-A06D-C0CDB5588306}">
      <dgm:prSet phldrT="[Texto]"/>
      <dgm:spPr/>
      <dgm:t>
        <a:bodyPr/>
        <a:lstStyle/>
        <a:p>
          <a:r>
            <a:rPr lang="es-CO" dirty="0"/>
            <a:t>Comunicación</a:t>
          </a:r>
          <a:r>
            <a:rPr lang="es-CO" baseline="0" dirty="0"/>
            <a:t> de resultados </a:t>
          </a:r>
          <a:endParaRPr lang="es-CO" dirty="0"/>
        </a:p>
      </dgm:t>
    </dgm:pt>
    <dgm:pt modelId="{BC803CFD-C3FB-456C-8704-625069CC1D1A}" type="parTrans" cxnId="{A4F78A39-FF46-4FFF-94AC-B226BC0015B9}">
      <dgm:prSet/>
      <dgm:spPr/>
      <dgm:t>
        <a:bodyPr/>
        <a:lstStyle/>
        <a:p>
          <a:endParaRPr lang="es-CO"/>
        </a:p>
      </dgm:t>
    </dgm:pt>
    <dgm:pt modelId="{DBF2057D-7BEE-424F-9010-0564F5E97B53}" type="sibTrans" cxnId="{A4F78A39-FF46-4FFF-94AC-B226BC0015B9}">
      <dgm:prSet/>
      <dgm:spPr/>
      <dgm:t>
        <a:bodyPr/>
        <a:lstStyle/>
        <a:p>
          <a:endParaRPr lang="es-CO"/>
        </a:p>
      </dgm:t>
    </dgm:pt>
    <dgm:pt modelId="{75974662-2DF1-48B6-867C-A04D2A85293D}">
      <dgm:prSet phldrT="[Texto]"/>
      <dgm:spPr/>
      <dgm:t>
        <a:bodyPr/>
        <a:lstStyle/>
        <a:p>
          <a:r>
            <a:rPr lang="es-CO" dirty="0"/>
            <a:t>Seguimiento al progreso  </a:t>
          </a:r>
        </a:p>
      </dgm:t>
    </dgm:pt>
    <dgm:pt modelId="{C79DACF4-0F54-4D43-B199-227D1AFCD196}" type="parTrans" cxnId="{B28E8860-07F7-4BD4-8CB4-F9910CC9C58E}">
      <dgm:prSet/>
      <dgm:spPr/>
      <dgm:t>
        <a:bodyPr/>
        <a:lstStyle/>
        <a:p>
          <a:endParaRPr lang="es-CO"/>
        </a:p>
      </dgm:t>
    </dgm:pt>
    <dgm:pt modelId="{568D5AA7-2849-4FAD-B388-5A198D19DDAC}" type="sibTrans" cxnId="{B28E8860-07F7-4BD4-8CB4-F9910CC9C58E}">
      <dgm:prSet/>
      <dgm:spPr/>
      <dgm:t>
        <a:bodyPr/>
        <a:lstStyle/>
        <a:p>
          <a:endParaRPr lang="es-CO"/>
        </a:p>
      </dgm:t>
    </dgm:pt>
    <dgm:pt modelId="{2809036D-08D7-46AF-BE05-D9A08275E586}" type="pres">
      <dgm:prSet presAssocID="{570B8D1F-F7B3-4C6E-8336-EBCF4414D21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61E5368-EDB4-4719-9E78-0EBF01F6B4A0}" type="pres">
      <dgm:prSet presAssocID="{3E48B5B6-9F3B-4FF1-A06D-C0CDB5588306}" presName="linNode" presStyleCnt="0"/>
      <dgm:spPr/>
    </dgm:pt>
    <dgm:pt modelId="{EAB4B96B-96F9-4878-96EB-3D920E3EFF51}" type="pres">
      <dgm:prSet presAssocID="{3E48B5B6-9F3B-4FF1-A06D-C0CDB5588306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3E64A35-EAE2-422E-A370-3C044190D416}" type="pres">
      <dgm:prSet presAssocID="{3E48B5B6-9F3B-4FF1-A06D-C0CDB5588306}" presName="childShp" presStyleLbl="bgAccFollowNode1" presStyleIdx="0" presStyleCnt="2" custScaleY="280303" custLinFactNeighborX="122" custLinFactNeighborY="-202">
        <dgm:presLayoutVars>
          <dgm:bulletEnabled val="1"/>
        </dgm:presLayoutVars>
      </dgm:prSet>
      <dgm:spPr/>
    </dgm:pt>
    <dgm:pt modelId="{447C03B7-24CB-4278-A4DC-A5FFB89D3D41}" type="pres">
      <dgm:prSet presAssocID="{DBF2057D-7BEE-424F-9010-0564F5E97B53}" presName="spacing" presStyleCnt="0"/>
      <dgm:spPr/>
    </dgm:pt>
    <dgm:pt modelId="{AB78D10A-0CF0-4FE8-9888-B5B5943D5E7E}" type="pres">
      <dgm:prSet presAssocID="{75974662-2DF1-48B6-867C-A04D2A85293D}" presName="linNode" presStyleCnt="0"/>
      <dgm:spPr/>
    </dgm:pt>
    <dgm:pt modelId="{52598C9B-80B3-4E6E-8BD9-5F325FF1066E}" type="pres">
      <dgm:prSet presAssocID="{75974662-2DF1-48B6-867C-A04D2A85293D}" presName="parentShp" presStyleLbl="node1" presStyleIdx="1" presStyleCnt="2" custLinFactNeighborY="-958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D753006-EAFD-48BE-A71C-FC03D7778BC8}" type="pres">
      <dgm:prSet presAssocID="{75974662-2DF1-48B6-867C-A04D2A85293D}" presName="childShp" presStyleLbl="bgAccFollowNode1" presStyleIdx="1" presStyleCnt="2" custScaleY="348367" custLinFactNeighborX="872" custLinFactNeighborY="-14379">
        <dgm:presLayoutVars>
          <dgm:bulletEnabled val="1"/>
        </dgm:presLayoutVars>
      </dgm:prSet>
      <dgm:spPr/>
    </dgm:pt>
  </dgm:ptLst>
  <dgm:cxnLst>
    <dgm:cxn modelId="{B28E8860-07F7-4BD4-8CB4-F9910CC9C58E}" srcId="{570B8D1F-F7B3-4C6E-8336-EBCF4414D219}" destId="{75974662-2DF1-48B6-867C-A04D2A85293D}" srcOrd="1" destOrd="0" parTransId="{C79DACF4-0F54-4D43-B199-227D1AFCD196}" sibTransId="{568D5AA7-2849-4FAD-B388-5A198D19DDAC}"/>
    <dgm:cxn modelId="{FAFA4B05-E4F3-40F8-BD20-E85DA03DA0A0}" type="presOf" srcId="{3E48B5B6-9F3B-4FF1-A06D-C0CDB5588306}" destId="{EAB4B96B-96F9-4878-96EB-3D920E3EFF51}" srcOrd="0" destOrd="0" presId="urn:microsoft.com/office/officeart/2005/8/layout/vList6"/>
    <dgm:cxn modelId="{A4F78A39-FF46-4FFF-94AC-B226BC0015B9}" srcId="{570B8D1F-F7B3-4C6E-8336-EBCF4414D219}" destId="{3E48B5B6-9F3B-4FF1-A06D-C0CDB5588306}" srcOrd="0" destOrd="0" parTransId="{BC803CFD-C3FB-456C-8704-625069CC1D1A}" sibTransId="{DBF2057D-7BEE-424F-9010-0564F5E97B53}"/>
    <dgm:cxn modelId="{9F2CF19F-19BC-4033-96D4-56ECB764AAFA}" type="presOf" srcId="{570B8D1F-F7B3-4C6E-8336-EBCF4414D219}" destId="{2809036D-08D7-46AF-BE05-D9A08275E586}" srcOrd="0" destOrd="0" presId="urn:microsoft.com/office/officeart/2005/8/layout/vList6"/>
    <dgm:cxn modelId="{03F8EE8B-6638-4191-A7D1-93C649BCE14A}" type="presOf" srcId="{75974662-2DF1-48B6-867C-A04D2A85293D}" destId="{52598C9B-80B3-4E6E-8BD9-5F325FF1066E}" srcOrd="0" destOrd="0" presId="urn:microsoft.com/office/officeart/2005/8/layout/vList6"/>
    <dgm:cxn modelId="{DB937257-82A4-47C3-B9F7-8B365D23B08D}" type="presParOf" srcId="{2809036D-08D7-46AF-BE05-D9A08275E586}" destId="{C61E5368-EDB4-4719-9E78-0EBF01F6B4A0}" srcOrd="0" destOrd="0" presId="urn:microsoft.com/office/officeart/2005/8/layout/vList6"/>
    <dgm:cxn modelId="{B5673870-E061-451D-8390-391DC46BF831}" type="presParOf" srcId="{C61E5368-EDB4-4719-9E78-0EBF01F6B4A0}" destId="{EAB4B96B-96F9-4878-96EB-3D920E3EFF51}" srcOrd="0" destOrd="0" presId="urn:microsoft.com/office/officeart/2005/8/layout/vList6"/>
    <dgm:cxn modelId="{DB200777-5C1B-4FDE-BB60-EB2DD0A77E8E}" type="presParOf" srcId="{C61E5368-EDB4-4719-9E78-0EBF01F6B4A0}" destId="{93E64A35-EAE2-422E-A370-3C044190D416}" srcOrd="1" destOrd="0" presId="urn:microsoft.com/office/officeart/2005/8/layout/vList6"/>
    <dgm:cxn modelId="{8A858E68-EC43-43A9-99ED-C3B86C2463D2}" type="presParOf" srcId="{2809036D-08D7-46AF-BE05-D9A08275E586}" destId="{447C03B7-24CB-4278-A4DC-A5FFB89D3D41}" srcOrd="1" destOrd="0" presId="urn:microsoft.com/office/officeart/2005/8/layout/vList6"/>
    <dgm:cxn modelId="{C3178174-83D4-4D63-B0B5-AEB0BBBB8C4C}" type="presParOf" srcId="{2809036D-08D7-46AF-BE05-D9A08275E586}" destId="{AB78D10A-0CF0-4FE8-9888-B5B5943D5E7E}" srcOrd="2" destOrd="0" presId="urn:microsoft.com/office/officeart/2005/8/layout/vList6"/>
    <dgm:cxn modelId="{A17E2997-F66D-46F9-B638-7AC1A20A4928}" type="presParOf" srcId="{AB78D10A-0CF0-4FE8-9888-B5B5943D5E7E}" destId="{52598C9B-80B3-4E6E-8BD9-5F325FF1066E}" srcOrd="0" destOrd="0" presId="urn:microsoft.com/office/officeart/2005/8/layout/vList6"/>
    <dgm:cxn modelId="{1DA83644-DA66-4984-93EB-88AACA6985F2}" type="presParOf" srcId="{AB78D10A-0CF0-4FE8-9888-B5B5943D5E7E}" destId="{4D753006-EAFD-48BE-A71C-FC03D7778BC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E64A35-EAE2-422E-A370-3C044190D416}">
      <dsp:nvSpPr>
        <dsp:cNvPr id="0" name=""/>
        <dsp:cNvSpPr/>
      </dsp:nvSpPr>
      <dsp:spPr>
        <a:xfrm>
          <a:off x="4266879" y="1062"/>
          <a:ext cx="6384729" cy="1602478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B4B96B-96F9-4878-96EB-3D920E3EFF51}">
      <dsp:nvSpPr>
        <dsp:cNvPr id="0" name=""/>
        <dsp:cNvSpPr/>
      </dsp:nvSpPr>
      <dsp:spPr>
        <a:xfrm>
          <a:off x="5200" y="517608"/>
          <a:ext cx="4256486" cy="57169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900" kern="1200" dirty="0"/>
            <a:t>Inicio Planeación</a:t>
          </a:r>
        </a:p>
      </dsp:txBody>
      <dsp:txXfrm>
        <a:off x="33108" y="545516"/>
        <a:ext cx="4200670" cy="515879"/>
      </dsp:txXfrm>
    </dsp:sp>
    <dsp:sp modelId="{4D753006-EAFD-48BE-A71C-FC03D7778BC8}">
      <dsp:nvSpPr>
        <dsp:cNvPr id="0" name=""/>
        <dsp:cNvSpPr/>
      </dsp:nvSpPr>
      <dsp:spPr>
        <a:xfrm>
          <a:off x="4266887" y="1579661"/>
          <a:ext cx="6384729" cy="1991597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598C9B-80B3-4E6E-8BD9-5F325FF1066E}">
      <dsp:nvSpPr>
        <dsp:cNvPr id="0" name=""/>
        <dsp:cNvSpPr/>
      </dsp:nvSpPr>
      <dsp:spPr>
        <a:xfrm>
          <a:off x="5200" y="2317013"/>
          <a:ext cx="4256486" cy="57169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900" kern="1200" dirty="0"/>
            <a:t>Planeación </a:t>
          </a:r>
        </a:p>
      </dsp:txBody>
      <dsp:txXfrm>
        <a:off x="33108" y="2344921"/>
        <a:ext cx="4200670" cy="515879"/>
      </dsp:txXfrm>
    </dsp:sp>
    <dsp:sp modelId="{F322CE0E-2EF3-4D21-8767-B50616743EC9}">
      <dsp:nvSpPr>
        <dsp:cNvPr id="0" name=""/>
        <dsp:cNvSpPr/>
      </dsp:nvSpPr>
      <dsp:spPr>
        <a:xfrm>
          <a:off x="4069281" y="3636140"/>
          <a:ext cx="6582335" cy="1991568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200" kern="1200" dirty="0">
              <a:latin typeface="Segoe UI" panose="020B0502040204020203" pitchFamily="34" charset="0"/>
              <a:cs typeface="Segoe UI" panose="020B0502040204020203" pitchFamily="34" charset="0"/>
            </a:rPr>
            <a:t>Ejecución de pruebas.</a:t>
          </a:r>
          <a:endParaRPr lang="es-CO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200" kern="1200" dirty="0">
              <a:latin typeface="Segoe UI" panose="020B0502040204020203" pitchFamily="34" charset="0"/>
              <a:cs typeface="Segoe UI" panose="020B0502040204020203" pitchFamily="34" charset="0"/>
            </a:rPr>
            <a:t>Durante el desarrollo del trabajo de auditoría se presentará al responsable directivo del proceso los hallazgos identificados. </a:t>
          </a:r>
          <a:endParaRPr lang="es-CO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200" kern="1200" dirty="0">
              <a:latin typeface="Segoe UI" panose="020B0502040204020203" pitchFamily="34" charset="0"/>
              <a:cs typeface="Segoe UI" panose="020B0502040204020203" pitchFamily="34" charset="0"/>
            </a:rPr>
            <a:t>En caso de no recibir comentarios ni argumentos adicionales en los siguientes 3 días hábiles, la Oficina de Control Interno los dará por aceptados</a:t>
          </a:r>
          <a:r>
            <a:rPr lang="es-CO" sz="900" kern="1200" dirty="0">
              <a:latin typeface="Segoe UI" panose="020B0502040204020203" pitchFamily="34" charset="0"/>
              <a:cs typeface="Segoe UI" panose="020B0502040204020203" pitchFamily="34" charset="0"/>
            </a:rPr>
            <a:t>.</a:t>
          </a:r>
          <a:endParaRPr lang="es-CO" sz="1200" kern="1200" dirty="0"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4069281" y="3885086"/>
        <a:ext cx="5835497" cy="1493676"/>
      </dsp:txXfrm>
    </dsp:sp>
    <dsp:sp modelId="{6CA0FC75-7CFF-4F55-B25B-B3052FC9229A}">
      <dsp:nvSpPr>
        <dsp:cNvPr id="0" name=""/>
        <dsp:cNvSpPr/>
      </dsp:nvSpPr>
      <dsp:spPr>
        <a:xfrm>
          <a:off x="0" y="4075339"/>
          <a:ext cx="4065089" cy="57169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900" kern="1200" dirty="0"/>
            <a:t>Ejecución </a:t>
          </a:r>
        </a:p>
      </dsp:txBody>
      <dsp:txXfrm>
        <a:off x="27908" y="4103247"/>
        <a:ext cx="4009273" cy="5158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E64A35-EAE2-422E-A370-3C044190D416}">
      <dsp:nvSpPr>
        <dsp:cNvPr id="0" name=""/>
        <dsp:cNvSpPr/>
      </dsp:nvSpPr>
      <dsp:spPr>
        <a:xfrm>
          <a:off x="4113188" y="0"/>
          <a:ext cx="6154753" cy="2502287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B4B96B-96F9-4878-96EB-3D920E3EFF51}">
      <dsp:nvSpPr>
        <dsp:cNvPr id="0" name=""/>
        <dsp:cNvSpPr/>
      </dsp:nvSpPr>
      <dsp:spPr>
        <a:xfrm>
          <a:off x="5013" y="806269"/>
          <a:ext cx="4103169" cy="89270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600" kern="1200" dirty="0"/>
            <a:t>Comunicación</a:t>
          </a:r>
          <a:r>
            <a:rPr lang="es-CO" sz="2600" kern="1200" baseline="0" dirty="0"/>
            <a:t> de resultados </a:t>
          </a:r>
          <a:endParaRPr lang="es-CO" sz="2600" kern="1200" dirty="0"/>
        </a:p>
      </dsp:txBody>
      <dsp:txXfrm>
        <a:off x="48591" y="849847"/>
        <a:ext cx="4016013" cy="805551"/>
      </dsp:txXfrm>
    </dsp:sp>
    <dsp:sp modelId="{4D753006-EAFD-48BE-A71C-FC03D7778BC8}">
      <dsp:nvSpPr>
        <dsp:cNvPr id="0" name=""/>
        <dsp:cNvSpPr/>
      </dsp:nvSpPr>
      <dsp:spPr>
        <a:xfrm>
          <a:off x="4113196" y="2464675"/>
          <a:ext cx="6154753" cy="3109900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598C9B-80B3-4E6E-8BD9-5F325FF1066E}">
      <dsp:nvSpPr>
        <dsp:cNvPr id="0" name=""/>
        <dsp:cNvSpPr/>
      </dsp:nvSpPr>
      <dsp:spPr>
        <a:xfrm>
          <a:off x="5013" y="3616059"/>
          <a:ext cx="4103169" cy="89270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600" kern="1200" dirty="0"/>
            <a:t>Seguimiento al progreso  </a:t>
          </a:r>
        </a:p>
      </dsp:txBody>
      <dsp:txXfrm>
        <a:off x="48591" y="3659637"/>
        <a:ext cx="4016013" cy="8055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7BBFD9-593F-45D6-AFA8-A97DD1C00400}" type="datetimeFigureOut">
              <a:rPr lang="es-CO" smtClean="0"/>
              <a:t>10/11/2023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9DA961-84B5-46C8-A9CB-F05AF60A3F60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975384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EF00CC-0D81-9D4C-AB16-A1F026E3FFC2}" type="datetimeFigureOut">
              <a:rPr lang="es-CO" smtClean="0"/>
              <a:t>10/11/2023</a:t>
            </a:fld>
            <a:endParaRPr lang="es-CO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C39010-8474-AD4A-8DC7-2AEBBBEF71AD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6401827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C39010-8474-AD4A-8DC7-2AEBBBEF71AD}" type="slidenum">
              <a:rPr lang="es-CO" smtClean="0"/>
              <a:t>4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90166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C39010-8474-AD4A-8DC7-2AEBBBEF71AD}" type="slidenum">
              <a:rPr kumimoji="0" lang="es-C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s-C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8112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C39010-8474-AD4A-8DC7-2AEBBBEF71AD}" type="slidenum">
              <a:rPr kumimoji="0" lang="es-C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s-C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671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C39010-8474-AD4A-8DC7-2AEBBBEF71AD}" type="slidenum">
              <a:rPr lang="es-CO" smtClean="0"/>
              <a:t>14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88443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E3142C-AE2E-144E-AFD4-1C4D32F511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1A15B66-3442-5D44-992E-74815C7FC6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D3A4A0-0D53-B84F-8BFF-96E55A74C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7D1D5-4457-4D6B-B3D7-12621D867830}" type="datetime1">
              <a:rPr lang="es-CO" smtClean="0"/>
              <a:t>10/11/2023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C7D7ED1-8CE1-9943-A73E-2A17BCA6D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dirty="0"/>
              <a:t>CEM-FM-019-V1 Formato Presentación Apertura de Auditoría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1C10EA-C589-7941-982B-8DD0D14BB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CC59-2B35-8342-B050-C8C049569099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5890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DF3EB4-A89B-164C-ACF8-5731A561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140DA1C-2F7D-7E45-AB81-95EEBDC08C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8298F1-A877-A145-8F8D-E0D7FCBF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EAADB-097C-479B-8719-80F40385DF3B}" type="datetime1">
              <a:rPr lang="es-CO" smtClean="0"/>
              <a:t>10/11/2023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D589C9-62D4-DD44-B8B6-B6FB8D5A4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dirty="0"/>
              <a:t>CEM-FM-019-V1 Formato Presentación Apertura de Auditoría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9A534C8-7560-6C44-BF97-75D02371F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CC59-2B35-8342-B050-C8C049569099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9982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0302C13-BCD8-CE47-A693-B84F821D77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4EE957F-433F-9744-977D-9B484F03D7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76FB6A-BA4D-9441-8569-3A8B660B5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10E20-D59A-4410-81FA-8B5DEF8C1807}" type="datetime1">
              <a:rPr lang="es-CO" smtClean="0"/>
              <a:t>10/11/2023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7A9DE4-8CF0-DA45-B688-885816A07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dirty="0"/>
              <a:t>CEM-FM-019-V1 Formato Presentación Apertura de Auditoría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F48C9ED-19EF-7642-8EE8-D26570B7B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CC59-2B35-8342-B050-C8C049569099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54635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AFC6A7-E4E5-FC4F-BB3D-3946A7F72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ECAC9D-3251-8843-834E-CBDBB9F6B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7273F4-9ED7-D94B-9E52-C5C371C99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8C1C5-6B8B-4D08-8994-30E4101069B3}" type="datetime1">
              <a:rPr lang="es-CO" smtClean="0"/>
              <a:t>10/11/2023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4FFD40-8209-6040-95F7-8C197551F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dirty="0"/>
              <a:t>CEM-FM-019-V1 Formato Presentación Apertura de Auditoría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8AEAF0-42A8-7041-81BA-00CE8AC05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CC59-2B35-8342-B050-C8C049569099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94632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FAC223-B1ED-164C-A91A-5C989891A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4583C5B-7DA4-574C-9DF5-6FF00C179E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1663CAB-6BD6-E746-91E3-1EB69640B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EA4AF-0FF0-4038-BF30-DEC80BF59F84}" type="datetime1">
              <a:rPr lang="es-CO" smtClean="0"/>
              <a:t>10/11/2023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BA0DEF-9317-134A-8BD6-F2514C3BF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dirty="0"/>
              <a:t>CEM-FM-019-V1 Formato Presentación Apertura de Auditoría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75A092-D07C-9B47-880D-FC57B7E2E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CC59-2B35-8342-B050-C8C049569099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0502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19E135-CEAE-334D-858F-7633DE39B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8F4453-C4CE-C444-9BED-E71214CECF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8E7B910-4E81-374E-B3A9-6C084B5255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9F738D0-D269-E644-B293-F094C051A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7692E-A83A-4510-8F76-2ECD70E20151}" type="datetime1">
              <a:rPr lang="es-CO" smtClean="0"/>
              <a:t>10/11/2023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0C0C787-6518-7940-BF94-E6D981DD8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dirty="0"/>
              <a:t>CEM-FM-019-V1 Formato Presentación Apertura de Auditoría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A163CF-A1A2-2642-B5CA-E48EC0B82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CC59-2B35-8342-B050-C8C049569099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92926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C77230-FB4A-9041-928C-6FA1F383F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E8C6403-F83C-044E-BDEA-E68E2DDE8C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7672816-EA00-D141-9492-AD3C8B3837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ADCAFCC-7CA8-784C-9522-4C2FD02399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8C54F10-57F7-0749-9915-4C23398EED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904C420-139C-384E-938E-018F18B11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2198-5653-4ED5-A4CD-12BCB33A525A}" type="datetime1">
              <a:rPr lang="es-CO" smtClean="0"/>
              <a:t>10/11/2023</a:t>
            </a:fld>
            <a:endParaRPr lang="es-CO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AF07C6D-47D2-F641-9280-572548814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dirty="0"/>
              <a:t>CEM-FM-019-V1 Formato Presentación Apertura de Auditoría</a:t>
            </a:r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592B1BC-2A80-414E-9B82-DF60B40EE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CC59-2B35-8342-B050-C8C049569099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57590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DEDF2C-F1A4-5243-B7F9-5A68797FF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D542FA5-ECE0-E54F-BA36-0724F3C05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9B45-9FA2-4A58-94C6-9228A7EB6EE6}" type="datetime1">
              <a:rPr lang="es-CO" smtClean="0"/>
              <a:t>10/11/2023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8658652-60C4-5B43-8621-1B7808CB2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dirty="0"/>
              <a:t>CEM-FM-019-V1 Formato Presentación Apertura de Auditoría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0518C0A-1863-C546-B3F0-06EF7D8A8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CC59-2B35-8342-B050-C8C049569099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373314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43E188B-2DD6-764C-A60C-A380AA0A9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7B0FB-AA19-44D7-9374-A566351B62B6}" type="datetime1">
              <a:rPr lang="es-CO" smtClean="0"/>
              <a:t>10/11/2023</a:t>
            </a:fld>
            <a:endParaRPr lang="es-CO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CB2202E-9500-0A4F-AB95-CE416D913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dirty="0"/>
              <a:t>CEM-FM-019-V1 Formato Presentación Apertura de Auditoría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9551366-E152-C14B-9AC7-CB7D0E19F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CC59-2B35-8342-B050-C8C049569099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22551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366410-A0C0-5F46-9337-988D4BE07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ACF204-F039-7844-B286-EB8284EF5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753C18D-D089-8341-97B7-8DB2B1A2BC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933931-DD55-984B-B490-0D4B6E35A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E4D57-0C6D-4A9D-B4AE-EC4DEC76297D}" type="datetime1">
              <a:rPr lang="es-CO" smtClean="0"/>
              <a:t>10/11/2023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498F13B-14CB-F84E-9E0D-AAFFBF95C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dirty="0"/>
              <a:t>CEM-FM-019-V1 Formato Presentación Apertura de Auditoría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72F6B26-908B-F342-B380-CD6ED1F87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CC59-2B35-8342-B050-C8C049569099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37067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6FDD99-8EED-6A4F-A2DB-83B7A74A1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711CEDB-303D-D145-BF80-63CF5AAA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3AA8318-4969-5D4E-99E0-C5EA0E1392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110B692-5096-B04F-A3C4-6768B55E3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56A83-55CE-478D-9443-00362BCFEC11}" type="datetime1">
              <a:rPr lang="es-CO" smtClean="0"/>
              <a:t>10/11/2023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3F2E461-9F59-F64A-BF42-FAA759049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dirty="0"/>
              <a:t>CEM-FM-019-V1 Formato Presentación Apertura de Auditoría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4B3737E-14AE-7948-AF1A-7D42FF01C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CC59-2B35-8342-B050-C8C049569099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8556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DBFAA32-0364-754A-88B9-32AD38C1B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1771533-6AD5-6A4D-83C3-E9C337A17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9B3142-A29F-4342-A118-000C74047F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D76F3-2DFB-49A3-8BBF-19F27C8108FE}" type="datetime1">
              <a:rPr lang="es-CO" smtClean="0"/>
              <a:t>10/11/2023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1D2386A-CA15-CD44-813C-DC94CE341B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CO" dirty="0"/>
              <a:t>CEM-FM-019-V1 Formato Presentación Apertura de Auditoría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9D6603-171D-3743-8C08-55DF1774B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6CC59-2B35-8342-B050-C8C049569099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89424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AB53CB4C-04AD-46AB-83E6-FA2ECBE58E2A}"/>
              </a:ext>
            </a:extLst>
          </p:cNvPr>
          <p:cNvSpPr txBox="1"/>
          <p:nvPr/>
        </p:nvSpPr>
        <p:spPr>
          <a:xfrm>
            <a:off x="232653" y="3679445"/>
            <a:ext cx="10842455" cy="286232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s-CO" sz="4000" b="1" dirty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cs typeface="Cavolini" panose="03000502040302020204" pitchFamily="66" charset="0"/>
              </a:rPr>
              <a:t>REUNIÓN DE APERTURA DE AUDITORÍA</a:t>
            </a:r>
          </a:p>
          <a:p>
            <a:pPr algn="ctr"/>
            <a:r>
              <a:rPr lang="es-ES" sz="2800" b="1" dirty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cs typeface="Cavolini" panose="03000502040302020204" pitchFamily="66" charset="0"/>
              </a:rPr>
              <a:t>OFICINA DE CONTROL INTERNO</a:t>
            </a:r>
          </a:p>
          <a:p>
            <a:pPr algn="ctr"/>
            <a:endParaRPr lang="es-ES" sz="2800" b="1" dirty="0">
              <a:effectLst>
                <a:glow rad="63500">
                  <a:schemeClr val="accent6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  <a:cs typeface="Cavolini" panose="03000502040302020204" pitchFamily="66" charset="0"/>
            </a:endParaRPr>
          </a:p>
          <a:p>
            <a:r>
              <a:rPr lang="es-ES" sz="2800" b="1" dirty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cs typeface="Cavolini" panose="03000502040302020204" pitchFamily="66" charset="0"/>
              </a:rPr>
              <a:t>PROCESO:</a:t>
            </a:r>
            <a:endParaRPr lang="es-CO" sz="2800" b="1" dirty="0">
              <a:effectLst>
                <a:glow rad="63500">
                  <a:schemeClr val="accent6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  <a:cs typeface="Cavolini" panose="03000502040302020204" pitchFamily="66" charset="0"/>
            </a:endParaRPr>
          </a:p>
          <a:p>
            <a:endParaRPr lang="es-ES" sz="2800" b="1" dirty="0">
              <a:effectLst>
                <a:glow rad="63500">
                  <a:schemeClr val="accent6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  <a:cs typeface="Cavolini" panose="03000502040302020204" pitchFamily="66" charset="0"/>
            </a:endParaRPr>
          </a:p>
          <a:p>
            <a:r>
              <a:rPr lang="es-ES" sz="2800" b="1" dirty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cs typeface="Cavolini" panose="03000502040302020204" pitchFamily="66" charset="0"/>
              </a:rPr>
              <a:t>FECHA:</a:t>
            </a:r>
          </a:p>
        </p:txBody>
      </p:sp>
      <p:sp>
        <p:nvSpPr>
          <p:cNvPr id="5" name="Marcador de pie de página 1">
            <a:extLst>
              <a:ext uri="{FF2B5EF4-FFF2-40B4-BE49-F238E27FC236}">
                <a16:creationId xmlns:a16="http://schemas.microsoft.com/office/drawing/2014/main" id="{2F547A65-AD82-BF89-1925-6B067AD12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14700" y="6237955"/>
            <a:ext cx="4114800" cy="365125"/>
          </a:xfrm>
        </p:spPr>
        <p:txBody>
          <a:bodyPr/>
          <a:lstStyle/>
          <a:p>
            <a:r>
              <a:rPr lang="es-CO" dirty="0" smtClean="0"/>
              <a:t>CEI-FM-011-V1 </a:t>
            </a:r>
            <a:r>
              <a:rPr lang="es-CO" dirty="0"/>
              <a:t>Formato Presentación Apertura de Auditoría</a:t>
            </a:r>
          </a:p>
        </p:txBody>
      </p:sp>
    </p:spTree>
    <p:extLst>
      <p:ext uri="{BB962C8B-B14F-4D97-AF65-F5344CB8AC3E}">
        <p14:creationId xmlns:p14="http://schemas.microsoft.com/office/powerpoint/2010/main" val="33673562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893280" y="150492"/>
            <a:ext cx="10975682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rgbClr val="3048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RIESGOS IDENTIFICADOS POR PROCESO EN EL MAPA DE RIESGOS</a:t>
            </a:r>
          </a:p>
          <a:p>
            <a:pPr algn="ctr"/>
            <a:endParaRPr lang="es-CO" sz="2000" b="1" dirty="0">
              <a:solidFill>
                <a:srgbClr val="274FB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es-MX" sz="2000" dirty="0">
                <a:latin typeface="Segoe UI" panose="020B0502040204020203" pitchFamily="34" charset="0"/>
                <a:cs typeface="Segoe UI" panose="020B0502040204020203" pitchFamily="34" charset="0"/>
              </a:rPr>
              <a:t>A continuación, se muestran los riesgos identificados por el proceso, donde se detalla la cantidad por tipología y zona de riesgo, tanto del riesgo inherente como del riesgo residual. </a:t>
            </a:r>
          </a:p>
          <a:p>
            <a:pPr algn="ctr"/>
            <a:endParaRPr lang="es-CO" sz="2000" b="1" i="1" dirty="0">
              <a:solidFill>
                <a:srgbClr val="274FB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856120" y="2034988"/>
            <a:ext cx="44408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i="1" dirty="0">
                <a:solidFill>
                  <a:srgbClr val="3048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Análisis del Riesgo Residual</a:t>
            </a:r>
            <a:endParaRPr lang="es-CO" sz="2000" b="1" dirty="0">
              <a:solidFill>
                <a:srgbClr val="3048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113608"/>
              </p:ext>
            </p:extLst>
          </p:nvPr>
        </p:nvGraphicFramePr>
        <p:xfrm>
          <a:off x="289809" y="2471210"/>
          <a:ext cx="5741234" cy="3307487"/>
        </p:xfrm>
        <a:graphic>
          <a:graphicData uri="http://schemas.openxmlformats.org/drawingml/2006/table">
            <a:tbl>
              <a:tblPr/>
              <a:tblGrid>
                <a:gridCol w="2207205">
                  <a:extLst>
                    <a:ext uri="{9D8B030D-6E8A-4147-A177-3AD203B41FA5}">
                      <a16:colId xmlns:a16="http://schemas.microsoft.com/office/drawing/2014/main" val="196895733"/>
                    </a:ext>
                  </a:extLst>
                </a:gridCol>
                <a:gridCol w="666385">
                  <a:extLst>
                    <a:ext uri="{9D8B030D-6E8A-4147-A177-3AD203B41FA5}">
                      <a16:colId xmlns:a16="http://schemas.microsoft.com/office/drawing/2014/main" val="673091586"/>
                    </a:ext>
                  </a:extLst>
                </a:gridCol>
                <a:gridCol w="830419">
                  <a:extLst>
                    <a:ext uri="{9D8B030D-6E8A-4147-A177-3AD203B41FA5}">
                      <a16:colId xmlns:a16="http://schemas.microsoft.com/office/drawing/2014/main" val="2587404303"/>
                    </a:ext>
                  </a:extLst>
                </a:gridCol>
                <a:gridCol w="635629">
                  <a:extLst>
                    <a:ext uri="{9D8B030D-6E8A-4147-A177-3AD203B41FA5}">
                      <a16:colId xmlns:a16="http://schemas.microsoft.com/office/drawing/2014/main" val="1644793654"/>
                    </a:ext>
                  </a:extLst>
                </a:gridCol>
                <a:gridCol w="676637">
                  <a:extLst>
                    <a:ext uri="{9D8B030D-6E8A-4147-A177-3AD203B41FA5}">
                      <a16:colId xmlns:a16="http://schemas.microsoft.com/office/drawing/2014/main" val="2891178389"/>
                    </a:ext>
                  </a:extLst>
                </a:gridCol>
                <a:gridCol w="724959">
                  <a:extLst>
                    <a:ext uri="{9D8B030D-6E8A-4147-A177-3AD203B41FA5}">
                      <a16:colId xmlns:a16="http://schemas.microsoft.com/office/drawing/2014/main" val="3236713645"/>
                    </a:ext>
                  </a:extLst>
                </a:gridCol>
              </a:tblGrid>
              <a:tr h="22748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MX" sz="1400" b="1" i="1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Proceso</a:t>
                      </a:r>
                      <a:r>
                        <a:rPr lang="es-MX" sz="1400" b="1" i="1" u="none" strike="noStrike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/ Unidad Auditable</a:t>
                      </a:r>
                      <a:endParaRPr lang="en-US" sz="1400" b="1" i="1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F75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Mapa de Riesgos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5958508"/>
                  </a:ext>
                </a:extLst>
              </a:tr>
              <a:tr h="2274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Zona de </a:t>
                      </a:r>
                      <a:r>
                        <a:rPr lang="es-CO" sz="14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Riesgo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Riesgos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8341569"/>
                  </a:ext>
                </a:extLst>
              </a:tr>
              <a:tr h="37662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Bajo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Moderado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Alto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Extremo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7378246"/>
                  </a:ext>
                </a:extLst>
              </a:tr>
              <a:tr h="49259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Riesgos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de Gestión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8106460"/>
                  </a:ext>
                </a:extLst>
              </a:tr>
              <a:tr h="446296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O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Riesgos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de </a:t>
                      </a:r>
                      <a:r>
                        <a:rPr lang="es-CO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Corrupción/Soborno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606714"/>
                  </a:ext>
                </a:extLst>
              </a:tr>
              <a:tr h="435187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O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Riegos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de Seguridad Digital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3930604"/>
                  </a:ext>
                </a:extLst>
              </a:tr>
              <a:tr h="3947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Riesgos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103295"/>
                  </a:ext>
                </a:extLst>
              </a:tr>
              <a:tr h="372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por zona de riesgos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  <a:p>
                      <a:pPr algn="ctr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2011569"/>
                  </a:ext>
                </a:extLst>
              </a:tr>
            </a:tbl>
          </a:graphicData>
        </a:graphic>
      </p:graphicFrame>
      <p:sp>
        <p:nvSpPr>
          <p:cNvPr id="7" name="Rectángulo 6"/>
          <p:cNvSpPr/>
          <p:nvPr/>
        </p:nvSpPr>
        <p:spPr>
          <a:xfrm>
            <a:off x="1065716" y="2029655"/>
            <a:ext cx="40295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i="1" dirty="0">
                <a:solidFill>
                  <a:srgbClr val="3048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Análisis del Riesgo Inherente</a:t>
            </a:r>
            <a:endParaRPr lang="es-CO" sz="2000" b="1" dirty="0">
              <a:solidFill>
                <a:srgbClr val="3048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2222081"/>
              </p:ext>
            </p:extLst>
          </p:nvPr>
        </p:nvGraphicFramePr>
        <p:xfrm>
          <a:off x="6160958" y="2485084"/>
          <a:ext cx="5831173" cy="3293615"/>
        </p:xfrm>
        <a:graphic>
          <a:graphicData uri="http://schemas.openxmlformats.org/drawingml/2006/table">
            <a:tbl>
              <a:tblPr/>
              <a:tblGrid>
                <a:gridCol w="2236912">
                  <a:extLst>
                    <a:ext uri="{9D8B030D-6E8A-4147-A177-3AD203B41FA5}">
                      <a16:colId xmlns:a16="http://schemas.microsoft.com/office/drawing/2014/main" val="196895733"/>
                    </a:ext>
                  </a:extLst>
                </a:gridCol>
                <a:gridCol w="675354">
                  <a:extLst>
                    <a:ext uri="{9D8B030D-6E8A-4147-A177-3AD203B41FA5}">
                      <a16:colId xmlns:a16="http://schemas.microsoft.com/office/drawing/2014/main" val="673091586"/>
                    </a:ext>
                  </a:extLst>
                </a:gridCol>
                <a:gridCol w="841595">
                  <a:extLst>
                    <a:ext uri="{9D8B030D-6E8A-4147-A177-3AD203B41FA5}">
                      <a16:colId xmlns:a16="http://schemas.microsoft.com/office/drawing/2014/main" val="2587404303"/>
                    </a:ext>
                  </a:extLst>
                </a:gridCol>
                <a:gridCol w="644184">
                  <a:extLst>
                    <a:ext uri="{9D8B030D-6E8A-4147-A177-3AD203B41FA5}">
                      <a16:colId xmlns:a16="http://schemas.microsoft.com/office/drawing/2014/main" val="1644793654"/>
                    </a:ext>
                  </a:extLst>
                </a:gridCol>
                <a:gridCol w="685744">
                  <a:extLst>
                    <a:ext uri="{9D8B030D-6E8A-4147-A177-3AD203B41FA5}">
                      <a16:colId xmlns:a16="http://schemas.microsoft.com/office/drawing/2014/main" val="2891178389"/>
                    </a:ext>
                  </a:extLst>
                </a:gridCol>
                <a:gridCol w="747384">
                  <a:extLst>
                    <a:ext uri="{9D8B030D-6E8A-4147-A177-3AD203B41FA5}">
                      <a16:colId xmlns:a16="http://schemas.microsoft.com/office/drawing/2014/main" val="3236713645"/>
                    </a:ext>
                  </a:extLst>
                </a:gridCol>
              </a:tblGrid>
              <a:tr h="24151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MX" sz="1400" b="1" i="1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Proceso</a:t>
                      </a:r>
                      <a:r>
                        <a:rPr lang="es-MX" sz="1400" b="1" i="1" u="none" strike="noStrike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/ Unidad Auditable</a:t>
                      </a:r>
                      <a:endParaRPr lang="en-US" sz="1400" b="1" i="1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F75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Mapa de Riesgos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5958508"/>
                  </a:ext>
                </a:extLst>
              </a:tr>
              <a:tr h="2415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Zona de </a:t>
                      </a:r>
                      <a:r>
                        <a:rPr lang="es-CO" sz="14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Riesgo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Riesgos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8341569"/>
                  </a:ext>
                </a:extLst>
              </a:tr>
              <a:tr h="3998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Bajo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Moderado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Alto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Extremo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7378246"/>
                  </a:ext>
                </a:extLst>
              </a:tr>
              <a:tr h="55479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Riesgos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de Gestión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8106460"/>
                  </a:ext>
                </a:extLst>
              </a:tr>
              <a:tr h="473812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O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Riesgos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de </a:t>
                      </a:r>
                      <a:r>
                        <a:rPr lang="es-CO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Corrupción/Soborno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606714"/>
                  </a:ext>
                </a:extLst>
              </a:tr>
              <a:tr h="462017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O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Riegos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de Seguridad Digital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3930604"/>
                  </a:ext>
                </a:extLst>
              </a:tr>
              <a:tr h="4463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Riesgos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103295"/>
                  </a:ext>
                </a:extLst>
              </a:tr>
              <a:tr h="47381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por zona de riesgos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2011569"/>
                  </a:ext>
                </a:extLst>
              </a:tr>
            </a:tbl>
          </a:graphicData>
        </a:graphic>
      </p:graphicFrame>
      <p:sp>
        <p:nvSpPr>
          <p:cNvPr id="10" name="Marcador de pie de página 1">
            <a:extLst>
              <a:ext uri="{FF2B5EF4-FFF2-40B4-BE49-F238E27FC236}">
                <a16:creationId xmlns:a16="http://schemas.microsoft.com/office/drawing/2014/main" id="{2F547A65-AD82-BF89-1925-6B067AD12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14700" y="6237955"/>
            <a:ext cx="4114800" cy="365125"/>
          </a:xfrm>
        </p:spPr>
        <p:txBody>
          <a:bodyPr/>
          <a:lstStyle/>
          <a:p>
            <a:r>
              <a:rPr lang="es-CO" dirty="0" smtClean="0"/>
              <a:t>CEI-FM-011-V1 </a:t>
            </a:r>
            <a:r>
              <a:rPr lang="es-CO" dirty="0"/>
              <a:t>Formato Presentación Apertura de Auditoría</a:t>
            </a:r>
          </a:p>
        </p:txBody>
      </p:sp>
    </p:spTree>
    <p:extLst>
      <p:ext uri="{BB962C8B-B14F-4D97-AF65-F5344CB8AC3E}">
        <p14:creationId xmlns:p14="http://schemas.microsoft.com/office/powerpoint/2010/main" val="3580354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2031329"/>
            <a:ext cx="47307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rgbClr val="3048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 MAPA DE CALOR </a:t>
            </a:r>
          </a:p>
          <a:p>
            <a:pPr algn="ctr"/>
            <a:r>
              <a:rPr lang="es-CO" sz="2000" b="1" i="1" dirty="0">
                <a:solidFill>
                  <a:srgbClr val="3048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</a:t>
            </a:r>
            <a:r>
              <a:rPr lang="es-CO" b="1" i="1" dirty="0">
                <a:solidFill>
                  <a:srgbClr val="3048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</a:t>
            </a:r>
            <a:r>
              <a:rPr lang="es-CO" sz="2000" b="1" i="1" dirty="0">
                <a:solidFill>
                  <a:srgbClr val="3048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iesgo Inherente Vs Residual)</a:t>
            </a:r>
            <a:endParaRPr lang="es-CO" sz="2000" b="1" dirty="0">
              <a:solidFill>
                <a:srgbClr val="3048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730751" y="464390"/>
            <a:ext cx="74330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 algn="ctr">
              <a:defRPr sz="2667" b="1">
                <a:solidFill>
                  <a:srgbClr val="304800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s-CO" sz="2400" dirty="0">
                <a:latin typeface="Segoe UI" panose="020B0502040204020203" pitchFamily="34" charset="0"/>
                <a:cs typeface="Segoe UI" panose="020B0502040204020203" pitchFamily="34" charset="0"/>
              </a:rPr>
              <a:t>    CALIFICACIÓN </a:t>
            </a:r>
          </a:p>
          <a:p>
            <a:r>
              <a:rPr lang="es-CO" sz="2000" i="1" dirty="0">
                <a:latin typeface="Segoe UI" panose="020B0502040204020203" pitchFamily="34" charset="0"/>
                <a:cs typeface="Segoe UI" panose="020B0502040204020203" pitchFamily="34" charset="0"/>
              </a:rPr>
              <a:t>(Riesgo Inherente Vs Residual)</a:t>
            </a:r>
            <a:endParaRPr lang="es-CO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736961"/>
              </p:ext>
            </p:extLst>
          </p:nvPr>
        </p:nvGraphicFramePr>
        <p:xfrm>
          <a:off x="94686" y="3210288"/>
          <a:ext cx="4605984" cy="1914356"/>
        </p:xfrm>
        <a:graphic>
          <a:graphicData uri="http://schemas.openxmlformats.org/drawingml/2006/table">
            <a:tbl>
              <a:tblPr/>
              <a:tblGrid>
                <a:gridCol w="2360892">
                  <a:extLst>
                    <a:ext uri="{9D8B030D-6E8A-4147-A177-3AD203B41FA5}">
                      <a16:colId xmlns:a16="http://schemas.microsoft.com/office/drawing/2014/main" val="3820853559"/>
                    </a:ext>
                  </a:extLst>
                </a:gridCol>
                <a:gridCol w="1066021">
                  <a:extLst>
                    <a:ext uri="{9D8B030D-6E8A-4147-A177-3AD203B41FA5}">
                      <a16:colId xmlns:a16="http://schemas.microsoft.com/office/drawing/2014/main" val="543810732"/>
                    </a:ext>
                  </a:extLst>
                </a:gridCol>
                <a:gridCol w="1179071">
                  <a:extLst>
                    <a:ext uri="{9D8B030D-6E8A-4147-A177-3AD203B41FA5}">
                      <a16:colId xmlns:a16="http://schemas.microsoft.com/office/drawing/2014/main" val="84530013"/>
                    </a:ext>
                  </a:extLst>
                </a:gridCol>
              </a:tblGrid>
              <a:tr h="45883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TIPO</a:t>
                      </a:r>
                      <a:r>
                        <a:rPr lang="es-MX" sz="1400" b="1" i="1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DE RIESGO</a:t>
                      </a:r>
                      <a:endParaRPr lang="en-US" sz="1400" b="1" i="1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F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INHERENTE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RESIDUAL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927297"/>
                  </a:ext>
                </a:extLst>
              </a:tr>
              <a:tr h="48517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Riesgos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de Gestión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590519"/>
                  </a:ext>
                </a:extLst>
              </a:tr>
              <a:tr h="48517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O" sz="14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Riesgos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de </a:t>
                      </a:r>
                      <a:r>
                        <a:rPr lang="es-CO" sz="14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Corrupción/Soborno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912434"/>
                  </a:ext>
                </a:extLst>
              </a:tr>
              <a:tr h="48517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O" sz="14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Riesgos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de Seguridad Digital</a:t>
                      </a: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67" marR="8467" marT="8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6545817"/>
                  </a:ext>
                </a:extLst>
              </a:tr>
            </a:tbl>
          </a:graphicData>
        </a:graphic>
      </p:graphicFrame>
      <p:sp>
        <p:nvSpPr>
          <p:cNvPr id="11" name="Rectángulo 10"/>
          <p:cNvSpPr/>
          <p:nvPr/>
        </p:nvSpPr>
        <p:spPr>
          <a:xfrm>
            <a:off x="2726685" y="3751755"/>
            <a:ext cx="540000" cy="28051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RG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2726685" y="4739172"/>
            <a:ext cx="540000" cy="28051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RC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2726685" y="4234855"/>
            <a:ext cx="540000" cy="28051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RSD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3824483" y="3780171"/>
            <a:ext cx="540000" cy="28051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RG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3824483" y="4767588"/>
            <a:ext cx="540000" cy="28051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RC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3824483" y="4263271"/>
            <a:ext cx="540000" cy="28051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RSD</a:t>
            </a: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13D8626E-D9A3-895C-5798-2928E9BAF1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906394"/>
              </p:ext>
            </p:extLst>
          </p:nvPr>
        </p:nvGraphicFramePr>
        <p:xfrm>
          <a:off x="5051689" y="1584562"/>
          <a:ext cx="6757555" cy="3934336"/>
        </p:xfrm>
        <a:graphic>
          <a:graphicData uri="http://schemas.openxmlformats.org/drawingml/2006/table">
            <a:tbl>
              <a:tblPr/>
              <a:tblGrid>
                <a:gridCol w="146903">
                  <a:extLst>
                    <a:ext uri="{9D8B030D-6E8A-4147-A177-3AD203B41FA5}">
                      <a16:colId xmlns:a16="http://schemas.microsoft.com/office/drawing/2014/main" val="1731734767"/>
                    </a:ext>
                  </a:extLst>
                </a:gridCol>
                <a:gridCol w="146903">
                  <a:extLst>
                    <a:ext uri="{9D8B030D-6E8A-4147-A177-3AD203B41FA5}">
                      <a16:colId xmlns:a16="http://schemas.microsoft.com/office/drawing/2014/main" val="2192692048"/>
                    </a:ext>
                  </a:extLst>
                </a:gridCol>
                <a:gridCol w="146903">
                  <a:extLst>
                    <a:ext uri="{9D8B030D-6E8A-4147-A177-3AD203B41FA5}">
                      <a16:colId xmlns:a16="http://schemas.microsoft.com/office/drawing/2014/main" val="1726824627"/>
                    </a:ext>
                  </a:extLst>
                </a:gridCol>
                <a:gridCol w="146903">
                  <a:extLst>
                    <a:ext uri="{9D8B030D-6E8A-4147-A177-3AD203B41FA5}">
                      <a16:colId xmlns:a16="http://schemas.microsoft.com/office/drawing/2014/main" val="85042862"/>
                    </a:ext>
                  </a:extLst>
                </a:gridCol>
                <a:gridCol w="146903">
                  <a:extLst>
                    <a:ext uri="{9D8B030D-6E8A-4147-A177-3AD203B41FA5}">
                      <a16:colId xmlns:a16="http://schemas.microsoft.com/office/drawing/2014/main" val="3362006783"/>
                    </a:ext>
                  </a:extLst>
                </a:gridCol>
                <a:gridCol w="146903">
                  <a:extLst>
                    <a:ext uri="{9D8B030D-6E8A-4147-A177-3AD203B41FA5}">
                      <a16:colId xmlns:a16="http://schemas.microsoft.com/office/drawing/2014/main" val="3350986912"/>
                    </a:ext>
                  </a:extLst>
                </a:gridCol>
                <a:gridCol w="146903">
                  <a:extLst>
                    <a:ext uri="{9D8B030D-6E8A-4147-A177-3AD203B41FA5}">
                      <a16:colId xmlns:a16="http://schemas.microsoft.com/office/drawing/2014/main" val="525558214"/>
                    </a:ext>
                  </a:extLst>
                </a:gridCol>
                <a:gridCol w="146903">
                  <a:extLst>
                    <a:ext uri="{9D8B030D-6E8A-4147-A177-3AD203B41FA5}">
                      <a16:colId xmlns:a16="http://schemas.microsoft.com/office/drawing/2014/main" val="3974378565"/>
                    </a:ext>
                  </a:extLst>
                </a:gridCol>
                <a:gridCol w="293807">
                  <a:extLst>
                    <a:ext uri="{9D8B030D-6E8A-4147-A177-3AD203B41FA5}">
                      <a16:colId xmlns:a16="http://schemas.microsoft.com/office/drawing/2014/main" val="3621842610"/>
                    </a:ext>
                  </a:extLst>
                </a:gridCol>
                <a:gridCol w="293807">
                  <a:extLst>
                    <a:ext uri="{9D8B030D-6E8A-4147-A177-3AD203B41FA5}">
                      <a16:colId xmlns:a16="http://schemas.microsoft.com/office/drawing/2014/main" val="3818901896"/>
                    </a:ext>
                  </a:extLst>
                </a:gridCol>
                <a:gridCol w="293807">
                  <a:extLst>
                    <a:ext uri="{9D8B030D-6E8A-4147-A177-3AD203B41FA5}">
                      <a16:colId xmlns:a16="http://schemas.microsoft.com/office/drawing/2014/main" val="3099345923"/>
                    </a:ext>
                  </a:extLst>
                </a:gridCol>
                <a:gridCol w="293807">
                  <a:extLst>
                    <a:ext uri="{9D8B030D-6E8A-4147-A177-3AD203B41FA5}">
                      <a16:colId xmlns:a16="http://schemas.microsoft.com/office/drawing/2014/main" val="1662157435"/>
                    </a:ext>
                  </a:extLst>
                </a:gridCol>
                <a:gridCol w="293807">
                  <a:extLst>
                    <a:ext uri="{9D8B030D-6E8A-4147-A177-3AD203B41FA5}">
                      <a16:colId xmlns:a16="http://schemas.microsoft.com/office/drawing/2014/main" val="2536778452"/>
                    </a:ext>
                  </a:extLst>
                </a:gridCol>
                <a:gridCol w="293807">
                  <a:extLst>
                    <a:ext uri="{9D8B030D-6E8A-4147-A177-3AD203B41FA5}">
                      <a16:colId xmlns:a16="http://schemas.microsoft.com/office/drawing/2014/main" val="2137927949"/>
                    </a:ext>
                  </a:extLst>
                </a:gridCol>
                <a:gridCol w="293807">
                  <a:extLst>
                    <a:ext uri="{9D8B030D-6E8A-4147-A177-3AD203B41FA5}">
                      <a16:colId xmlns:a16="http://schemas.microsoft.com/office/drawing/2014/main" val="4069810885"/>
                    </a:ext>
                  </a:extLst>
                </a:gridCol>
                <a:gridCol w="293807">
                  <a:extLst>
                    <a:ext uri="{9D8B030D-6E8A-4147-A177-3AD203B41FA5}">
                      <a16:colId xmlns:a16="http://schemas.microsoft.com/office/drawing/2014/main" val="73583179"/>
                    </a:ext>
                  </a:extLst>
                </a:gridCol>
                <a:gridCol w="293807">
                  <a:extLst>
                    <a:ext uri="{9D8B030D-6E8A-4147-A177-3AD203B41FA5}">
                      <a16:colId xmlns:a16="http://schemas.microsoft.com/office/drawing/2014/main" val="613714029"/>
                    </a:ext>
                  </a:extLst>
                </a:gridCol>
                <a:gridCol w="293807">
                  <a:extLst>
                    <a:ext uri="{9D8B030D-6E8A-4147-A177-3AD203B41FA5}">
                      <a16:colId xmlns:a16="http://schemas.microsoft.com/office/drawing/2014/main" val="3280929370"/>
                    </a:ext>
                  </a:extLst>
                </a:gridCol>
                <a:gridCol w="293807">
                  <a:extLst>
                    <a:ext uri="{9D8B030D-6E8A-4147-A177-3AD203B41FA5}">
                      <a16:colId xmlns:a16="http://schemas.microsoft.com/office/drawing/2014/main" val="4168933133"/>
                    </a:ext>
                  </a:extLst>
                </a:gridCol>
                <a:gridCol w="293807">
                  <a:extLst>
                    <a:ext uri="{9D8B030D-6E8A-4147-A177-3AD203B41FA5}">
                      <a16:colId xmlns:a16="http://schemas.microsoft.com/office/drawing/2014/main" val="1316020622"/>
                    </a:ext>
                  </a:extLst>
                </a:gridCol>
                <a:gridCol w="293807">
                  <a:extLst>
                    <a:ext uri="{9D8B030D-6E8A-4147-A177-3AD203B41FA5}">
                      <a16:colId xmlns:a16="http://schemas.microsoft.com/office/drawing/2014/main" val="1968987573"/>
                    </a:ext>
                  </a:extLst>
                </a:gridCol>
                <a:gridCol w="550833">
                  <a:extLst>
                    <a:ext uri="{9D8B030D-6E8A-4147-A177-3AD203B41FA5}">
                      <a16:colId xmlns:a16="http://schemas.microsoft.com/office/drawing/2014/main" val="2309920188"/>
                    </a:ext>
                  </a:extLst>
                </a:gridCol>
                <a:gridCol w="36782">
                  <a:extLst>
                    <a:ext uri="{9D8B030D-6E8A-4147-A177-3AD203B41FA5}">
                      <a16:colId xmlns:a16="http://schemas.microsoft.com/office/drawing/2014/main" val="4216770251"/>
                    </a:ext>
                  </a:extLst>
                </a:gridCol>
                <a:gridCol w="293807">
                  <a:extLst>
                    <a:ext uri="{9D8B030D-6E8A-4147-A177-3AD203B41FA5}">
                      <a16:colId xmlns:a16="http://schemas.microsoft.com/office/drawing/2014/main" val="2598396265"/>
                    </a:ext>
                  </a:extLst>
                </a:gridCol>
                <a:gridCol w="146903">
                  <a:extLst>
                    <a:ext uri="{9D8B030D-6E8A-4147-A177-3AD203B41FA5}">
                      <a16:colId xmlns:a16="http://schemas.microsoft.com/office/drawing/2014/main" val="2794091925"/>
                    </a:ext>
                  </a:extLst>
                </a:gridCol>
                <a:gridCol w="146903">
                  <a:extLst>
                    <a:ext uri="{9D8B030D-6E8A-4147-A177-3AD203B41FA5}">
                      <a16:colId xmlns:a16="http://schemas.microsoft.com/office/drawing/2014/main" val="284039942"/>
                    </a:ext>
                  </a:extLst>
                </a:gridCol>
                <a:gridCol w="146903">
                  <a:extLst>
                    <a:ext uri="{9D8B030D-6E8A-4147-A177-3AD203B41FA5}">
                      <a16:colId xmlns:a16="http://schemas.microsoft.com/office/drawing/2014/main" val="3693424643"/>
                    </a:ext>
                  </a:extLst>
                </a:gridCol>
                <a:gridCol w="146903">
                  <a:extLst>
                    <a:ext uri="{9D8B030D-6E8A-4147-A177-3AD203B41FA5}">
                      <a16:colId xmlns:a16="http://schemas.microsoft.com/office/drawing/2014/main" val="4124078498"/>
                    </a:ext>
                  </a:extLst>
                </a:gridCol>
                <a:gridCol w="146903">
                  <a:extLst>
                    <a:ext uri="{9D8B030D-6E8A-4147-A177-3AD203B41FA5}">
                      <a16:colId xmlns:a16="http://schemas.microsoft.com/office/drawing/2014/main" val="307270115"/>
                    </a:ext>
                  </a:extLst>
                </a:gridCol>
                <a:gridCol w="146903">
                  <a:extLst>
                    <a:ext uri="{9D8B030D-6E8A-4147-A177-3AD203B41FA5}">
                      <a16:colId xmlns:a16="http://schemas.microsoft.com/office/drawing/2014/main" val="1889431747"/>
                    </a:ext>
                  </a:extLst>
                </a:gridCol>
              </a:tblGrid>
              <a:tr h="65115">
                <a:tc rowSpan="40" gridSpan="3">
                  <a:txBody>
                    <a:bodyPr/>
                    <a:lstStyle/>
                    <a:p>
                      <a:pPr algn="ctr" rtl="0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Probabilidad</a:t>
                      </a:r>
                    </a:p>
                  </a:txBody>
                  <a:tcPr marL="4196" marR="4196" marT="4196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rowSpan="40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40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gridSpan="5"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Muy Alta</a:t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8" gridSpan="6"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Extremo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403641"/>
                  </a:ext>
                </a:extLst>
              </a:tr>
              <a:tr h="83998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5464377"/>
                  </a:ext>
                </a:extLst>
              </a:tr>
              <a:tr h="65115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3529316"/>
                  </a:ext>
                </a:extLst>
              </a:tr>
              <a:tr h="83998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3418188"/>
                  </a:ext>
                </a:extLst>
              </a:tr>
              <a:tr h="65115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2340911"/>
                  </a:ext>
                </a:extLst>
              </a:tr>
              <a:tr h="83998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872132"/>
                  </a:ext>
                </a:extLst>
              </a:tr>
              <a:tr h="65115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0500854"/>
                  </a:ext>
                </a:extLst>
              </a:tr>
              <a:tr h="83998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6793297"/>
                  </a:ext>
                </a:extLst>
              </a:tr>
              <a:tr h="65115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gridSpan="5"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Alta</a:t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8" gridSpan="6"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Alto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822103"/>
                  </a:ext>
                </a:extLst>
              </a:tr>
              <a:tr h="0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915880"/>
                  </a:ext>
                </a:extLst>
              </a:tr>
              <a:tr h="65115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6775733"/>
                  </a:ext>
                </a:extLst>
              </a:tr>
              <a:tr h="83998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521098"/>
                  </a:ext>
                </a:extLst>
              </a:tr>
              <a:tr h="65115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3317560"/>
                  </a:ext>
                </a:extLst>
              </a:tr>
              <a:tr h="83998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749061"/>
                  </a:ext>
                </a:extLst>
              </a:tr>
              <a:tr h="65115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2604802"/>
                  </a:ext>
                </a:extLst>
              </a:tr>
              <a:tr h="83998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4046959"/>
                  </a:ext>
                </a:extLst>
              </a:tr>
              <a:tr h="65115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gridSpan="5"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</a:t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8" gridSpan="6"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Moderado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1346466"/>
                  </a:ext>
                </a:extLst>
              </a:tr>
              <a:tr h="83998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3522121"/>
                  </a:ext>
                </a:extLst>
              </a:tr>
              <a:tr h="65115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3906328"/>
                  </a:ext>
                </a:extLst>
              </a:tr>
              <a:tr h="83998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11949"/>
                  </a:ext>
                </a:extLst>
              </a:tr>
              <a:tr h="65115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6792078"/>
                  </a:ext>
                </a:extLst>
              </a:tr>
              <a:tr h="83998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3132695"/>
                  </a:ext>
                </a:extLst>
              </a:tr>
              <a:tr h="65115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4867560"/>
                  </a:ext>
                </a:extLst>
              </a:tr>
              <a:tr h="83998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844953"/>
                  </a:ext>
                </a:extLst>
              </a:tr>
              <a:tr h="65115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gridSpan="5"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Baja</a:t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8" gridSpan="6"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Bajo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011199"/>
                  </a:ext>
                </a:extLst>
              </a:tr>
              <a:tr h="83998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546125"/>
                  </a:ext>
                </a:extLst>
              </a:tr>
              <a:tr h="65115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7436501"/>
                  </a:ext>
                </a:extLst>
              </a:tr>
              <a:tr h="83998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9600940"/>
                  </a:ext>
                </a:extLst>
              </a:tr>
              <a:tr h="65115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5635928"/>
                  </a:ext>
                </a:extLst>
              </a:tr>
              <a:tr h="83998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7809830"/>
                  </a:ext>
                </a:extLst>
              </a:tr>
              <a:tr h="65115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233656"/>
                  </a:ext>
                </a:extLst>
              </a:tr>
              <a:tr h="83998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7721404"/>
                  </a:ext>
                </a:extLst>
              </a:tr>
              <a:tr h="65115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gridSpan="5"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Muy Baja</a:t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0495876"/>
                  </a:ext>
                </a:extLst>
              </a:tr>
              <a:tr h="83998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0941808"/>
                  </a:ext>
                </a:extLst>
              </a:tr>
              <a:tr h="65115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9589406"/>
                  </a:ext>
                </a:extLst>
              </a:tr>
              <a:tr h="83998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3073012"/>
                  </a:ext>
                </a:extLst>
              </a:tr>
              <a:tr h="65115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155060"/>
                  </a:ext>
                </a:extLst>
              </a:tr>
              <a:tr h="83998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45035"/>
                  </a:ext>
                </a:extLst>
              </a:tr>
              <a:tr h="65115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52921"/>
                  </a:ext>
                </a:extLst>
              </a:tr>
              <a:tr h="83998"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4858819"/>
                  </a:ext>
                </a:extLst>
              </a:tr>
              <a:tr h="65115"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6" gridSpan="3"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</a:t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6" gridSpan="3"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Menor</a:t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6" gridSpan="3"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Moderado</a:t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6" gridSpan="3"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Mayor</a:t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6" gridSpan="3"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Catastrófico</a:t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4196" marR="4196" marT="4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97280"/>
                  </a:ext>
                </a:extLst>
              </a:tr>
              <a:tr h="65115"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7988455"/>
                  </a:ext>
                </a:extLst>
              </a:tr>
              <a:tr h="65115"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87081"/>
                  </a:ext>
                </a:extLst>
              </a:tr>
              <a:tr h="65115"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425611"/>
                  </a:ext>
                </a:extLst>
              </a:tr>
              <a:tr h="65115"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2725880"/>
                  </a:ext>
                </a:extLst>
              </a:tr>
              <a:tr h="68370"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6" marR="4196" marT="41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9208298"/>
                  </a:ext>
                </a:extLst>
              </a:tr>
            </a:tbl>
          </a:graphicData>
        </a:graphic>
      </p:graphicFrame>
      <p:graphicFrame>
        <p:nvGraphicFramePr>
          <p:cNvPr id="9" name="Tabla 29">
            <a:extLst>
              <a:ext uri="{FF2B5EF4-FFF2-40B4-BE49-F238E27FC236}">
                <a16:creationId xmlns:a16="http://schemas.microsoft.com/office/drawing/2014/main" id="{B646E714-C0C9-3B20-B1F9-8AB9147BBD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664113"/>
              </p:ext>
            </p:extLst>
          </p:nvPr>
        </p:nvGraphicFramePr>
        <p:xfrm>
          <a:off x="4975489" y="5518898"/>
          <a:ext cx="622617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6175">
                  <a:extLst>
                    <a:ext uri="{9D8B030D-6E8A-4147-A177-3AD203B41FA5}">
                      <a16:colId xmlns:a16="http://schemas.microsoft.com/office/drawing/2014/main" val="22516730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dirty="0">
                          <a:solidFill>
                            <a:schemeClr val="tx1"/>
                          </a:solidFill>
                        </a:rPr>
                        <a:t>IMPACTO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0567074"/>
                  </a:ext>
                </a:extLst>
              </a:tr>
            </a:tbl>
          </a:graphicData>
        </a:graphic>
      </p:graphicFrame>
      <p:sp>
        <p:nvSpPr>
          <p:cNvPr id="3" name="Rectángulo 2">
            <a:extLst>
              <a:ext uri="{FF2B5EF4-FFF2-40B4-BE49-F238E27FC236}">
                <a16:creationId xmlns:a16="http://schemas.microsoft.com/office/drawing/2014/main" id="{3EED3045-B14F-D724-67F8-469F917C0881}"/>
              </a:ext>
            </a:extLst>
          </p:cNvPr>
          <p:cNvSpPr/>
          <p:nvPr/>
        </p:nvSpPr>
        <p:spPr>
          <a:xfrm>
            <a:off x="7286275" y="3376742"/>
            <a:ext cx="540000" cy="28051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RG 3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99FF9904-3C1E-DD0C-E88D-BCCEE167C924}"/>
              </a:ext>
            </a:extLst>
          </p:cNvPr>
          <p:cNvSpPr/>
          <p:nvPr/>
        </p:nvSpPr>
        <p:spPr>
          <a:xfrm>
            <a:off x="8177294" y="2312573"/>
            <a:ext cx="540000" cy="28051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RG 2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038F5E9B-26D3-2C52-CB2B-8C5CA2E06931}"/>
              </a:ext>
            </a:extLst>
          </p:cNvPr>
          <p:cNvSpPr/>
          <p:nvPr/>
        </p:nvSpPr>
        <p:spPr>
          <a:xfrm>
            <a:off x="7286275" y="3051065"/>
            <a:ext cx="540000" cy="28051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RG 1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498CB68E-3BF4-55A6-90B9-CF1F8E5A6A8A}"/>
              </a:ext>
            </a:extLst>
          </p:cNvPr>
          <p:cNvSpPr/>
          <p:nvPr/>
        </p:nvSpPr>
        <p:spPr>
          <a:xfrm>
            <a:off x="7286275" y="3718714"/>
            <a:ext cx="540000" cy="28051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RG1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F3FF170-047A-D4D5-B249-64AF2A20B997}"/>
              </a:ext>
            </a:extLst>
          </p:cNvPr>
          <p:cNvSpPr/>
          <p:nvPr/>
        </p:nvSpPr>
        <p:spPr>
          <a:xfrm>
            <a:off x="8187409" y="3306328"/>
            <a:ext cx="540000" cy="28051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RG2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F7E8216C-1DDD-907C-333B-E4CD9FE4940D}"/>
              </a:ext>
            </a:extLst>
          </p:cNvPr>
          <p:cNvSpPr/>
          <p:nvPr/>
        </p:nvSpPr>
        <p:spPr>
          <a:xfrm>
            <a:off x="7286275" y="4044391"/>
            <a:ext cx="540000" cy="28051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RG3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3AD0AB33-036A-113B-570B-DB102239D908}"/>
              </a:ext>
            </a:extLst>
          </p:cNvPr>
          <p:cNvSpPr/>
          <p:nvPr/>
        </p:nvSpPr>
        <p:spPr>
          <a:xfrm>
            <a:off x="8925315" y="4528360"/>
            <a:ext cx="540000" cy="28051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RC</a:t>
            </a:r>
          </a:p>
        </p:txBody>
      </p:sp>
      <p:sp>
        <p:nvSpPr>
          <p:cNvPr id="20" name="Marcador de pie de página 1">
            <a:extLst>
              <a:ext uri="{FF2B5EF4-FFF2-40B4-BE49-F238E27FC236}">
                <a16:creationId xmlns:a16="http://schemas.microsoft.com/office/drawing/2014/main" id="{09914FDE-704D-7F97-C64A-CD6C33AF5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58151" y="6347765"/>
            <a:ext cx="4114800" cy="365125"/>
          </a:xfrm>
        </p:spPr>
        <p:txBody>
          <a:bodyPr/>
          <a:lstStyle/>
          <a:p>
            <a:r>
              <a:rPr lang="es-CO" dirty="0" smtClean="0"/>
              <a:t>CEI-FM-019-V1 </a:t>
            </a:r>
            <a:r>
              <a:rPr lang="es-CO" dirty="0"/>
              <a:t>Formato Presentación Apertura de Auditoría</a:t>
            </a:r>
          </a:p>
        </p:txBody>
      </p:sp>
    </p:spTree>
    <p:extLst>
      <p:ext uri="{BB962C8B-B14F-4D97-AF65-F5344CB8AC3E}">
        <p14:creationId xmlns:p14="http://schemas.microsoft.com/office/powerpoint/2010/main" val="2068369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: esquinas redondeadas 13">
            <a:extLst>
              <a:ext uri="{FF2B5EF4-FFF2-40B4-BE49-F238E27FC236}">
                <a16:creationId xmlns:a16="http://schemas.microsoft.com/office/drawing/2014/main" id="{A34B5F45-99DA-4E6A-B767-D33E10857701}"/>
              </a:ext>
            </a:extLst>
          </p:cNvPr>
          <p:cNvSpPr/>
          <p:nvPr/>
        </p:nvSpPr>
        <p:spPr>
          <a:xfrm>
            <a:off x="989351" y="931160"/>
            <a:ext cx="10463134" cy="4696435"/>
          </a:xfrm>
          <a:prstGeom prst="roundRect">
            <a:avLst>
              <a:gd name="adj" fmla="val 5176"/>
            </a:avLst>
          </a:prstGeom>
          <a:solidFill>
            <a:srgbClr val="D1FF75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CO" sz="2133" dirty="0">
                <a:latin typeface="Arial Nova"/>
                <a:cs typeface="Arial" panose="020B0604020202020204" pitchFamily="34" charset="0"/>
              </a:rPr>
              <a:t>El “Informe de Auditoría definitivo” se entregará a: XXXXXXX</a:t>
            </a:r>
          </a:p>
          <a:p>
            <a:r>
              <a:rPr lang="es-CO" sz="2133" dirty="0">
                <a:latin typeface="Arial Nova"/>
                <a:cs typeface="Arial" panose="020B0604020202020204" pitchFamily="34" charset="0"/>
              </a:rPr>
              <a:t>Se emitirán copias a: XXXXXXX</a:t>
            </a:r>
          </a:p>
          <a:p>
            <a:r>
              <a:rPr lang="es-CO" sz="2133" i="1" dirty="0">
                <a:solidFill>
                  <a:schemeClr val="bg1">
                    <a:lumMod val="50000"/>
                  </a:schemeClr>
                </a:solidFill>
                <a:latin typeface="Arial Nova"/>
                <a:cs typeface="Arial" panose="020B0604020202020204" pitchFamily="34" charset="0"/>
              </a:rPr>
              <a:t>                                  </a:t>
            </a:r>
            <a:endParaRPr lang="es-CO" sz="2133" dirty="0">
              <a:solidFill>
                <a:srgbClr val="000000"/>
              </a:solidFill>
              <a:latin typeface="Arial Nova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r>
              <a:rPr lang="es-CO" sz="2133" dirty="0">
                <a:solidFill>
                  <a:srgbClr val="000000"/>
                </a:solidFill>
                <a:latin typeface="Arial Nova"/>
                <a:ea typeface="MS Mincho" panose="02020609040205080304" pitchFamily="49" charset="-128"/>
              </a:rPr>
              <a:t>Nota: de acuerdo con lo señalado en el Decreto No. 338 del 04 de marzo de 2019:</a:t>
            </a:r>
          </a:p>
          <a:p>
            <a:endParaRPr lang="es-CO" sz="2133" dirty="0">
              <a:solidFill>
                <a:srgbClr val="000000"/>
              </a:solidFill>
              <a:latin typeface="Arial Nova"/>
              <a:ea typeface="MS Mincho" panose="02020609040205080304" pitchFamily="49" charset="-128"/>
            </a:endParaRPr>
          </a:p>
          <a:p>
            <a:pPr marL="539750" lvl="2" algn="just">
              <a:tabLst>
                <a:tab pos="9053513" algn="l"/>
                <a:tab pos="9413875" algn="l"/>
                <a:tab pos="9774238" algn="l"/>
              </a:tabLst>
            </a:pPr>
            <a:r>
              <a:rPr lang="es-CO" sz="2133" i="1" dirty="0">
                <a:solidFill>
                  <a:srgbClr val="000000"/>
                </a:solidFill>
                <a:latin typeface="Arial Nova"/>
                <a:ea typeface="MS Mincho" panose="02020609040205080304" pitchFamily="49" charset="-128"/>
              </a:rPr>
              <a:t>“</a:t>
            </a:r>
            <a:r>
              <a:rPr lang="es-CO" sz="2133" i="1" dirty="0">
                <a:solidFill>
                  <a:schemeClr val="accent1">
                    <a:lumMod val="50000"/>
                  </a:schemeClr>
                </a:solidFill>
                <a:latin typeface="Arial Nova"/>
                <a:ea typeface="MS Mincho" panose="02020609040205080304" pitchFamily="49" charset="-128"/>
              </a:rPr>
              <a:t>Los informes auditoria, seguimientos y evaluaciones tendrán como destinatario principal el Representante Legal de la entidad y el Comité Institucional de Coordinación de Control Interno, y deberá ser remitidos al nominador cuando éste lo requiera</a:t>
            </a:r>
            <a:r>
              <a:rPr lang="es-CO" sz="2133" i="1" dirty="0">
                <a:solidFill>
                  <a:srgbClr val="000000"/>
                </a:solidFill>
                <a:latin typeface="Arial Nova"/>
                <a:ea typeface="MS Mincho" panose="02020609040205080304" pitchFamily="49" charset="-128"/>
              </a:rPr>
              <a:t>”</a:t>
            </a:r>
            <a:r>
              <a:rPr lang="es-CO" sz="2133" dirty="0">
                <a:solidFill>
                  <a:srgbClr val="000000"/>
                </a:solidFill>
                <a:latin typeface="Arial Nova"/>
                <a:ea typeface="MS Mincho" panose="02020609040205080304" pitchFamily="49" charset="-128"/>
              </a:rPr>
              <a:t>. </a:t>
            </a:r>
            <a:endParaRPr lang="es-CO" sz="2133" dirty="0">
              <a:latin typeface="Arial Nova"/>
            </a:endParaRPr>
          </a:p>
          <a:p>
            <a:pPr lvl="2" algn="just"/>
            <a:endParaRPr lang="es-CO" sz="2133" dirty="0">
              <a:latin typeface="Arial Nova"/>
              <a:cs typeface="Arial" panose="020B0604020202020204" pitchFamily="34" charset="0"/>
            </a:endParaRPr>
          </a:p>
        </p:txBody>
      </p:sp>
      <p:sp>
        <p:nvSpPr>
          <p:cNvPr id="6" name="Elipse 5"/>
          <p:cNvSpPr/>
          <p:nvPr/>
        </p:nvSpPr>
        <p:spPr>
          <a:xfrm>
            <a:off x="824872" y="128388"/>
            <a:ext cx="468000" cy="468000"/>
          </a:xfrm>
          <a:prstGeom prst="ellipse">
            <a:avLst/>
          </a:prstGeom>
          <a:solidFill>
            <a:srgbClr val="B5FF21"/>
          </a:solidFill>
          <a:ln>
            <a:solidFill>
              <a:srgbClr val="3048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>
                <a:solidFill>
                  <a:srgbClr val="304800"/>
                </a:solidFill>
                <a:latin typeface="Arial Nova"/>
              </a:rPr>
              <a:t>4</a:t>
            </a:r>
          </a:p>
        </p:txBody>
      </p:sp>
      <p:sp>
        <p:nvSpPr>
          <p:cNvPr id="7" name="Marcador de texto 2">
            <a:extLst>
              <a:ext uri="{FF2B5EF4-FFF2-40B4-BE49-F238E27FC236}">
                <a16:creationId xmlns:a16="http://schemas.microsoft.com/office/drawing/2014/main" id="{4CB92232-CF3B-6E4F-8669-88436DB56C08}"/>
              </a:ext>
            </a:extLst>
          </p:cNvPr>
          <p:cNvSpPr txBox="1">
            <a:spLocks/>
          </p:cNvSpPr>
          <p:nvPr/>
        </p:nvSpPr>
        <p:spPr>
          <a:xfrm>
            <a:off x="1292872" y="128388"/>
            <a:ext cx="5497674" cy="45655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defPPr>
              <a:defRPr lang="es-CO"/>
            </a:defPPr>
            <a:lvl1pPr algn="ctr">
              <a:lnSpc>
                <a:spcPts val="2500"/>
              </a:lnSpc>
              <a:spcBef>
                <a:spcPct val="0"/>
              </a:spcBef>
              <a:buNone/>
              <a:defRPr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Emoji" panose="020B0502040204020203" pitchFamily="34" charset="0"/>
                <a:ea typeface="Segoe UI Emoji" panose="020B0502040204020203" pitchFamily="34" charset="0"/>
                <a:cs typeface="+mj-cs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algn="l"/>
            <a:r>
              <a:rPr lang="es-CO" sz="2400" dirty="0"/>
              <a:t>Informe de Auditoría Interna definitivo</a:t>
            </a:r>
          </a:p>
        </p:txBody>
      </p:sp>
      <p:sp>
        <p:nvSpPr>
          <p:cNvPr id="10" name="Marcador de pie de página 1">
            <a:extLst>
              <a:ext uri="{FF2B5EF4-FFF2-40B4-BE49-F238E27FC236}">
                <a16:creationId xmlns:a16="http://schemas.microsoft.com/office/drawing/2014/main" id="{2F547A65-AD82-BF89-1925-6B067AD12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14700" y="6237955"/>
            <a:ext cx="4114800" cy="365125"/>
          </a:xfrm>
        </p:spPr>
        <p:txBody>
          <a:bodyPr/>
          <a:lstStyle/>
          <a:p>
            <a:r>
              <a:rPr lang="es-CO" dirty="0" smtClean="0"/>
              <a:t>CEI-FM-011-V1 </a:t>
            </a:r>
            <a:r>
              <a:rPr lang="es-CO" dirty="0"/>
              <a:t>Formato Presentación Apertura de Auditoría</a:t>
            </a:r>
          </a:p>
        </p:txBody>
      </p:sp>
    </p:spTree>
    <p:extLst>
      <p:ext uri="{BB962C8B-B14F-4D97-AF65-F5344CB8AC3E}">
        <p14:creationId xmlns:p14="http://schemas.microsoft.com/office/powerpoint/2010/main" val="1229130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: esquinas redondeadas 9">
            <a:extLst>
              <a:ext uri="{FF2B5EF4-FFF2-40B4-BE49-F238E27FC236}">
                <a16:creationId xmlns:a16="http://schemas.microsoft.com/office/drawing/2014/main" id="{4D687E1E-0A02-4A8F-AA1A-7CFB2FD76E5C}"/>
              </a:ext>
            </a:extLst>
          </p:cNvPr>
          <p:cNvSpPr/>
          <p:nvPr/>
        </p:nvSpPr>
        <p:spPr>
          <a:xfrm>
            <a:off x="3467473" y="1175360"/>
            <a:ext cx="4562516" cy="1077344"/>
          </a:xfrm>
          <a:prstGeom prst="roundRect">
            <a:avLst/>
          </a:prstGeom>
          <a:solidFill>
            <a:srgbClr val="D1FF75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6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XXXXXX</a:t>
            </a:r>
          </a:p>
          <a:p>
            <a:pPr algn="ctr"/>
            <a:r>
              <a:rPr lang="es-CO" sz="16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Jefe  Oficina de Control Interno</a:t>
            </a:r>
          </a:p>
        </p:txBody>
      </p:sp>
      <p:sp>
        <p:nvSpPr>
          <p:cNvPr id="7" name="Rectángulo: esquinas redondeadas 31">
            <a:extLst>
              <a:ext uri="{FF2B5EF4-FFF2-40B4-BE49-F238E27FC236}">
                <a16:creationId xmlns:a16="http://schemas.microsoft.com/office/drawing/2014/main" id="{7F6CED26-2693-4D21-94E7-456A218919AB}"/>
              </a:ext>
            </a:extLst>
          </p:cNvPr>
          <p:cNvSpPr/>
          <p:nvPr/>
        </p:nvSpPr>
        <p:spPr>
          <a:xfrm>
            <a:off x="3467472" y="2580372"/>
            <a:ext cx="4562517" cy="1113660"/>
          </a:xfrm>
          <a:prstGeom prst="roundRect">
            <a:avLst/>
          </a:prstGeom>
          <a:solidFill>
            <a:srgbClr val="D1FF75"/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6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XXXXXXX</a:t>
            </a:r>
          </a:p>
          <a:p>
            <a:pPr algn="ctr"/>
            <a:r>
              <a:rPr lang="es-CO" sz="16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Auditor Líder</a:t>
            </a:r>
          </a:p>
        </p:txBody>
      </p:sp>
      <p:sp>
        <p:nvSpPr>
          <p:cNvPr id="11" name="Marcador de texto 2">
            <a:extLst>
              <a:ext uri="{FF2B5EF4-FFF2-40B4-BE49-F238E27FC236}">
                <a16:creationId xmlns:a16="http://schemas.microsoft.com/office/drawing/2014/main" id="{4CB92232-CF3B-6E4F-8669-88436DB56C08}"/>
              </a:ext>
            </a:extLst>
          </p:cNvPr>
          <p:cNvSpPr txBox="1">
            <a:spLocks/>
          </p:cNvSpPr>
          <p:nvPr/>
        </p:nvSpPr>
        <p:spPr>
          <a:xfrm>
            <a:off x="1292872" y="128388"/>
            <a:ext cx="3848754" cy="45655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defPPr>
              <a:defRPr lang="es-CO"/>
            </a:defPPr>
            <a:lvl1pPr algn="ctr">
              <a:lnSpc>
                <a:spcPts val="2500"/>
              </a:lnSpc>
              <a:spcBef>
                <a:spcPct val="0"/>
              </a:spcBef>
              <a:buNone/>
              <a:defRPr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Emoji" panose="020B0502040204020203" pitchFamily="34" charset="0"/>
                <a:ea typeface="Segoe UI Emoji" panose="020B0502040204020203" pitchFamily="34" charset="0"/>
                <a:cs typeface="+mj-cs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algn="l"/>
            <a:r>
              <a:rPr lang="es-CO" sz="2400" dirty="0"/>
              <a:t>Equipo Auditor de la OCI</a:t>
            </a:r>
          </a:p>
        </p:txBody>
      </p:sp>
      <p:sp>
        <p:nvSpPr>
          <p:cNvPr id="12" name="Elipse 11"/>
          <p:cNvSpPr/>
          <p:nvPr/>
        </p:nvSpPr>
        <p:spPr>
          <a:xfrm>
            <a:off x="824872" y="116945"/>
            <a:ext cx="468000" cy="468000"/>
          </a:xfrm>
          <a:prstGeom prst="ellipse">
            <a:avLst/>
          </a:prstGeom>
          <a:solidFill>
            <a:srgbClr val="B5FF21"/>
          </a:solidFill>
          <a:ln>
            <a:solidFill>
              <a:srgbClr val="3048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>
                <a:solidFill>
                  <a:srgbClr val="304800"/>
                </a:solidFill>
                <a:latin typeface="Arial Nova"/>
              </a:rPr>
              <a:t>5</a:t>
            </a:r>
          </a:p>
        </p:txBody>
      </p:sp>
      <p:sp>
        <p:nvSpPr>
          <p:cNvPr id="3" name="Rectángulo: esquinas redondeadas 31">
            <a:extLst>
              <a:ext uri="{FF2B5EF4-FFF2-40B4-BE49-F238E27FC236}">
                <a16:creationId xmlns:a16="http://schemas.microsoft.com/office/drawing/2014/main" id="{C4ADCCF2-6F8B-6A50-B88D-1389AF58BC74}"/>
              </a:ext>
            </a:extLst>
          </p:cNvPr>
          <p:cNvSpPr/>
          <p:nvPr/>
        </p:nvSpPr>
        <p:spPr>
          <a:xfrm>
            <a:off x="3467472" y="4005879"/>
            <a:ext cx="4562517" cy="1113660"/>
          </a:xfrm>
          <a:prstGeom prst="roundRect">
            <a:avLst/>
          </a:prstGeom>
          <a:solidFill>
            <a:srgbClr val="D1FF75"/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6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XXXXXXX</a:t>
            </a:r>
          </a:p>
          <a:p>
            <a:pPr algn="ctr"/>
            <a:r>
              <a:rPr lang="es-CO" sz="16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Auditor Apoyo</a:t>
            </a:r>
          </a:p>
        </p:txBody>
      </p:sp>
      <p:sp>
        <p:nvSpPr>
          <p:cNvPr id="10" name="Marcador de pie de página 1">
            <a:extLst>
              <a:ext uri="{FF2B5EF4-FFF2-40B4-BE49-F238E27FC236}">
                <a16:creationId xmlns:a16="http://schemas.microsoft.com/office/drawing/2014/main" id="{2F547A65-AD82-BF89-1925-6B067AD12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14700" y="6237955"/>
            <a:ext cx="4114800" cy="365125"/>
          </a:xfrm>
        </p:spPr>
        <p:txBody>
          <a:bodyPr/>
          <a:lstStyle/>
          <a:p>
            <a:r>
              <a:rPr lang="es-CO" dirty="0" smtClean="0"/>
              <a:t>CEI-FM-011-V1 </a:t>
            </a:r>
            <a:r>
              <a:rPr lang="es-CO" dirty="0"/>
              <a:t>Formato Presentación Apertura de Auditoría</a:t>
            </a:r>
          </a:p>
        </p:txBody>
      </p:sp>
    </p:spTree>
    <p:extLst>
      <p:ext uri="{BB962C8B-B14F-4D97-AF65-F5344CB8AC3E}">
        <p14:creationId xmlns:p14="http://schemas.microsoft.com/office/powerpoint/2010/main" val="26050963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61C63DE4-2658-BE41-9640-6AB31FBA31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482"/>
            <a:ext cx="12192000" cy="6858000"/>
          </a:xfrm>
          <a:prstGeom prst="rect">
            <a:avLst/>
          </a:prstGeom>
        </p:spPr>
      </p:pic>
      <p:sp>
        <p:nvSpPr>
          <p:cNvPr id="5" name="Marcador de pie de página 1"/>
          <p:cNvSpPr>
            <a:spLocks noGrp="1"/>
          </p:cNvSpPr>
          <p:nvPr>
            <p:ph type="ftr" sz="quarter" idx="11"/>
          </p:nvPr>
        </p:nvSpPr>
        <p:spPr>
          <a:xfrm>
            <a:off x="4038600" y="6418671"/>
            <a:ext cx="4114800" cy="365125"/>
          </a:xfrm>
        </p:spPr>
        <p:txBody>
          <a:bodyPr/>
          <a:lstStyle/>
          <a:p>
            <a:r>
              <a:rPr lang="es-CO" dirty="0" smtClean="0"/>
              <a:t>CEI-FM-019-V1 </a:t>
            </a:r>
            <a:r>
              <a:rPr lang="es-CO" dirty="0"/>
              <a:t>Formato Presentación Apertura de Auditoría</a:t>
            </a:r>
          </a:p>
        </p:txBody>
      </p:sp>
      <p:sp>
        <p:nvSpPr>
          <p:cNvPr id="2" name="Rectángulo 1"/>
          <p:cNvSpPr/>
          <p:nvPr/>
        </p:nvSpPr>
        <p:spPr>
          <a:xfrm>
            <a:off x="574623" y="6272032"/>
            <a:ext cx="3463977" cy="610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CO" sz="800" dirty="0">
                <a:solidFill>
                  <a:schemeClr val="tx1">
                    <a:tint val="75000"/>
                  </a:schemeClr>
                </a:solidFill>
              </a:rPr>
              <a:t>Avenida Calle 26 No. 69-76 Edificio Elemento, Torre AIRE - Piso 3 - CP 111071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CO" sz="800" dirty="0">
                <a:solidFill>
                  <a:schemeClr val="tx1">
                    <a:tint val="75000"/>
                  </a:schemeClr>
                </a:solidFill>
              </a:rPr>
              <a:t>PBX:(+57) 601-3779555 - Información: Línea 195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CO" sz="800" dirty="0">
                <a:solidFill>
                  <a:schemeClr val="tx1">
                    <a:tint val="75000"/>
                  </a:schemeClr>
                </a:solidFill>
              </a:rPr>
              <a:t>Sede Operativa - Atención al Ciudadano: Calle 22D No. 120-40</a:t>
            </a:r>
          </a:p>
          <a:p>
            <a:r>
              <a:rPr lang="es-CO" sz="800" dirty="0">
                <a:solidFill>
                  <a:schemeClr val="tx1">
                    <a:tint val="75000"/>
                  </a:schemeClr>
                </a:solidFill>
              </a:rPr>
              <a:t>www.umv.gov.co</a:t>
            </a:r>
          </a:p>
        </p:txBody>
      </p:sp>
    </p:spTree>
    <p:extLst>
      <p:ext uri="{BB962C8B-B14F-4D97-AF65-F5344CB8AC3E}">
        <p14:creationId xmlns:p14="http://schemas.microsoft.com/office/powerpoint/2010/main" val="407793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texto 2">
            <a:extLst>
              <a:ext uri="{FF2B5EF4-FFF2-40B4-BE49-F238E27FC236}">
                <a16:creationId xmlns:a16="http://schemas.microsoft.com/office/drawing/2014/main" id="{4CB92232-CF3B-6E4F-8669-88436DB56C08}"/>
              </a:ext>
            </a:extLst>
          </p:cNvPr>
          <p:cNvSpPr txBox="1">
            <a:spLocks/>
          </p:cNvSpPr>
          <p:nvPr/>
        </p:nvSpPr>
        <p:spPr>
          <a:xfrm>
            <a:off x="2255483" y="2197676"/>
            <a:ext cx="7817665" cy="5916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Segoe UI" panose="020B0502040204020203" pitchFamily="34" charset="0"/>
                <a:ea typeface="Verdana" pitchFamily="34" charset="0"/>
                <a:cs typeface="Segoe UI" panose="020B0502040204020203" pitchFamily="34" charset="0"/>
              </a:rPr>
              <a:t>Planeación de la Auditoría Interna</a:t>
            </a:r>
            <a:endParaRPr lang="es-CO" sz="2400" dirty="0">
              <a:solidFill>
                <a:schemeClr val="tx2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Marcador de texto 3">
            <a:extLst>
              <a:ext uri="{FF2B5EF4-FFF2-40B4-BE49-F238E27FC236}">
                <a16:creationId xmlns:a16="http://schemas.microsoft.com/office/drawing/2014/main" id="{749929E2-7185-6941-82D1-B47DA3559865}"/>
              </a:ext>
            </a:extLst>
          </p:cNvPr>
          <p:cNvSpPr txBox="1">
            <a:spLocks/>
          </p:cNvSpPr>
          <p:nvPr/>
        </p:nvSpPr>
        <p:spPr>
          <a:xfrm>
            <a:off x="2255483" y="2818772"/>
            <a:ext cx="6090959" cy="5916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Segoe UI" panose="020B0502040204020203" pitchFamily="34" charset="0"/>
                <a:ea typeface="Verdana" pitchFamily="34" charset="0"/>
                <a:cs typeface="Segoe UI" panose="020B0502040204020203" pitchFamily="34" charset="0"/>
              </a:rPr>
              <a:t>Metodología a aplicar</a:t>
            </a:r>
            <a:endParaRPr lang="es-CO" sz="2400" dirty="0">
              <a:solidFill>
                <a:schemeClr val="tx2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Marcador de texto 4">
            <a:extLst>
              <a:ext uri="{FF2B5EF4-FFF2-40B4-BE49-F238E27FC236}">
                <a16:creationId xmlns:a16="http://schemas.microsoft.com/office/drawing/2014/main" id="{5C741D0C-EB66-634D-9412-3DFF2548A2E3}"/>
              </a:ext>
            </a:extLst>
          </p:cNvPr>
          <p:cNvSpPr txBox="1">
            <a:spLocks/>
          </p:cNvSpPr>
          <p:nvPr/>
        </p:nvSpPr>
        <p:spPr>
          <a:xfrm>
            <a:off x="2255483" y="3438872"/>
            <a:ext cx="5900375" cy="5916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2400" dirty="0">
                <a:solidFill>
                  <a:schemeClr val="tx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Análisis de Riesgos del Proceso</a:t>
            </a:r>
            <a:endParaRPr lang="es-CO" sz="2400" dirty="0">
              <a:solidFill>
                <a:schemeClr val="tx2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Marcador de texto 5">
            <a:extLst>
              <a:ext uri="{FF2B5EF4-FFF2-40B4-BE49-F238E27FC236}">
                <a16:creationId xmlns:a16="http://schemas.microsoft.com/office/drawing/2014/main" id="{8CA7FB5B-9583-CD44-8C15-4C14251D390C}"/>
              </a:ext>
            </a:extLst>
          </p:cNvPr>
          <p:cNvSpPr txBox="1">
            <a:spLocks/>
          </p:cNvSpPr>
          <p:nvPr/>
        </p:nvSpPr>
        <p:spPr>
          <a:xfrm>
            <a:off x="2255482" y="4114965"/>
            <a:ext cx="5900376" cy="5916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_tradnl" sz="2400" dirty="0">
                <a:solidFill>
                  <a:schemeClr val="tx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Informe de Auditoría Interna</a:t>
            </a:r>
            <a:endParaRPr lang="es-CO" sz="2400" dirty="0">
              <a:solidFill>
                <a:schemeClr val="tx2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Marcador de texto 6">
            <a:extLst>
              <a:ext uri="{FF2B5EF4-FFF2-40B4-BE49-F238E27FC236}">
                <a16:creationId xmlns:a16="http://schemas.microsoft.com/office/drawing/2014/main" id="{9719A360-F554-3A46-8CB7-8A4ACF3AB6AA}"/>
              </a:ext>
            </a:extLst>
          </p:cNvPr>
          <p:cNvSpPr txBox="1">
            <a:spLocks/>
          </p:cNvSpPr>
          <p:nvPr/>
        </p:nvSpPr>
        <p:spPr>
          <a:xfrm>
            <a:off x="2255482" y="4747904"/>
            <a:ext cx="5900376" cy="5916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2400" dirty="0">
                <a:solidFill>
                  <a:schemeClr val="tx2">
                    <a:lumMod val="50000"/>
                  </a:schemeClr>
                </a:solidFill>
                <a:latin typeface="Segoe UI" panose="020B0502040204020203" pitchFamily="34" charset="0"/>
                <a:ea typeface="Verdana" pitchFamily="34" charset="0"/>
                <a:cs typeface="Segoe UI" panose="020B0502040204020203" pitchFamily="34" charset="0"/>
              </a:rPr>
              <a:t>Equipo Auditor de la OCI</a:t>
            </a:r>
            <a:endParaRPr lang="es-CO" sz="2400" dirty="0">
              <a:solidFill>
                <a:schemeClr val="tx2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Elipse 1"/>
          <p:cNvSpPr/>
          <p:nvPr/>
        </p:nvSpPr>
        <p:spPr>
          <a:xfrm>
            <a:off x="2021666" y="2186233"/>
            <a:ext cx="468000" cy="468000"/>
          </a:xfrm>
          <a:prstGeom prst="ellipse">
            <a:avLst/>
          </a:prstGeom>
          <a:solidFill>
            <a:srgbClr val="B5FF21"/>
          </a:solidFill>
          <a:ln>
            <a:solidFill>
              <a:srgbClr val="3048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>
                <a:solidFill>
                  <a:srgbClr val="3048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17" name="Elipse 16"/>
          <p:cNvSpPr/>
          <p:nvPr/>
        </p:nvSpPr>
        <p:spPr>
          <a:xfrm>
            <a:off x="2021666" y="2794678"/>
            <a:ext cx="468000" cy="468000"/>
          </a:xfrm>
          <a:prstGeom prst="ellipse">
            <a:avLst/>
          </a:prstGeom>
          <a:solidFill>
            <a:srgbClr val="B5FF21"/>
          </a:solidFill>
          <a:ln>
            <a:solidFill>
              <a:srgbClr val="3048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>
                <a:solidFill>
                  <a:srgbClr val="3048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18" name="Elipse 17"/>
          <p:cNvSpPr/>
          <p:nvPr/>
        </p:nvSpPr>
        <p:spPr>
          <a:xfrm>
            <a:off x="2021666" y="3434097"/>
            <a:ext cx="468000" cy="468000"/>
          </a:xfrm>
          <a:prstGeom prst="ellipse">
            <a:avLst/>
          </a:prstGeom>
          <a:solidFill>
            <a:srgbClr val="B5FF21"/>
          </a:solidFill>
          <a:ln>
            <a:solidFill>
              <a:srgbClr val="3048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>
                <a:solidFill>
                  <a:srgbClr val="3048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19" name="Elipse 18"/>
          <p:cNvSpPr/>
          <p:nvPr/>
        </p:nvSpPr>
        <p:spPr>
          <a:xfrm>
            <a:off x="2021666" y="4117794"/>
            <a:ext cx="468000" cy="468000"/>
          </a:xfrm>
          <a:prstGeom prst="ellipse">
            <a:avLst/>
          </a:prstGeom>
          <a:solidFill>
            <a:srgbClr val="B5FF21"/>
          </a:solidFill>
          <a:ln>
            <a:solidFill>
              <a:srgbClr val="3048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>
                <a:solidFill>
                  <a:srgbClr val="3048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20" name="Elipse 19"/>
          <p:cNvSpPr/>
          <p:nvPr/>
        </p:nvSpPr>
        <p:spPr>
          <a:xfrm>
            <a:off x="2021666" y="4744778"/>
            <a:ext cx="468000" cy="468000"/>
          </a:xfrm>
          <a:prstGeom prst="ellipse">
            <a:avLst/>
          </a:prstGeom>
          <a:solidFill>
            <a:srgbClr val="B5FF21"/>
          </a:solidFill>
          <a:ln>
            <a:solidFill>
              <a:srgbClr val="3048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>
                <a:solidFill>
                  <a:srgbClr val="3048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</a:p>
        </p:txBody>
      </p:sp>
      <p:sp>
        <p:nvSpPr>
          <p:cNvPr id="24" name="Título 1">
            <a:extLst>
              <a:ext uri="{FF2B5EF4-FFF2-40B4-BE49-F238E27FC236}">
                <a16:creationId xmlns:a16="http://schemas.microsoft.com/office/drawing/2014/main" id="{29E316B2-3182-2B45-8FAD-2643223B1055}"/>
              </a:ext>
            </a:extLst>
          </p:cNvPr>
          <p:cNvSpPr txBox="1">
            <a:spLocks/>
          </p:cNvSpPr>
          <p:nvPr/>
        </p:nvSpPr>
        <p:spPr>
          <a:xfrm>
            <a:off x="2072716" y="735073"/>
            <a:ext cx="9769513" cy="576000"/>
          </a:xfrm>
          <a:prstGeom prst="roundRect">
            <a:avLst/>
          </a:prstGeom>
          <a:solidFill>
            <a:srgbClr val="D1FF75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500"/>
              </a:lnSpc>
            </a:pPr>
            <a:r>
              <a:rPr lang="es-CO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Emoji" panose="020B0502040204020203" pitchFamily="34" charset="0"/>
                <a:ea typeface="Segoe UI Emoji" panose="020B0502040204020203" pitchFamily="34" charset="0"/>
              </a:rPr>
              <a:t>CONTENIDO DE LA REUNIÓN DE APERTURA DE AUDITORÍA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03E84032-E0CC-234F-9490-CE64B071F7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690" y="111475"/>
            <a:ext cx="2053982" cy="1823197"/>
          </a:xfrm>
          <a:prstGeom prst="rect">
            <a:avLst/>
          </a:prstGeom>
        </p:spPr>
      </p:pic>
      <p:sp>
        <p:nvSpPr>
          <p:cNvPr id="16" name="Marcador de pie de página 1">
            <a:extLst>
              <a:ext uri="{FF2B5EF4-FFF2-40B4-BE49-F238E27FC236}">
                <a16:creationId xmlns:a16="http://schemas.microsoft.com/office/drawing/2014/main" id="{2F547A65-AD82-BF89-1925-6B067AD12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14700" y="6237955"/>
            <a:ext cx="4114800" cy="365125"/>
          </a:xfrm>
        </p:spPr>
        <p:txBody>
          <a:bodyPr/>
          <a:lstStyle/>
          <a:p>
            <a:r>
              <a:rPr lang="es-CO" dirty="0" smtClean="0"/>
              <a:t>CEI-FM-011-V1 </a:t>
            </a:r>
            <a:r>
              <a:rPr lang="es-CO" dirty="0"/>
              <a:t>Formato Presentación Apertura de Auditoría</a:t>
            </a:r>
          </a:p>
        </p:txBody>
      </p:sp>
    </p:spTree>
    <p:extLst>
      <p:ext uri="{BB962C8B-B14F-4D97-AF65-F5344CB8AC3E}">
        <p14:creationId xmlns:p14="http://schemas.microsoft.com/office/powerpoint/2010/main" val="3262011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ipse 4"/>
          <p:cNvSpPr/>
          <p:nvPr/>
        </p:nvSpPr>
        <p:spPr>
          <a:xfrm>
            <a:off x="959782" y="165704"/>
            <a:ext cx="468000" cy="468000"/>
          </a:xfrm>
          <a:prstGeom prst="ellipse">
            <a:avLst/>
          </a:prstGeom>
          <a:solidFill>
            <a:srgbClr val="B5FF21"/>
          </a:solidFill>
          <a:ln>
            <a:solidFill>
              <a:srgbClr val="3048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>
                <a:solidFill>
                  <a:srgbClr val="304800"/>
                </a:solidFill>
                <a:latin typeface="Arial Nova"/>
              </a:rPr>
              <a:t>1</a:t>
            </a:r>
          </a:p>
        </p:txBody>
      </p:sp>
      <p:graphicFrame>
        <p:nvGraphicFramePr>
          <p:cNvPr id="14" name="Tab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0669548"/>
              </p:ext>
            </p:extLst>
          </p:nvPr>
        </p:nvGraphicFramePr>
        <p:xfrm>
          <a:off x="683054" y="903019"/>
          <a:ext cx="10932334" cy="420956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288744">
                  <a:extLst>
                    <a:ext uri="{9D8B030D-6E8A-4147-A177-3AD203B41FA5}">
                      <a16:colId xmlns:a16="http://schemas.microsoft.com/office/drawing/2014/main" val="180844130"/>
                    </a:ext>
                  </a:extLst>
                </a:gridCol>
                <a:gridCol w="8643590">
                  <a:extLst>
                    <a:ext uri="{9D8B030D-6E8A-4147-A177-3AD203B41FA5}">
                      <a16:colId xmlns:a16="http://schemas.microsoft.com/office/drawing/2014/main" val="1571557352"/>
                    </a:ext>
                  </a:extLst>
                </a:gridCol>
              </a:tblGrid>
              <a:tr h="42095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 Nova" panose="020B0504020202020204"/>
                        </a:rPr>
                        <a:t>PROCESO / UNIDAD AUDITABLE: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/>
                      </a:endParaRPr>
                    </a:p>
                  </a:txBody>
                  <a:tcPr marL="0" marR="0" marT="0" marB="0" anchor="ctr">
                    <a:solidFill>
                      <a:srgbClr val="D1FF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000" u="none" strike="noStrike" dirty="0">
                          <a:effectLst/>
                        </a:rPr>
                        <a:t> 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6365388"/>
                  </a:ext>
                </a:extLst>
              </a:tr>
            </a:tbl>
          </a:graphicData>
        </a:graphic>
      </p:graphicFrame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444001"/>
              </p:ext>
            </p:extLst>
          </p:nvPr>
        </p:nvGraphicFramePr>
        <p:xfrm>
          <a:off x="683054" y="1458247"/>
          <a:ext cx="10932336" cy="41021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276713">
                  <a:extLst>
                    <a:ext uri="{9D8B030D-6E8A-4147-A177-3AD203B41FA5}">
                      <a16:colId xmlns:a16="http://schemas.microsoft.com/office/drawing/2014/main" val="2189124898"/>
                    </a:ext>
                  </a:extLst>
                </a:gridCol>
                <a:gridCol w="1367399">
                  <a:extLst>
                    <a:ext uri="{9D8B030D-6E8A-4147-A177-3AD203B41FA5}">
                      <a16:colId xmlns:a16="http://schemas.microsoft.com/office/drawing/2014/main" val="2957248269"/>
                    </a:ext>
                  </a:extLst>
                </a:gridCol>
                <a:gridCol w="1822056">
                  <a:extLst>
                    <a:ext uri="{9D8B030D-6E8A-4147-A177-3AD203B41FA5}">
                      <a16:colId xmlns:a16="http://schemas.microsoft.com/office/drawing/2014/main" val="3995741248"/>
                    </a:ext>
                  </a:extLst>
                </a:gridCol>
                <a:gridCol w="2092408">
                  <a:extLst>
                    <a:ext uri="{9D8B030D-6E8A-4147-A177-3AD203B41FA5}">
                      <a16:colId xmlns:a16="http://schemas.microsoft.com/office/drawing/2014/main" val="219011159"/>
                    </a:ext>
                  </a:extLst>
                </a:gridCol>
                <a:gridCol w="1551704">
                  <a:extLst>
                    <a:ext uri="{9D8B030D-6E8A-4147-A177-3AD203B41FA5}">
                      <a16:colId xmlns:a16="http://schemas.microsoft.com/office/drawing/2014/main" val="2513501351"/>
                    </a:ext>
                  </a:extLst>
                </a:gridCol>
                <a:gridCol w="1822056">
                  <a:extLst>
                    <a:ext uri="{9D8B030D-6E8A-4147-A177-3AD203B41FA5}">
                      <a16:colId xmlns:a16="http://schemas.microsoft.com/office/drawing/2014/main" val="330872667"/>
                    </a:ext>
                  </a:extLst>
                </a:gridCol>
              </a:tblGrid>
              <a:tr h="41021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ova" panose="020B0504020202020204"/>
                          <a:ea typeface="+mn-ea"/>
                          <a:cs typeface="+mn-cs"/>
                        </a:rPr>
                        <a:t>FECHA DE INICIO AUDITORÍA:   </a:t>
                      </a:r>
                    </a:p>
                  </a:txBody>
                  <a:tcPr marL="0" marR="0" marT="0" marB="0" anchor="ctr">
                    <a:solidFill>
                      <a:srgbClr val="D1FF7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CO" sz="1050" b="1" u="none" strike="noStrike" kern="1200" dirty="0">
                        <a:solidFill>
                          <a:schemeClr val="tx1"/>
                        </a:solidFill>
                        <a:effectLst/>
                        <a:latin typeface="Arial Nova" panose="020B05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ova" panose="020B0504020202020204"/>
                          <a:ea typeface="+mn-ea"/>
                          <a:cs typeface="+mn-cs"/>
                        </a:rPr>
                        <a:t>FECHA FIN AUDITORÍA:  </a:t>
                      </a:r>
                    </a:p>
                  </a:txBody>
                  <a:tcPr marL="0" marR="0" marT="0" marB="0" anchor="ctr">
                    <a:solidFill>
                      <a:srgbClr val="D1FF7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CO" sz="1050" b="1" u="none" strike="noStrike" kern="1200" dirty="0">
                        <a:solidFill>
                          <a:schemeClr val="tx1"/>
                        </a:solidFill>
                        <a:effectLst/>
                        <a:latin typeface="Arial Nova" panose="020B05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236744"/>
                  </a:ext>
                </a:extLst>
              </a:tr>
            </a:tbl>
          </a:graphicData>
        </a:graphic>
      </p:graphicFrame>
      <p:graphicFrame>
        <p:nvGraphicFramePr>
          <p:cNvPr id="16" name="Tab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66756"/>
              </p:ext>
            </p:extLst>
          </p:nvPr>
        </p:nvGraphicFramePr>
        <p:xfrm>
          <a:off x="683055" y="1966030"/>
          <a:ext cx="5332734" cy="1248587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332734">
                  <a:extLst>
                    <a:ext uri="{9D8B030D-6E8A-4147-A177-3AD203B41FA5}">
                      <a16:colId xmlns:a16="http://schemas.microsoft.com/office/drawing/2014/main" val="4210403704"/>
                    </a:ext>
                  </a:extLst>
                </a:gridCol>
              </a:tblGrid>
              <a:tr h="34942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ova" panose="020B0504020202020204"/>
                          <a:ea typeface="+mn-ea"/>
                          <a:cs typeface="+mn-cs"/>
                        </a:rPr>
                        <a:t>OBJETIVO DE LA AUDITORÍA:</a:t>
                      </a:r>
                    </a:p>
                  </a:txBody>
                  <a:tcPr marL="0" marR="0" marT="0" marB="0" anchor="ctr">
                    <a:solidFill>
                      <a:srgbClr val="D1FF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248968"/>
                  </a:ext>
                </a:extLst>
              </a:tr>
              <a:tr h="893666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u="none" strike="noStrike" dirty="0">
                          <a:effectLst/>
                          <a:latin typeface="Arial Nova" panose="020B0504020202020204"/>
                        </a:rPr>
                        <a:t>Evaluación y seguimiento a la adecuada gestión de riesgos y  aplicación de las actividades y controles claves asociados al </a:t>
                      </a:r>
                      <a:r>
                        <a:rPr lang="es-CO" sz="1200" b="1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PROCESO/ UNIDAD AUDITABLE____ </a:t>
                      </a:r>
                      <a:r>
                        <a:rPr lang="es-CO" sz="1200" u="none" strike="noStrike" dirty="0">
                          <a:effectLst/>
                          <a:latin typeface="Arial Nova" panose="020B0504020202020204"/>
                        </a:rPr>
                        <a:t>a través de los procedimientos internos establecidos, así como el cumplimiento de la normatividad legal vigente.</a:t>
                      </a:r>
                    </a:p>
                    <a:p>
                      <a:pPr algn="just" fontAlgn="b"/>
                      <a:endParaRPr lang="es-CO" sz="1100" b="0" i="0" u="none" strike="noStrike" dirty="0">
                        <a:effectLst/>
                        <a:latin typeface="Arial Nova" panose="020B0504020202020204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3753709"/>
                  </a:ext>
                </a:extLst>
              </a:tr>
            </a:tbl>
          </a:graphicData>
        </a:graphic>
      </p:graphicFrame>
      <p:graphicFrame>
        <p:nvGraphicFramePr>
          <p:cNvPr id="20" name="Tab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0763704"/>
              </p:ext>
            </p:extLst>
          </p:nvPr>
        </p:nvGraphicFramePr>
        <p:xfrm>
          <a:off x="6149221" y="1947871"/>
          <a:ext cx="5332734" cy="1482161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332734">
                  <a:extLst>
                    <a:ext uri="{9D8B030D-6E8A-4147-A177-3AD203B41FA5}">
                      <a16:colId xmlns:a16="http://schemas.microsoft.com/office/drawing/2014/main" val="4210403704"/>
                    </a:ext>
                  </a:extLst>
                </a:gridCol>
              </a:tblGrid>
              <a:tr h="36684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ova" panose="020B0504020202020204"/>
                          <a:ea typeface="+mn-ea"/>
                          <a:cs typeface="+mn-cs"/>
                        </a:rPr>
                        <a:t>ALCANCE DE LA AUDITORÍA:</a:t>
                      </a:r>
                    </a:p>
                  </a:txBody>
                  <a:tcPr marL="0" marR="0" marT="0" marB="0" anchor="ctr">
                    <a:solidFill>
                      <a:srgbClr val="D1FF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248968"/>
                  </a:ext>
                </a:extLst>
              </a:tr>
              <a:tr h="1115319">
                <a:tc>
                  <a:txBody>
                    <a:bodyPr/>
                    <a:lstStyle/>
                    <a:p>
                      <a:pPr algn="just" fontAlgn="b"/>
                      <a:r>
                        <a:rPr lang="es-CO" sz="1000" u="none" strike="noStrike" dirty="0">
                          <a:effectLst/>
                          <a:latin typeface="Arial Nova" panose="020B0504020202020204"/>
                        </a:rPr>
                        <a:t> </a:t>
                      </a:r>
                      <a:r>
                        <a:rPr lang="es-CO" sz="1200" u="none" strike="noStrike" dirty="0">
                          <a:effectLst/>
                          <a:latin typeface="Arial Nova" panose="020B0504020202020204"/>
                        </a:rPr>
                        <a:t>El  </a:t>
                      </a:r>
                      <a:r>
                        <a:rPr lang="es-CO" sz="1200" b="1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PROCESO/ UNIDAD AUDITABLE</a:t>
                      </a:r>
                      <a:r>
                        <a:rPr lang="es-CO" sz="1200" b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ova" panose="020B0504020202020204"/>
                          <a:ea typeface="+mn-ea"/>
                          <a:cs typeface="+mn-cs"/>
                        </a:rPr>
                        <a:t>se evaluará entre la fecha inicial y fecha final  a partir de los siguientes: procesos, procedimientos, manuales, instructivos:</a:t>
                      </a:r>
                    </a:p>
                    <a:p>
                      <a:pPr algn="just" fontAlgn="b"/>
                      <a:endParaRPr lang="es-ES" sz="1200" u="none" strike="noStrike" kern="1200" dirty="0">
                        <a:solidFill>
                          <a:schemeClr val="tx1"/>
                        </a:solidFill>
                        <a:effectLst/>
                        <a:latin typeface="Arial Nova" panose="020B0504020202020204"/>
                        <a:ea typeface="+mn-ea"/>
                        <a:cs typeface="+mn-cs"/>
                      </a:endParaRPr>
                    </a:p>
                    <a:p>
                      <a:pPr algn="just" fontAlgn="b"/>
                      <a:r>
                        <a:rPr lang="es-E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ova" panose="020B0504020202020204"/>
                          <a:ea typeface="+mn-ea"/>
                          <a:cs typeface="+mn-cs"/>
                        </a:rPr>
                        <a:t>lListe los temas/ procedimientos objeto de auditoría</a:t>
                      </a:r>
                      <a:endParaRPr lang="es-CO" sz="1100" u="none" strike="noStrike" kern="1200" dirty="0">
                        <a:solidFill>
                          <a:schemeClr val="tx1"/>
                        </a:solidFill>
                        <a:effectLst/>
                        <a:latin typeface="Arial Nova" panose="020B0504020202020204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3753709"/>
                  </a:ext>
                </a:extLst>
              </a:tr>
            </a:tbl>
          </a:graphicData>
        </a:graphic>
      </p:graphicFrame>
      <p:graphicFrame>
        <p:nvGraphicFramePr>
          <p:cNvPr id="21" name="Tabla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0158321"/>
              </p:ext>
            </p:extLst>
          </p:nvPr>
        </p:nvGraphicFramePr>
        <p:xfrm>
          <a:off x="791158" y="3342701"/>
          <a:ext cx="5251622" cy="3173009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251622">
                  <a:extLst>
                    <a:ext uri="{9D8B030D-6E8A-4147-A177-3AD203B41FA5}">
                      <a16:colId xmlns:a16="http://schemas.microsoft.com/office/drawing/2014/main" val="4210403704"/>
                    </a:ext>
                  </a:extLst>
                </a:gridCol>
              </a:tblGrid>
              <a:tr h="25608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ova" panose="020B0504020202020204"/>
                          <a:ea typeface="+mn-ea"/>
                          <a:cs typeface="+mn-cs"/>
                        </a:rPr>
                        <a:t>INFORMACIÓN DOCUMENTADA DE REFERENCIA:</a:t>
                      </a:r>
                    </a:p>
                  </a:txBody>
                  <a:tcPr marL="0" marR="0" marT="0" marB="0" anchor="ctr">
                    <a:solidFill>
                      <a:srgbClr val="D1FF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248968"/>
                  </a:ext>
                </a:extLst>
              </a:tr>
              <a:tr h="2916920">
                <a:tc>
                  <a:txBody>
                    <a:bodyPr/>
                    <a:lstStyle/>
                    <a:p>
                      <a:pPr algn="just" fontAlgn="b"/>
                      <a:r>
                        <a:rPr lang="es-CO" sz="1100" b="1" i="1" u="none" strike="noStrike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 Nova" panose="020B0504020202020204"/>
                          <a:ea typeface="+mn-ea"/>
                          <a:cs typeface="+mn-cs"/>
                        </a:rPr>
                        <a:t>  Liste los documentos referencia utilizados para el alcance de auditoría </a:t>
                      </a: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3753709"/>
                  </a:ext>
                </a:extLst>
              </a:tr>
            </a:tbl>
          </a:graphicData>
        </a:graphic>
      </p:graphicFrame>
      <p:graphicFrame>
        <p:nvGraphicFramePr>
          <p:cNvPr id="22" name="Tabla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08119"/>
              </p:ext>
            </p:extLst>
          </p:nvPr>
        </p:nvGraphicFramePr>
        <p:xfrm>
          <a:off x="6176213" y="4017314"/>
          <a:ext cx="5332734" cy="511974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332734">
                  <a:extLst>
                    <a:ext uri="{9D8B030D-6E8A-4147-A177-3AD203B41FA5}">
                      <a16:colId xmlns:a16="http://schemas.microsoft.com/office/drawing/2014/main" val="4210403704"/>
                    </a:ext>
                  </a:extLst>
                </a:gridCol>
              </a:tblGrid>
              <a:tr h="6588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ova" panose="020B0504020202020204"/>
                          <a:ea typeface="+mn-ea"/>
                          <a:cs typeface="+mn-cs"/>
                        </a:rPr>
                        <a:t>REQUISITOS LEGALES QUE APLICAN:</a:t>
                      </a:r>
                    </a:p>
                  </a:txBody>
                  <a:tcPr marL="0" marR="0" marT="0" marB="0" anchor="ctr">
                    <a:solidFill>
                      <a:srgbClr val="D1FF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248968"/>
                  </a:ext>
                </a:extLst>
              </a:tr>
              <a:tr h="344334">
                <a:tc>
                  <a:txBody>
                    <a:bodyPr/>
                    <a:lstStyle/>
                    <a:p>
                      <a:pPr algn="just" fontAlgn="b"/>
                      <a:r>
                        <a:rPr lang="es-CO" sz="1100" b="1" i="1" u="none" strike="noStrike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 Nova" panose="020B0504020202020204"/>
                          <a:ea typeface="+mn-ea"/>
                          <a:cs typeface="+mn-cs"/>
                        </a:rPr>
                        <a:t>Liste los criterios normativos utilizados 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3753709"/>
                  </a:ext>
                </a:extLst>
              </a:tr>
            </a:tbl>
          </a:graphicData>
        </a:graphic>
      </p:graphicFrame>
      <p:sp>
        <p:nvSpPr>
          <p:cNvPr id="10" name="Marcador de texto 2">
            <a:extLst>
              <a:ext uri="{FF2B5EF4-FFF2-40B4-BE49-F238E27FC236}">
                <a16:creationId xmlns:a16="http://schemas.microsoft.com/office/drawing/2014/main" id="{4CB92232-CF3B-6E4F-8669-88436DB56C08}"/>
              </a:ext>
            </a:extLst>
          </p:cNvPr>
          <p:cNvSpPr txBox="1">
            <a:spLocks/>
          </p:cNvSpPr>
          <p:nvPr/>
        </p:nvSpPr>
        <p:spPr>
          <a:xfrm>
            <a:off x="1427782" y="165704"/>
            <a:ext cx="4943038" cy="45655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defPPr>
              <a:defRPr lang="es-CO"/>
            </a:defPPr>
            <a:lvl1pPr algn="ctr">
              <a:lnSpc>
                <a:spcPts val="2500"/>
              </a:lnSpc>
              <a:spcBef>
                <a:spcPct val="0"/>
              </a:spcBef>
              <a:buNone/>
              <a:defRPr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Emoji" panose="020B0502040204020203" pitchFamily="34" charset="0"/>
                <a:ea typeface="Segoe UI Emoji" panose="020B0502040204020203" pitchFamily="34" charset="0"/>
                <a:cs typeface="+mj-cs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algn="l"/>
            <a:r>
              <a:rPr lang="es-ES" sz="2400" dirty="0"/>
              <a:t>Planeación de la Auditoría Interna</a:t>
            </a:r>
            <a:endParaRPr lang="es-CO" sz="2400" dirty="0"/>
          </a:p>
        </p:txBody>
      </p:sp>
      <p:sp>
        <p:nvSpPr>
          <p:cNvPr id="11" name="Marcador de pie de página 1">
            <a:extLst>
              <a:ext uri="{FF2B5EF4-FFF2-40B4-BE49-F238E27FC236}">
                <a16:creationId xmlns:a16="http://schemas.microsoft.com/office/drawing/2014/main" id="{2F547A65-AD82-BF89-1925-6B067AD12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00590" y="5653380"/>
            <a:ext cx="4114800" cy="365125"/>
          </a:xfrm>
        </p:spPr>
        <p:txBody>
          <a:bodyPr/>
          <a:lstStyle/>
          <a:p>
            <a:r>
              <a:rPr lang="es-CO" dirty="0" smtClean="0"/>
              <a:t>CEI-FM-011-V1 </a:t>
            </a:r>
            <a:r>
              <a:rPr lang="es-CO" dirty="0"/>
              <a:t>Formato Presentación Apertura de Auditoría</a:t>
            </a:r>
          </a:p>
        </p:txBody>
      </p:sp>
    </p:spTree>
    <p:extLst>
      <p:ext uri="{BB962C8B-B14F-4D97-AF65-F5344CB8AC3E}">
        <p14:creationId xmlns:p14="http://schemas.microsoft.com/office/powerpoint/2010/main" val="3196167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6911884"/>
              </p:ext>
            </p:extLst>
          </p:nvPr>
        </p:nvGraphicFramePr>
        <p:xfrm>
          <a:off x="863316" y="444590"/>
          <a:ext cx="10635915" cy="48154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22418">
                  <a:extLst>
                    <a:ext uri="{9D8B030D-6E8A-4147-A177-3AD203B41FA5}">
                      <a16:colId xmlns:a16="http://schemas.microsoft.com/office/drawing/2014/main" val="410086052"/>
                    </a:ext>
                  </a:extLst>
                </a:gridCol>
                <a:gridCol w="2323470">
                  <a:extLst>
                    <a:ext uri="{9D8B030D-6E8A-4147-A177-3AD203B41FA5}">
                      <a16:colId xmlns:a16="http://schemas.microsoft.com/office/drawing/2014/main" val="2167314016"/>
                    </a:ext>
                  </a:extLst>
                </a:gridCol>
                <a:gridCol w="2490027">
                  <a:extLst>
                    <a:ext uri="{9D8B030D-6E8A-4147-A177-3AD203B41FA5}">
                      <a16:colId xmlns:a16="http://schemas.microsoft.com/office/drawing/2014/main" val="870348095"/>
                    </a:ext>
                  </a:extLst>
                </a:gridCol>
              </a:tblGrid>
              <a:tr h="43400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0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CRONOGRAMA DE TRABAJO</a:t>
                      </a:r>
                    </a:p>
                  </a:txBody>
                  <a:tcPr marL="121920" marR="121920" marT="60960" marB="60960">
                    <a:solidFill>
                      <a:srgbClr val="D1FF7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marL="121920" marR="121920" marT="60960" marB="60960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0904215"/>
                  </a:ext>
                </a:extLst>
              </a:tr>
              <a:tr h="533107">
                <a:tc rowSpan="2">
                  <a:txBody>
                    <a:bodyPr/>
                    <a:lstStyle/>
                    <a:p>
                      <a:pPr algn="ctr"/>
                      <a:r>
                        <a:rPr lang="es-MX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ACTIVIDAD DE AUDITORÍA</a:t>
                      </a:r>
                      <a:endParaRPr lang="en-US" sz="1400" b="1" u="none" strike="noStrike" kern="1200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3048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MX" sz="16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FECHAS ESTIMADAS*</a:t>
                      </a:r>
                      <a:endParaRPr lang="en-US" sz="1600" b="1" u="none" strike="noStrike" kern="1200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3048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6031940"/>
                  </a:ext>
                </a:extLst>
              </a:tr>
              <a:tr h="34311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DESDE:</a:t>
                      </a:r>
                      <a:endParaRPr lang="en-US" sz="1400" b="1" u="none" strike="noStrike" kern="1200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3048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HASTA:</a:t>
                      </a:r>
                      <a:endParaRPr lang="en-US" sz="1400" b="1" u="none" strike="noStrike" kern="1200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3048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418864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r>
                        <a:rPr lang="es-MX" sz="14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Inicio planeación</a:t>
                      </a:r>
                      <a:r>
                        <a:rPr lang="es-MX" sz="1400" baseline="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de la auditoría interna</a:t>
                      </a:r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dd/mm/</a:t>
                      </a:r>
                      <a:r>
                        <a:rPr lang="en-US" sz="1400" i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aaaa</a:t>
                      </a:r>
                      <a:endParaRPr lang="en-US" sz="1400" i="1" dirty="0">
                        <a:solidFill>
                          <a:schemeClr val="bg1">
                            <a:lumMod val="65000"/>
                          </a:schemeClr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dd/mm/aaaa</a:t>
                      </a:r>
                      <a:endParaRPr kumimoji="0" lang="en-US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3352132219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r>
                        <a:rPr lang="es-CO" sz="1400" kern="120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Reunión de Apertura</a:t>
                      </a:r>
                      <a:r>
                        <a:rPr lang="es-CO" sz="1400" kern="1200" baseline="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de la auditoría interna</a:t>
                      </a:r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dd/mm/aaaa</a:t>
                      </a:r>
                      <a:endParaRPr kumimoji="0" lang="en-US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dd/mm/aaaa</a:t>
                      </a:r>
                      <a:endParaRPr kumimoji="0" lang="en-US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256043771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r>
                        <a:rPr lang="es-CO" sz="1400" kern="120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Ejecución de la auditoría por el Equipo Auditor</a:t>
                      </a:r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dd/mm/aaaa</a:t>
                      </a:r>
                      <a:endParaRPr kumimoji="0" lang="en-US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dd/mm/aaaa</a:t>
                      </a:r>
                      <a:endParaRPr kumimoji="0" lang="en-US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721058322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r>
                        <a:rPr lang="es-CO" sz="1400" kern="120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Reunión de Cierre de Auditoría y entrega del informe de auditoría</a:t>
                      </a:r>
                      <a:r>
                        <a:rPr lang="es-CO" sz="1400" kern="1200" baseline="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definitivo</a:t>
                      </a:r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dd/mm/aaaa</a:t>
                      </a:r>
                      <a:endParaRPr kumimoji="0" lang="en-US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dd/mm/aaaa</a:t>
                      </a:r>
                      <a:endParaRPr kumimoji="0" lang="en-US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3042953500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r>
                        <a:rPr lang="es-CO" sz="1400" kern="120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Entrega del Plan de Mejoramiento por parte del Auditado</a:t>
                      </a:r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dd/mm/</a:t>
                      </a:r>
                      <a:r>
                        <a:rPr kumimoji="0" lang="en-US" sz="14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aaaa</a:t>
                      </a:r>
                      <a:endParaRPr kumimoji="0" lang="en-US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dd/mm/</a:t>
                      </a:r>
                      <a:r>
                        <a:rPr kumimoji="0" lang="en-US" sz="14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aaaa</a:t>
                      </a:r>
                      <a:endParaRPr kumimoji="0" lang="en-US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1108945779"/>
                  </a:ext>
                </a:extLst>
              </a:tr>
            </a:tbl>
          </a:graphicData>
        </a:graphic>
      </p:graphicFrame>
      <p:sp>
        <p:nvSpPr>
          <p:cNvPr id="4" name="CuadroTexto 4">
            <a:extLst>
              <a:ext uri="{FF2B5EF4-FFF2-40B4-BE49-F238E27FC236}">
                <a16:creationId xmlns:a16="http://schemas.microsoft.com/office/drawing/2014/main" id="{20DFD041-65FC-4C98-8E51-DC3C0F552373}"/>
              </a:ext>
            </a:extLst>
          </p:cNvPr>
          <p:cNvSpPr txBox="1"/>
          <p:nvPr/>
        </p:nvSpPr>
        <p:spPr>
          <a:xfrm>
            <a:off x="626529" y="5456913"/>
            <a:ext cx="111094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just"/>
            <a:r>
              <a:rPr lang="es-CO" sz="1400" i="1" dirty="0">
                <a:latin typeface="Arial Nova" panose="020B0504020202020204"/>
              </a:rPr>
              <a:t>(*) Las fechas pueden variar dependiendo de la oportunidad en la entrega de la información y disponibilidad de tiempo del equipo auditor</a:t>
            </a:r>
          </a:p>
        </p:txBody>
      </p:sp>
      <p:sp>
        <p:nvSpPr>
          <p:cNvPr id="6" name="Marcador de pie de página 1">
            <a:extLst>
              <a:ext uri="{FF2B5EF4-FFF2-40B4-BE49-F238E27FC236}">
                <a16:creationId xmlns:a16="http://schemas.microsoft.com/office/drawing/2014/main" id="{2F547A65-AD82-BF89-1925-6B067AD12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14700" y="6237955"/>
            <a:ext cx="4114800" cy="365125"/>
          </a:xfrm>
        </p:spPr>
        <p:txBody>
          <a:bodyPr/>
          <a:lstStyle/>
          <a:p>
            <a:r>
              <a:rPr lang="es-CO" dirty="0" smtClean="0"/>
              <a:t>CEI-FM-011-V1 </a:t>
            </a:r>
            <a:r>
              <a:rPr lang="es-CO" dirty="0"/>
              <a:t>Formato Presentación Apertura de Auditoría</a:t>
            </a:r>
          </a:p>
        </p:txBody>
      </p:sp>
    </p:spTree>
    <p:extLst>
      <p:ext uri="{BB962C8B-B14F-4D97-AF65-F5344CB8AC3E}">
        <p14:creationId xmlns:p14="http://schemas.microsoft.com/office/powerpoint/2010/main" val="863518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a 11">
            <a:extLst>
              <a:ext uri="{FF2B5EF4-FFF2-40B4-BE49-F238E27FC236}">
                <a16:creationId xmlns:a16="http://schemas.microsoft.com/office/drawing/2014/main" id="{AD19D7B4-B931-D0CE-B7AE-B5DDFFE1A9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0368463"/>
              </p:ext>
            </p:extLst>
          </p:nvPr>
        </p:nvGraphicFramePr>
        <p:xfrm>
          <a:off x="955167" y="716100"/>
          <a:ext cx="10651617" cy="57044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CuadroTexto 12">
            <a:extLst>
              <a:ext uri="{FF2B5EF4-FFF2-40B4-BE49-F238E27FC236}">
                <a16:creationId xmlns:a16="http://schemas.microsoft.com/office/drawing/2014/main" id="{28186A5A-F261-61F3-614D-39676FB27D18}"/>
              </a:ext>
            </a:extLst>
          </p:cNvPr>
          <p:cNvSpPr txBox="1"/>
          <p:nvPr/>
        </p:nvSpPr>
        <p:spPr>
          <a:xfrm>
            <a:off x="5393088" y="910693"/>
            <a:ext cx="482009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>
                <a:latin typeface="Segoe UI" panose="020B0502040204020203" pitchFamily="34" charset="0"/>
                <a:cs typeface="Segoe UI" panose="020B0502040204020203" pitchFamily="34" charset="0"/>
              </a:rPr>
              <a:t>Aviso de inicio de auditoría</a:t>
            </a:r>
          </a:p>
          <a:p>
            <a:r>
              <a:rPr lang="es-CO" sz="1400" dirty="0">
                <a:latin typeface="Segoe UI" panose="020B0502040204020203" pitchFamily="34" charset="0"/>
                <a:cs typeface="Segoe UI" panose="020B0502040204020203" pitchFamily="34" charset="0"/>
              </a:rPr>
              <a:t>Reunión de Apertura</a:t>
            </a:r>
          </a:p>
          <a:p>
            <a:r>
              <a:rPr lang="es-CO" sz="1400" dirty="0">
                <a:latin typeface="Segoe UI" panose="020B0502040204020203" pitchFamily="34" charset="0"/>
                <a:cs typeface="Segoe UI" panose="020B0502040204020203" pitchFamily="34" charset="0"/>
              </a:rPr>
              <a:t>Entrega de la “Carta de Representación de Auditoría Interna” al auditado.</a:t>
            </a:r>
          </a:p>
          <a:p>
            <a:endParaRPr lang="es-CO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s-ES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s-CO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E0154EE-BF21-7DF0-162F-73E26FB372AE}"/>
              </a:ext>
            </a:extLst>
          </p:cNvPr>
          <p:cNvSpPr txBox="1"/>
          <p:nvPr/>
        </p:nvSpPr>
        <p:spPr>
          <a:xfrm>
            <a:off x="5393088" y="2536357"/>
            <a:ext cx="43184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CO" sz="1400" dirty="0">
                <a:latin typeface="Segoe UI" panose="020B0502040204020203" pitchFamily="34" charset="0"/>
                <a:cs typeface="Segoe UI" panose="020B0502040204020203" pitchFamily="34" charset="0"/>
              </a:rPr>
              <a:t>Programación y desarrollo de prueba de recorrido.</a:t>
            </a:r>
            <a:endParaRPr lang="es-ES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/>
            <a:r>
              <a:rPr lang="es-CO" sz="1400" dirty="0">
                <a:latin typeface="Segoe UI" panose="020B0502040204020203" pitchFamily="34" charset="0"/>
                <a:cs typeface="Segoe UI" panose="020B0502040204020203" pitchFamily="34" charset="0"/>
              </a:rPr>
              <a:t>Identificación de información a solicitar al área auditada</a:t>
            </a:r>
          </a:p>
          <a:p>
            <a:pPr lvl="0"/>
            <a:r>
              <a:rPr lang="es-CO" sz="1400" dirty="0">
                <a:latin typeface="Segoe UI" panose="020B0502040204020203" pitchFamily="34" charset="0"/>
                <a:cs typeface="Segoe UI" panose="020B0502040204020203" pitchFamily="34" charset="0"/>
              </a:rPr>
              <a:t>Diseño del programa de auditoría.</a:t>
            </a:r>
          </a:p>
          <a:p>
            <a:pPr lvl="0"/>
            <a:r>
              <a:rPr lang="es-CO" sz="1400" dirty="0">
                <a:latin typeface="Segoe UI" panose="020B0502040204020203" pitchFamily="34" charset="0"/>
                <a:cs typeface="Segoe UI" panose="020B0502040204020203" pitchFamily="34" charset="0"/>
              </a:rPr>
              <a:t>Segunda solicitud de información.</a:t>
            </a:r>
          </a:p>
          <a:p>
            <a:endParaRPr lang="es-CO" dirty="0"/>
          </a:p>
        </p:txBody>
      </p:sp>
      <p:sp>
        <p:nvSpPr>
          <p:cNvPr id="15" name="Marcador de texto 2">
            <a:extLst>
              <a:ext uri="{FF2B5EF4-FFF2-40B4-BE49-F238E27FC236}">
                <a16:creationId xmlns:a16="http://schemas.microsoft.com/office/drawing/2014/main" id="{FC10AD36-2D09-752B-A6A6-224650655FDA}"/>
              </a:ext>
            </a:extLst>
          </p:cNvPr>
          <p:cNvSpPr txBox="1">
            <a:spLocks/>
          </p:cNvSpPr>
          <p:nvPr/>
        </p:nvSpPr>
        <p:spPr>
          <a:xfrm>
            <a:off x="1289763" y="142453"/>
            <a:ext cx="5497674" cy="45655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defPPr>
              <a:defRPr lang="es-CO"/>
            </a:defPPr>
            <a:lvl1pPr algn="ctr">
              <a:lnSpc>
                <a:spcPts val="2500"/>
              </a:lnSpc>
              <a:spcBef>
                <a:spcPct val="0"/>
              </a:spcBef>
              <a:buNone/>
              <a:defRPr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Emoji" panose="020B0502040204020203" pitchFamily="34" charset="0"/>
                <a:ea typeface="Segoe UI Emoji" panose="020B0502040204020203" pitchFamily="34" charset="0"/>
                <a:cs typeface="+mj-cs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ts val="25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egoe UI Emoji" panose="020B0502040204020203" pitchFamily="34" charset="0"/>
                <a:ea typeface="Segoe UI Emoji" panose="020B0502040204020203" pitchFamily="34" charset="0"/>
                <a:cs typeface="+mj-cs"/>
              </a:rPr>
              <a:t>Metodología a aplicar en la Auditoría</a:t>
            </a:r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01C0EF11-0CD3-D63C-4107-7CE0C5EA2D1F}"/>
              </a:ext>
            </a:extLst>
          </p:cNvPr>
          <p:cNvSpPr/>
          <p:nvPr/>
        </p:nvSpPr>
        <p:spPr>
          <a:xfrm>
            <a:off x="824872" y="128388"/>
            <a:ext cx="468000" cy="468000"/>
          </a:xfrm>
          <a:prstGeom prst="ellipse">
            <a:avLst/>
          </a:prstGeom>
          <a:solidFill>
            <a:srgbClr val="B5FF21"/>
          </a:solidFill>
          <a:ln>
            <a:solidFill>
              <a:srgbClr val="3048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srgbClr val="304800"/>
                </a:solidFill>
                <a:effectLst/>
                <a:uLnTx/>
                <a:uFillTx/>
                <a:latin typeface="Arial Nova"/>
                <a:ea typeface="+mn-ea"/>
                <a:cs typeface="+mn-cs"/>
              </a:rPr>
              <a:t>2</a:t>
            </a:r>
          </a:p>
        </p:txBody>
      </p:sp>
      <p:sp>
        <p:nvSpPr>
          <p:cNvPr id="8" name="Marcador de pie de página 1">
            <a:extLst>
              <a:ext uri="{FF2B5EF4-FFF2-40B4-BE49-F238E27FC236}">
                <a16:creationId xmlns:a16="http://schemas.microsoft.com/office/drawing/2014/main" id="{2F547A65-AD82-BF89-1925-6B067AD12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14700" y="6237955"/>
            <a:ext cx="4114800" cy="365125"/>
          </a:xfrm>
        </p:spPr>
        <p:txBody>
          <a:bodyPr/>
          <a:lstStyle/>
          <a:p>
            <a:r>
              <a:rPr lang="es-CO" dirty="0" smtClean="0"/>
              <a:t>CEI-FM-011-V1 </a:t>
            </a:r>
            <a:r>
              <a:rPr lang="es-CO" dirty="0"/>
              <a:t>Formato Presentación Apertura de Auditoría</a:t>
            </a:r>
          </a:p>
        </p:txBody>
      </p:sp>
    </p:spTree>
    <p:extLst>
      <p:ext uri="{BB962C8B-B14F-4D97-AF65-F5344CB8AC3E}">
        <p14:creationId xmlns:p14="http://schemas.microsoft.com/office/powerpoint/2010/main" val="3322501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a 11">
            <a:extLst>
              <a:ext uri="{FF2B5EF4-FFF2-40B4-BE49-F238E27FC236}">
                <a16:creationId xmlns:a16="http://schemas.microsoft.com/office/drawing/2014/main" id="{AD19D7B4-B931-D0CE-B7AE-B5DDFFE1A9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81840226"/>
              </p:ext>
            </p:extLst>
          </p:nvPr>
        </p:nvGraphicFramePr>
        <p:xfrm>
          <a:off x="1247775" y="716100"/>
          <a:ext cx="10267950" cy="57044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CuadroTexto 12">
            <a:extLst>
              <a:ext uri="{FF2B5EF4-FFF2-40B4-BE49-F238E27FC236}">
                <a16:creationId xmlns:a16="http://schemas.microsoft.com/office/drawing/2014/main" id="{28186A5A-F261-61F3-614D-39676FB27D18}"/>
              </a:ext>
            </a:extLst>
          </p:cNvPr>
          <p:cNvSpPr txBox="1"/>
          <p:nvPr/>
        </p:nvSpPr>
        <p:spPr>
          <a:xfrm>
            <a:off x="5393088" y="1215922"/>
            <a:ext cx="482009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es-CO" sz="1400" dirty="0">
                <a:latin typeface="Segoe UI" panose="020B0502040204020203" pitchFamily="34" charset="0"/>
                <a:cs typeface="Segoe UI" panose="020B0502040204020203" pitchFamily="34" charset="0"/>
              </a:rPr>
              <a:t>Reunión de cierre y emisión de “Informe de auditoría definitivo”</a:t>
            </a:r>
          </a:p>
          <a:p>
            <a:pPr lvl="0" algn="l"/>
            <a:r>
              <a:rPr lang="es-CO" sz="1400" dirty="0">
                <a:latin typeface="Segoe UI" panose="020B0502040204020203" pitchFamily="34" charset="0"/>
                <a:cs typeface="Segoe UI" panose="020B0502040204020203" pitchFamily="34" charset="0"/>
              </a:rPr>
              <a:t>Remisión del informe ejecutivo al CICCI</a:t>
            </a:r>
            <a:endParaRPr lang="es-ES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/>
            <a:r>
              <a:rPr lang="es-CO" sz="1400" dirty="0">
                <a:latin typeface="Segoe UI" panose="020B0502040204020203" pitchFamily="34" charset="0"/>
                <a:cs typeface="Segoe UI" panose="020B0502040204020203" pitchFamily="34" charset="0"/>
              </a:rPr>
              <a:t>Formulación Plan de Mejoramiento por el auditado  (tendrán 8 días después de la notificación del  “informe de auditoría definitivo”) </a:t>
            </a:r>
          </a:p>
          <a:p>
            <a:endParaRPr lang="es-CO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s-ES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s-CO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E0154EE-BF21-7DF0-162F-73E26FB372AE}"/>
              </a:ext>
            </a:extLst>
          </p:cNvPr>
          <p:cNvSpPr txBox="1"/>
          <p:nvPr/>
        </p:nvSpPr>
        <p:spPr>
          <a:xfrm>
            <a:off x="5459763" y="3716291"/>
            <a:ext cx="4318441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>
                <a:latin typeface="Segoe UI" panose="020B0502040204020203" pitchFamily="34" charset="0"/>
                <a:cs typeface="Segoe UI" panose="020B0502040204020203" pitchFamily="34" charset="0"/>
              </a:rPr>
              <a:t>La OCI realizará seguimiento detallado a los planes de mejoramiento para verificar su cumplimiento y realizará un informe periódico dirigido al Director General y al Comité Institucional de Coordinación de Control Interno, indicando el avance y el detalle de los hallazgos repetitivos identificados en el proceso o unidad auditable</a:t>
            </a:r>
            <a:r>
              <a:rPr lang="es-CO" sz="16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  <a:endParaRPr lang="es-E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s-CO" dirty="0"/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F71FDF3F-E9B2-AAE5-A893-482B627C24DA}"/>
              </a:ext>
            </a:extLst>
          </p:cNvPr>
          <p:cNvSpPr/>
          <p:nvPr/>
        </p:nvSpPr>
        <p:spPr>
          <a:xfrm>
            <a:off x="824872" y="128388"/>
            <a:ext cx="468000" cy="468000"/>
          </a:xfrm>
          <a:prstGeom prst="ellipse">
            <a:avLst/>
          </a:prstGeom>
          <a:solidFill>
            <a:srgbClr val="B5FF21"/>
          </a:solidFill>
          <a:ln>
            <a:solidFill>
              <a:srgbClr val="3048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srgbClr val="304800"/>
                </a:solidFill>
                <a:effectLst/>
                <a:uLnTx/>
                <a:uFillTx/>
                <a:latin typeface="Arial Nova"/>
                <a:ea typeface="+mn-ea"/>
                <a:cs typeface="+mn-cs"/>
              </a:rPr>
              <a:t>2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A8AB0BB-033C-2B36-7D10-9F199F6604BB}"/>
              </a:ext>
            </a:extLst>
          </p:cNvPr>
          <p:cNvSpPr txBox="1">
            <a:spLocks/>
          </p:cNvSpPr>
          <p:nvPr/>
        </p:nvSpPr>
        <p:spPr>
          <a:xfrm>
            <a:off x="1289763" y="142453"/>
            <a:ext cx="5497674" cy="45655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defPPr>
              <a:defRPr lang="es-CO"/>
            </a:defPPr>
            <a:lvl1pPr algn="ctr">
              <a:lnSpc>
                <a:spcPts val="2500"/>
              </a:lnSpc>
              <a:spcBef>
                <a:spcPct val="0"/>
              </a:spcBef>
              <a:buNone/>
              <a:defRPr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Emoji" panose="020B0502040204020203" pitchFamily="34" charset="0"/>
                <a:ea typeface="Segoe UI Emoji" panose="020B0502040204020203" pitchFamily="34" charset="0"/>
                <a:cs typeface="+mj-cs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ts val="25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egoe UI Emoji" panose="020B0502040204020203" pitchFamily="34" charset="0"/>
                <a:ea typeface="Segoe UI Emoji" panose="020B0502040204020203" pitchFamily="34" charset="0"/>
                <a:cs typeface="+mj-cs"/>
              </a:rPr>
              <a:t>Metodología a aplicar en la Auditoría</a:t>
            </a:r>
          </a:p>
        </p:txBody>
      </p:sp>
      <p:sp>
        <p:nvSpPr>
          <p:cNvPr id="9" name="Marcador de pie de página 1">
            <a:extLst>
              <a:ext uri="{FF2B5EF4-FFF2-40B4-BE49-F238E27FC236}">
                <a16:creationId xmlns:a16="http://schemas.microsoft.com/office/drawing/2014/main" id="{2F547A65-AD82-BF89-1925-6B067AD12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14700" y="6237955"/>
            <a:ext cx="4114800" cy="365125"/>
          </a:xfrm>
        </p:spPr>
        <p:txBody>
          <a:bodyPr/>
          <a:lstStyle/>
          <a:p>
            <a:r>
              <a:rPr lang="es-CO" dirty="0" smtClean="0"/>
              <a:t>CEI-FM-011-V1 </a:t>
            </a:r>
            <a:r>
              <a:rPr lang="es-CO" dirty="0"/>
              <a:t>Formato Presentación Apertura de Auditoría</a:t>
            </a:r>
          </a:p>
        </p:txBody>
      </p:sp>
    </p:spTree>
    <p:extLst>
      <p:ext uri="{BB962C8B-B14F-4D97-AF65-F5344CB8AC3E}">
        <p14:creationId xmlns:p14="http://schemas.microsoft.com/office/powerpoint/2010/main" val="2519379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id="{D2D12135-F043-4E73-A945-0F76A5BE1D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430" y="403316"/>
            <a:ext cx="10826748" cy="517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just" defTabSz="695308">
              <a:spcBef>
                <a:spcPct val="20000"/>
              </a:spcBef>
              <a:spcAft>
                <a:spcPct val="20000"/>
              </a:spcAft>
            </a:pPr>
            <a:r>
              <a:rPr lang="es-ES" dirty="0">
                <a:latin typeface="Segoe UI" panose="020B0502040204020203" pitchFamily="34" charset="0"/>
                <a:cs typeface="Segoe UI" panose="020B0502040204020203" pitchFamily="34" charset="0"/>
              </a:rPr>
              <a:t>Al finalizar  la Auditoría Interna, se presentará un informe definitivo, donde se darán  a conocer las  conclusiones de la auditoría, el cual incluirá el siguiente contenido:</a:t>
            </a:r>
          </a:p>
        </p:txBody>
      </p:sp>
      <p:sp>
        <p:nvSpPr>
          <p:cNvPr id="10" name="Rectángulo: esquinas redondeadas 5">
            <a:extLst>
              <a:ext uri="{FF2B5EF4-FFF2-40B4-BE49-F238E27FC236}">
                <a16:creationId xmlns:a16="http://schemas.microsoft.com/office/drawing/2014/main" id="{AC8292BB-9A2D-446F-8E90-DFA6CFDE8498}"/>
              </a:ext>
            </a:extLst>
          </p:cNvPr>
          <p:cNvSpPr/>
          <p:nvPr/>
        </p:nvSpPr>
        <p:spPr>
          <a:xfrm>
            <a:off x="1228473" y="2410799"/>
            <a:ext cx="4630135" cy="826636"/>
          </a:xfrm>
          <a:prstGeom prst="roundRect">
            <a:avLst/>
          </a:prstGeom>
          <a:ln>
            <a:solidFill>
              <a:srgbClr val="3048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Hallazgos:</a:t>
            </a:r>
            <a:r>
              <a:rPr lang="es-ES" sz="1600" dirty="0">
                <a:latin typeface="Segoe UI" panose="020B0502040204020203" pitchFamily="34" charset="0"/>
                <a:cs typeface="Segoe UI" panose="020B0502040204020203" pitchFamily="34" charset="0"/>
              </a:rPr>
              <a:t> detalle de las debilidades presentes en los controles y actividades evaluados durante la auditoría.</a:t>
            </a:r>
            <a:endParaRPr lang="es-CO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Rectángulo: esquinas redondeadas 14">
            <a:extLst>
              <a:ext uri="{FF2B5EF4-FFF2-40B4-BE49-F238E27FC236}">
                <a16:creationId xmlns:a16="http://schemas.microsoft.com/office/drawing/2014/main" id="{0ABE5DAB-08EC-46F2-A877-C88C856A0B0D}"/>
              </a:ext>
            </a:extLst>
          </p:cNvPr>
          <p:cNvSpPr/>
          <p:nvPr/>
        </p:nvSpPr>
        <p:spPr>
          <a:xfrm>
            <a:off x="1228472" y="3666118"/>
            <a:ext cx="4630135" cy="1881745"/>
          </a:xfrm>
          <a:prstGeom prst="roundRect">
            <a:avLst/>
          </a:prstGeom>
          <a:ln>
            <a:solidFill>
              <a:srgbClr val="3048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1587" lvl="1" algn="just" defTabSz="695308">
              <a:spcAft>
                <a:spcPct val="20000"/>
              </a:spcAft>
            </a:pPr>
            <a:r>
              <a:rPr lang="es-ES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Recomendaciones:</a:t>
            </a:r>
            <a:r>
              <a:rPr lang="es-ES" sz="1600" dirty="0">
                <a:latin typeface="Segoe UI" panose="020B0502040204020203" pitchFamily="34" charset="0"/>
                <a:cs typeface="Segoe UI" panose="020B0502040204020203" pitchFamily="34" charset="0"/>
              </a:rPr>
              <a:t> propuestas, para que el Responsable Directivo del Proceso/Unidad Auditable indique las acciones correctivas que eliminen la(s) causa(s) del hallazgo/no conformidad/oportunidad de mejora, formulándolas en un Plan de Mejoramiento que pueda subsanar estas situaciones.</a:t>
            </a:r>
            <a:endParaRPr lang="es-CO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Rectángulo: esquinas redondeadas 19">
            <a:extLst>
              <a:ext uri="{FF2B5EF4-FFF2-40B4-BE49-F238E27FC236}">
                <a16:creationId xmlns:a16="http://schemas.microsoft.com/office/drawing/2014/main" id="{4AD8C91C-FEB4-43BB-9B6B-C4B3B3D07F2E}"/>
              </a:ext>
            </a:extLst>
          </p:cNvPr>
          <p:cNvSpPr/>
          <p:nvPr/>
        </p:nvSpPr>
        <p:spPr>
          <a:xfrm>
            <a:off x="1228475" y="1310137"/>
            <a:ext cx="4630133" cy="719027"/>
          </a:xfrm>
          <a:prstGeom prst="roundRect">
            <a:avLst/>
          </a:prstGeom>
          <a:ln>
            <a:solidFill>
              <a:srgbClr val="3048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1587" lvl="1" algn="just" defTabSz="695308">
              <a:spcAft>
                <a:spcPct val="20000"/>
              </a:spcAft>
            </a:pPr>
            <a:r>
              <a:rPr lang="es-ES" sz="1600" dirty="0">
                <a:latin typeface="Segoe UI" panose="020B0502040204020203" pitchFamily="34" charset="0"/>
                <a:cs typeface="Segoe UI" panose="020B0502040204020203" pitchFamily="34" charset="0"/>
              </a:rPr>
              <a:t>Resultados de la</a:t>
            </a:r>
            <a:r>
              <a:rPr lang="es-ES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 evaluación de la gestión de riesgos </a:t>
            </a:r>
            <a:r>
              <a:rPr lang="es-ES" sz="1600" dirty="0">
                <a:latin typeface="Segoe UI" panose="020B0502040204020203" pitchFamily="34" charset="0"/>
                <a:cs typeface="Segoe UI" panose="020B0502040204020203" pitchFamily="34" charset="0"/>
              </a:rPr>
              <a:t>del proceso.</a:t>
            </a:r>
          </a:p>
        </p:txBody>
      </p:sp>
      <p:sp>
        <p:nvSpPr>
          <p:cNvPr id="6" name="Rectángulo: esquinas redondeadas 19">
            <a:extLst>
              <a:ext uri="{FF2B5EF4-FFF2-40B4-BE49-F238E27FC236}">
                <a16:creationId xmlns:a16="http://schemas.microsoft.com/office/drawing/2014/main" id="{D625B448-49C2-636C-0558-982170193EC6}"/>
              </a:ext>
            </a:extLst>
          </p:cNvPr>
          <p:cNvSpPr/>
          <p:nvPr/>
        </p:nvSpPr>
        <p:spPr>
          <a:xfrm>
            <a:off x="6458201" y="1310137"/>
            <a:ext cx="4630133" cy="3490463"/>
          </a:xfrm>
          <a:prstGeom prst="roundRect">
            <a:avLst/>
          </a:prstGeom>
          <a:ln>
            <a:solidFill>
              <a:srgbClr val="3048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1587" lvl="1" algn="just" defTabSz="695308">
              <a:spcAft>
                <a:spcPct val="20000"/>
              </a:spcAft>
            </a:pPr>
            <a:r>
              <a:rPr lang="es-ES" sz="1600" dirty="0">
                <a:latin typeface="Segoe UI" panose="020B0502040204020203" pitchFamily="34" charset="0"/>
                <a:cs typeface="Segoe UI" panose="020B0502040204020203" pitchFamily="34" charset="0"/>
              </a:rPr>
              <a:t>Comparación entre la zona residual de los riesgos del proceso por parte de la entidad y del equipo auditor a  partir de la evaluación de:</a:t>
            </a:r>
          </a:p>
          <a:p>
            <a:pPr marL="1587" lvl="1" algn="just" defTabSz="695308">
              <a:spcAft>
                <a:spcPct val="20000"/>
              </a:spcAft>
            </a:pPr>
            <a:r>
              <a:rPr lang="es-ES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Diseño de Controles </a:t>
            </a:r>
            <a:r>
              <a:rPr lang="es-ES" sz="1600" dirty="0">
                <a:latin typeface="Segoe UI" panose="020B0502040204020203" pitchFamily="34" charset="0"/>
                <a:cs typeface="Segoe UI" panose="020B0502040204020203" pitchFamily="34" charset="0"/>
              </a:rPr>
              <a:t>(atributos de eficiencia e informativos) </a:t>
            </a:r>
          </a:p>
          <a:p>
            <a:pPr marL="1587" lvl="1" algn="just" defTabSz="695308">
              <a:spcAft>
                <a:spcPct val="20000"/>
              </a:spcAft>
            </a:pPr>
            <a:r>
              <a:rPr lang="es-ES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Eficacia de Controles </a:t>
            </a:r>
            <a:r>
              <a:rPr lang="es-ES" sz="1600" dirty="0">
                <a:latin typeface="Segoe UI" panose="020B0502040204020203" pitchFamily="34" charset="0"/>
                <a:cs typeface="Segoe UI" panose="020B0502040204020203" pitchFamily="34" charset="0"/>
              </a:rPr>
              <a:t>(cumplimiento y eficacia)</a:t>
            </a:r>
          </a:p>
          <a:p>
            <a:pPr marL="1587" lvl="1" algn="just" defTabSz="695308">
              <a:spcAft>
                <a:spcPct val="20000"/>
              </a:spcAft>
            </a:pPr>
            <a:endParaRPr lang="es-E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587" lvl="1" algn="just" defTabSz="695308">
              <a:spcAft>
                <a:spcPct val="20000"/>
              </a:spcAft>
            </a:pPr>
            <a:endParaRPr lang="es-E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587" lvl="1" algn="just" defTabSz="695308">
              <a:spcAft>
                <a:spcPct val="20000"/>
              </a:spcAft>
            </a:pPr>
            <a:endParaRPr lang="es-E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587" lvl="1" algn="just" defTabSz="695308">
              <a:spcAft>
                <a:spcPct val="20000"/>
              </a:spcAft>
            </a:pPr>
            <a:endParaRPr lang="es-E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Marcador de pie de página 1">
            <a:extLst>
              <a:ext uri="{FF2B5EF4-FFF2-40B4-BE49-F238E27FC236}">
                <a16:creationId xmlns:a16="http://schemas.microsoft.com/office/drawing/2014/main" id="{2F547A65-AD82-BF89-1925-6B067AD12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14700" y="6237955"/>
            <a:ext cx="4114800" cy="365125"/>
          </a:xfrm>
        </p:spPr>
        <p:txBody>
          <a:bodyPr/>
          <a:lstStyle/>
          <a:p>
            <a:r>
              <a:rPr lang="es-CO" dirty="0" smtClean="0"/>
              <a:t>CEI-FM-011-V1 </a:t>
            </a:r>
            <a:r>
              <a:rPr lang="es-CO" dirty="0"/>
              <a:t>Formato Presentación Apertura de Auditoría</a:t>
            </a:r>
          </a:p>
        </p:txBody>
      </p:sp>
    </p:spTree>
    <p:extLst>
      <p:ext uri="{BB962C8B-B14F-4D97-AF65-F5344CB8AC3E}">
        <p14:creationId xmlns:p14="http://schemas.microsoft.com/office/powerpoint/2010/main" val="4120645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390028" y="779718"/>
            <a:ext cx="11316698" cy="563231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57189" indent="-457189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El análisis de riesgos que realiza la OCI inicia con la identificación de los riesgos del proceso definidos en el “Mapa de Riesgos” vigente.</a:t>
            </a:r>
          </a:p>
          <a:p>
            <a:pPr marL="457189" indent="-457189" algn="just">
              <a:buFont typeface="Arial" panose="020B0604020202020204" pitchFamily="34" charset="0"/>
              <a:buChar char="•"/>
            </a:pPr>
            <a:endParaRPr lang="es-MX" dirty="0">
              <a:solidFill>
                <a:schemeClr val="tx2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189" indent="-457189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Una vez definidas las actividades de control incluidas en los procedimientos, guías, normas, etc., éstas son asociadas a los riesgos identificados por el proceso. </a:t>
            </a:r>
          </a:p>
          <a:p>
            <a:pPr marL="457189" indent="-457189" algn="just">
              <a:buFont typeface="Arial" panose="020B0604020202020204" pitchFamily="34" charset="0"/>
              <a:buChar char="•"/>
            </a:pPr>
            <a:endParaRPr lang="es-MX" dirty="0">
              <a:solidFill>
                <a:schemeClr val="tx2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189" indent="-457189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Cuando la actividad de control no está asociada a uno de los riesgos del proceso, el Auditor identificará el nuevo riesgo y evaluará su materialización .</a:t>
            </a:r>
          </a:p>
          <a:p>
            <a:pPr marL="457189" indent="-457189" algn="just">
              <a:buFont typeface="Arial" panose="020B0604020202020204" pitchFamily="34" charset="0"/>
              <a:buChar char="•"/>
            </a:pPr>
            <a:endParaRPr lang="es-MX" dirty="0">
              <a:solidFill>
                <a:srgbClr val="3048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189" indent="-457189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La  OCI en la ejecución de la auditoría evalúa los controles asociados a cada uno de los riesgos tanto en el diseño como en la ejecución, con la finalidad de observar su desplazamiento o no en el “Mapa de Riesgos” – “Mapa de Calor”. Dará cuenta de su cumplimiento y eficacia </a:t>
            </a:r>
          </a:p>
          <a:p>
            <a:pPr marL="457189" indent="-457189" algn="just">
              <a:buFont typeface="Arial" panose="020B0604020202020204" pitchFamily="34" charset="0"/>
              <a:buChar char="•"/>
            </a:pPr>
            <a:endParaRPr lang="es-MX" dirty="0">
              <a:solidFill>
                <a:schemeClr val="tx2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189" indent="-457189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En el “informe de auditoría definitivo” se realizará un comparativo entre el “riesgo residual” realizado por el proceso, VS. el realizado por la Oficina de Control Interno.</a:t>
            </a:r>
          </a:p>
          <a:p>
            <a:pPr marL="457189" indent="-457189" algn="just">
              <a:buFont typeface="Arial" panose="020B0604020202020204" pitchFamily="34" charset="0"/>
              <a:buChar char="•"/>
            </a:pPr>
            <a:endParaRPr lang="es-MX" dirty="0">
              <a:solidFill>
                <a:schemeClr val="tx2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189" indent="-457189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La Oficina informará de manera preliminar los hallazgos a los responsables del proceso con el fin de que los auditados generen sus observaciones al respecto si así lo consideran para esta actividad tendrán 3 días hábiles. Una vez recibida la respuesta , el equipo auditor analizará la respuesta y la dará a conocer al auditado</a:t>
            </a:r>
          </a:p>
        </p:txBody>
      </p:sp>
      <p:sp>
        <p:nvSpPr>
          <p:cNvPr id="5" name="Elipse 4"/>
          <p:cNvSpPr/>
          <p:nvPr/>
        </p:nvSpPr>
        <p:spPr>
          <a:xfrm>
            <a:off x="824872" y="128388"/>
            <a:ext cx="468000" cy="468000"/>
          </a:xfrm>
          <a:prstGeom prst="ellipse">
            <a:avLst/>
          </a:prstGeom>
          <a:solidFill>
            <a:srgbClr val="B5FF21"/>
          </a:solidFill>
          <a:ln>
            <a:solidFill>
              <a:srgbClr val="3048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>
                <a:solidFill>
                  <a:srgbClr val="304800"/>
                </a:solidFill>
                <a:latin typeface="Arial Nova"/>
              </a:rPr>
              <a:t>3</a:t>
            </a:r>
          </a:p>
        </p:txBody>
      </p:sp>
      <p:sp>
        <p:nvSpPr>
          <p:cNvPr id="7" name="Marcador de texto 2">
            <a:extLst>
              <a:ext uri="{FF2B5EF4-FFF2-40B4-BE49-F238E27FC236}">
                <a16:creationId xmlns:a16="http://schemas.microsoft.com/office/drawing/2014/main" id="{4CB92232-CF3B-6E4F-8669-88436DB56C08}"/>
              </a:ext>
            </a:extLst>
          </p:cNvPr>
          <p:cNvSpPr txBox="1">
            <a:spLocks/>
          </p:cNvSpPr>
          <p:nvPr/>
        </p:nvSpPr>
        <p:spPr>
          <a:xfrm>
            <a:off x="1292872" y="128388"/>
            <a:ext cx="5497674" cy="45655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defPPr>
              <a:defRPr lang="es-CO"/>
            </a:defPPr>
            <a:lvl1pPr algn="ctr">
              <a:lnSpc>
                <a:spcPts val="2500"/>
              </a:lnSpc>
              <a:spcBef>
                <a:spcPct val="0"/>
              </a:spcBef>
              <a:buNone/>
              <a:defRPr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Emoji" panose="020B0502040204020203" pitchFamily="34" charset="0"/>
                <a:ea typeface="Segoe UI Emoji" panose="020B0502040204020203" pitchFamily="34" charset="0"/>
                <a:cs typeface="+mj-cs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algn="l"/>
            <a:r>
              <a:rPr lang="es-CO" sz="2400" dirty="0"/>
              <a:t>Análisis del Riesgo del Proceso</a:t>
            </a:r>
          </a:p>
        </p:txBody>
      </p:sp>
      <p:sp>
        <p:nvSpPr>
          <p:cNvPr id="8" name="Marcador de pie de página 1">
            <a:extLst>
              <a:ext uri="{FF2B5EF4-FFF2-40B4-BE49-F238E27FC236}">
                <a16:creationId xmlns:a16="http://schemas.microsoft.com/office/drawing/2014/main" id="{2F547A65-AD82-BF89-1925-6B067AD12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14700" y="6237955"/>
            <a:ext cx="4114800" cy="365125"/>
          </a:xfrm>
        </p:spPr>
        <p:txBody>
          <a:bodyPr/>
          <a:lstStyle/>
          <a:p>
            <a:r>
              <a:rPr lang="es-CO" dirty="0" smtClean="0"/>
              <a:t>CEI-FM-011-V1 </a:t>
            </a:r>
            <a:r>
              <a:rPr lang="es-CO" dirty="0"/>
              <a:t>Formato Presentación Apertura de Auditoría</a:t>
            </a:r>
          </a:p>
        </p:txBody>
      </p:sp>
    </p:spTree>
    <p:extLst>
      <p:ext uri="{BB962C8B-B14F-4D97-AF65-F5344CB8AC3E}">
        <p14:creationId xmlns:p14="http://schemas.microsoft.com/office/powerpoint/2010/main" val="2393235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390028" y="948160"/>
            <a:ext cx="11316698" cy="39703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57189" indent="-457189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En el “informe de auditoría definitivo” se realizará un comparativo entre el “riesgo residual” realizado por el proceso, VS. el realizado por la Oficina de Control Interno.</a:t>
            </a:r>
          </a:p>
          <a:p>
            <a:pPr marL="457189" indent="-457189" algn="just">
              <a:buFont typeface="Arial" panose="020B0604020202020204" pitchFamily="34" charset="0"/>
              <a:buChar char="•"/>
            </a:pPr>
            <a:endParaRPr lang="es-MX" dirty="0">
              <a:solidFill>
                <a:schemeClr val="tx2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189" indent="-457189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La Oficina informará de manera preliminar los hallazgos a los responsables del proceso con el fin de que los auditados generen sus observaciones al respecto si así lo consideran para esta actividad tendrán 3 días hábiles. Una vez recibida la respuesta , el equipo auditor la analizará y la dará a conocer al auditado el resultado final </a:t>
            </a:r>
          </a:p>
          <a:p>
            <a:pPr marL="457189" indent="-457189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 emitirá un informe ejecutivo al Comité Institucional de Coordinación de Control Interno con el fin de dar a conocer las situaciones relevantes de riesgo de los hallazgos identificados a este comité </a:t>
            </a:r>
          </a:p>
          <a:p>
            <a:pPr marL="457189" indent="-457189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El auditado después de emitido el informe final tendrá 8 días hábiles para formular el plan de mejoramiento y remitirlo a la Oficina de Control Interno. Los auditores de manera periódica realizaran seguimiento a este plan de mejoramiento </a:t>
            </a:r>
          </a:p>
          <a:p>
            <a:pPr marL="457189" indent="-457189" algn="just">
              <a:buFont typeface="Arial" panose="020B0604020202020204" pitchFamily="34" charset="0"/>
              <a:buChar char="•"/>
            </a:pPr>
            <a:endParaRPr lang="es-MX" dirty="0">
              <a:solidFill>
                <a:schemeClr val="tx2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189" indent="-457189" algn="just">
              <a:buFont typeface="Arial" panose="020B0604020202020204" pitchFamily="34" charset="0"/>
              <a:buChar char="•"/>
            </a:pPr>
            <a:endParaRPr lang="es-MX" dirty="0">
              <a:solidFill>
                <a:schemeClr val="tx2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Elipse 4"/>
          <p:cNvSpPr/>
          <p:nvPr/>
        </p:nvSpPr>
        <p:spPr>
          <a:xfrm>
            <a:off x="824872" y="128388"/>
            <a:ext cx="468000" cy="468000"/>
          </a:xfrm>
          <a:prstGeom prst="ellipse">
            <a:avLst/>
          </a:prstGeom>
          <a:solidFill>
            <a:srgbClr val="B5FF21"/>
          </a:solidFill>
          <a:ln>
            <a:solidFill>
              <a:srgbClr val="3048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>
                <a:solidFill>
                  <a:srgbClr val="304800"/>
                </a:solidFill>
                <a:latin typeface="Arial Nova"/>
              </a:rPr>
              <a:t>3</a:t>
            </a:r>
          </a:p>
        </p:txBody>
      </p:sp>
      <p:sp>
        <p:nvSpPr>
          <p:cNvPr id="7" name="Marcador de texto 2">
            <a:extLst>
              <a:ext uri="{FF2B5EF4-FFF2-40B4-BE49-F238E27FC236}">
                <a16:creationId xmlns:a16="http://schemas.microsoft.com/office/drawing/2014/main" id="{4CB92232-CF3B-6E4F-8669-88436DB56C08}"/>
              </a:ext>
            </a:extLst>
          </p:cNvPr>
          <p:cNvSpPr txBox="1">
            <a:spLocks/>
          </p:cNvSpPr>
          <p:nvPr/>
        </p:nvSpPr>
        <p:spPr>
          <a:xfrm>
            <a:off x="1292872" y="128388"/>
            <a:ext cx="5497674" cy="45655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defPPr>
              <a:defRPr lang="es-CO"/>
            </a:defPPr>
            <a:lvl1pPr algn="ctr">
              <a:lnSpc>
                <a:spcPts val="2500"/>
              </a:lnSpc>
              <a:spcBef>
                <a:spcPct val="0"/>
              </a:spcBef>
              <a:buNone/>
              <a:defRPr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Emoji" panose="020B0502040204020203" pitchFamily="34" charset="0"/>
                <a:ea typeface="Segoe UI Emoji" panose="020B0502040204020203" pitchFamily="34" charset="0"/>
                <a:cs typeface="+mj-cs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algn="l"/>
            <a:r>
              <a:rPr lang="es-CO" sz="2400" dirty="0"/>
              <a:t>Análisis del Riesgo del Proceso</a:t>
            </a:r>
          </a:p>
        </p:txBody>
      </p:sp>
      <p:sp>
        <p:nvSpPr>
          <p:cNvPr id="8" name="Marcador de pie de página 1">
            <a:extLst>
              <a:ext uri="{FF2B5EF4-FFF2-40B4-BE49-F238E27FC236}">
                <a16:creationId xmlns:a16="http://schemas.microsoft.com/office/drawing/2014/main" id="{2F547A65-AD82-BF89-1925-6B067AD12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14700" y="6237955"/>
            <a:ext cx="4114800" cy="365125"/>
          </a:xfrm>
        </p:spPr>
        <p:txBody>
          <a:bodyPr/>
          <a:lstStyle/>
          <a:p>
            <a:r>
              <a:rPr lang="es-CO" dirty="0" smtClean="0"/>
              <a:t>CEI-FM-011-V1 </a:t>
            </a:r>
            <a:r>
              <a:rPr lang="es-CO" dirty="0"/>
              <a:t>Formato Presentación Apertura de Auditoría</a:t>
            </a:r>
          </a:p>
        </p:txBody>
      </p:sp>
    </p:spTree>
    <p:extLst>
      <p:ext uri="{BB962C8B-B14F-4D97-AF65-F5344CB8AC3E}">
        <p14:creationId xmlns:p14="http://schemas.microsoft.com/office/powerpoint/2010/main" val="35494030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BF95B3338CD1B4E897BD2BA07C8FDBA" ma:contentTypeVersion="14" ma:contentTypeDescription="Crear nuevo documento." ma:contentTypeScope="" ma:versionID="9695c7ecbb97bdd697cbf9ea18d95b0f">
  <xsd:schema xmlns:xsd="http://www.w3.org/2001/XMLSchema" xmlns:xs="http://www.w3.org/2001/XMLSchema" xmlns:p="http://schemas.microsoft.com/office/2006/metadata/properties" xmlns:ns3="034748ac-ef01-4555-bfe2-206a421643ac" xmlns:ns4="1b931126-8670-4399-af7e-219288fb514b" targetNamespace="http://schemas.microsoft.com/office/2006/metadata/properties" ma:root="true" ma:fieldsID="619a74215dd34a2d0446bcf53742aca4" ns3:_="" ns4:_="">
    <xsd:import namespace="034748ac-ef01-4555-bfe2-206a421643ac"/>
    <xsd:import namespace="1b931126-8670-4399-af7e-219288fb514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4748ac-ef01-4555-bfe2-206a421643a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de la sugerencia para comparti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931126-8670-4399-af7e-219288fb51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0434700-85C7-4647-8DD0-DD2A75F979FD}">
  <ds:schemaRefs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purl.org/dc/terms/"/>
    <ds:schemaRef ds:uri="034748ac-ef01-4555-bfe2-206a421643ac"/>
    <ds:schemaRef ds:uri="http://schemas.openxmlformats.org/package/2006/metadata/core-properties"/>
    <ds:schemaRef ds:uri="1b931126-8670-4399-af7e-219288fb514b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772D854-1290-4C65-B305-A1035987AD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4748ac-ef01-4555-bfe2-206a421643ac"/>
    <ds:schemaRef ds:uri="1b931126-8670-4399-af7e-219288fb51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75D03BC-FFF8-4BFF-B297-125EFA289B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2701</TotalTime>
  <Words>1462</Words>
  <Application>Microsoft Office PowerPoint</Application>
  <PresentationFormat>Panorámica</PresentationFormat>
  <Paragraphs>735</Paragraphs>
  <Slides>14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5" baseType="lpstr">
      <vt:lpstr>MS PGothic</vt:lpstr>
      <vt:lpstr>Arial</vt:lpstr>
      <vt:lpstr>Arial Nova</vt:lpstr>
      <vt:lpstr>Calibri</vt:lpstr>
      <vt:lpstr>Calibri Light</vt:lpstr>
      <vt:lpstr>Cavolini</vt:lpstr>
      <vt:lpstr>MS Mincho</vt:lpstr>
      <vt:lpstr>Segoe UI</vt:lpstr>
      <vt:lpstr>Segoe UI Emoji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Jonathan Sabogal Pastor</dc:creator>
  <cp:lastModifiedBy>Adriana Mayerly Pinzon Briceño</cp:lastModifiedBy>
  <cp:revision>71</cp:revision>
  <dcterms:created xsi:type="dcterms:W3CDTF">2021-01-26T16:24:18Z</dcterms:created>
  <dcterms:modified xsi:type="dcterms:W3CDTF">2023-11-10T15:55:36Z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0x0101001BF95B3338CD1B4E897BD2BA07C8FDBA</vt:lpwstr>
  </property>
</Properties>
</file>