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314" r:id="rId5"/>
    <p:sldId id="315" r:id="rId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328E09-BD2A-27CF-E79C-63031CD2BC2B}" v="42" dt="2023-06-09T00:19:29.8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Abel Bastidas Cubillos" userId="S::carlos.bastidas@umv.gov.co::daa71140-ebdd-4f4b-8fd6-5e3fe29bacea" providerId="AD" clId="Web-{41328E09-BD2A-27CF-E79C-63031CD2BC2B}"/>
    <pc:docChg chg="modSld">
      <pc:chgData name="Carlos Abel Bastidas Cubillos" userId="S::carlos.bastidas@umv.gov.co::daa71140-ebdd-4f4b-8fd6-5e3fe29bacea" providerId="AD" clId="Web-{41328E09-BD2A-27CF-E79C-63031CD2BC2B}" dt="2023-06-09T00:19:28.293" v="25" actId="20577"/>
      <pc:docMkLst>
        <pc:docMk/>
      </pc:docMkLst>
      <pc:sldChg chg="modSp">
        <pc:chgData name="Carlos Abel Bastidas Cubillos" userId="S::carlos.bastidas@umv.gov.co::daa71140-ebdd-4f4b-8fd6-5e3fe29bacea" providerId="AD" clId="Web-{41328E09-BD2A-27CF-E79C-63031CD2BC2B}" dt="2023-06-09T00:19:28.293" v="25" actId="20577"/>
        <pc:sldMkLst>
          <pc:docMk/>
          <pc:sldMk cId="4275486342" sldId="314"/>
        </pc:sldMkLst>
        <pc:spChg chg="mod">
          <ac:chgData name="Carlos Abel Bastidas Cubillos" userId="S::carlos.bastidas@umv.gov.co::daa71140-ebdd-4f4b-8fd6-5e3fe29bacea" providerId="AD" clId="Web-{41328E09-BD2A-27CF-E79C-63031CD2BC2B}" dt="2023-06-09T00:17:54.461" v="10" actId="20577"/>
          <ac:spMkLst>
            <pc:docMk/>
            <pc:sldMk cId="4275486342" sldId="314"/>
            <ac:spMk id="6" creationId="{5D6B1E3A-B13B-4464-896E-F26919DDA4D1}"/>
          </ac:spMkLst>
        </pc:spChg>
        <pc:spChg chg="mod">
          <ac:chgData name="Carlos Abel Bastidas Cubillos" userId="S::carlos.bastidas@umv.gov.co::daa71140-ebdd-4f4b-8fd6-5e3fe29bacea" providerId="AD" clId="Web-{41328E09-BD2A-27CF-E79C-63031CD2BC2B}" dt="2023-06-09T00:19:28.293" v="25" actId="20577"/>
          <ac:spMkLst>
            <pc:docMk/>
            <pc:sldMk cId="4275486342" sldId="314"/>
            <ac:spMk id="10" creationId="{177044BA-F6B1-4064-B2D0-71D2924164E4}"/>
          </ac:spMkLst>
        </pc:spChg>
      </pc:sldChg>
      <pc:sldChg chg="modSp">
        <pc:chgData name="Carlos Abel Bastidas Cubillos" userId="S::carlos.bastidas@umv.gov.co::daa71140-ebdd-4f4b-8fd6-5e3fe29bacea" providerId="AD" clId="Web-{41328E09-BD2A-27CF-E79C-63031CD2BC2B}" dt="2023-06-09T00:19:24.761" v="23" actId="20577"/>
        <pc:sldMkLst>
          <pc:docMk/>
          <pc:sldMk cId="483830660" sldId="315"/>
        </pc:sldMkLst>
        <pc:spChg chg="mod">
          <ac:chgData name="Carlos Abel Bastidas Cubillos" userId="S::carlos.bastidas@umv.gov.co::daa71140-ebdd-4f4b-8fd6-5e3fe29bacea" providerId="AD" clId="Web-{41328E09-BD2A-27CF-E79C-63031CD2BC2B}" dt="2023-06-09T00:18:22.369" v="12" actId="20577"/>
          <ac:spMkLst>
            <pc:docMk/>
            <pc:sldMk cId="483830660" sldId="315"/>
            <ac:spMk id="6" creationId="{5D6B1E3A-B13B-4464-896E-F26919DDA4D1}"/>
          </ac:spMkLst>
        </pc:spChg>
        <pc:spChg chg="mod">
          <ac:chgData name="Carlos Abel Bastidas Cubillos" userId="S::carlos.bastidas@umv.gov.co::daa71140-ebdd-4f4b-8fd6-5e3fe29bacea" providerId="AD" clId="Web-{41328E09-BD2A-27CF-E79C-63031CD2BC2B}" dt="2023-06-09T00:19:24.761" v="23" actId="20577"/>
          <ac:spMkLst>
            <pc:docMk/>
            <pc:sldMk cId="483830660" sldId="315"/>
            <ac:spMk id="10" creationId="{8B92AE9F-37E7-4D4A-9528-3833CAB3345A}"/>
          </ac:spMkLst>
        </pc:spChg>
        <pc:graphicFrameChg chg="mod modGraphic">
          <ac:chgData name="Carlos Abel Bastidas Cubillos" userId="S::carlos.bastidas@umv.gov.co::daa71140-ebdd-4f4b-8fd6-5e3fe29bacea" providerId="AD" clId="Web-{41328E09-BD2A-27CF-E79C-63031CD2BC2B}" dt="2023-06-09T00:19:08.386" v="20"/>
          <ac:graphicFrameMkLst>
            <pc:docMk/>
            <pc:sldMk cId="483830660" sldId="315"/>
            <ac:graphicFrameMk id="12" creationId="{EC730BFF-3049-4875-81F9-7044AA75B9A9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drea.bravo\Google%20Drive\UMV-2019\04-Ejecucion\01-Gobier-TI\01-Procedimientos\03-Infraestr\Informe-Soporte-Tecnic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drea.bravo\Google%20Drive\UMV-2019\04-Ejecucion\01-Gobier-TI\01-Procedimientos\03-Infraestr\Informe-Soporte-Tecnico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drea.bravo\Google%20Drive\UMV-2019\04-Ejecucion\01-Gobier-TI\01-Procedimientos\03-Infraestr\Informe-Soporte-Tecnico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drea.bravo\Google%20Drive\UMV-2019\04-Ejecucion\01-Gobier-TI\01-Procedimientos\03-Infraestr\Informe-Soporte-Tecnico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drea.bravo\Google%20Drive\UMV-2019\04-Ejecucion\01-Gobier-TI\01-Procedimientos\03-Infraestr\Informe-Soporte-Tecnic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drea.bravo\Google%20Drive\UMV-2019\04-Ejecucion\01-Gobier-TI\01-Procedimientos\03-Infraestr\Informe-Soporte-Tecnico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863-4FB1-9F5B-912C22D0C7C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863-4FB1-9F5B-912C22D0C7C6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0C86F096-E261-4590-97DC-BA23ED0E3AD9}" type="CATEGORYNAME">
                      <a:rPr lang="en-US"/>
                      <a:pPr/>
                      <a:t>[NOMBRE DE CATEGORÍA]</a:t>
                    </a:fld>
                    <a:r>
                      <a:rPr lang="en-US" baseline="0" dirty="0"/>
                      <a:t>
XX%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863-4FB1-9F5B-912C22D0C7C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E8CFC8D-52FA-4AC5-B597-55E4D173A781}" type="CATEGORYNAME">
                      <a:rPr lang="en-US"/>
                      <a:pPr/>
                      <a:t>[NOMBRE DE CATEGORÍA]</a:t>
                    </a:fld>
                    <a:r>
                      <a:rPr lang="en-US" baseline="0" dirty="0"/>
                      <a:t>
XX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863-4FB1-9F5B-912C22D0C7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En curso</c:v>
                </c:pt>
                <c:pt idx="1">
                  <c:v>Cerrado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8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863-4FB1-9F5B-912C22D0C7C6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414933952217342E-2"/>
          <c:y val="2.9018552654185632E-2"/>
          <c:w val="0.84807008697240716"/>
          <c:h val="0.819320769096687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Hoja1!$B$72</c:f>
              <c:strCache>
                <c:ptCount val="1"/>
                <c:pt idx="0">
                  <c:v>#  solicitudes recibidas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XX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5A6-459E-BFD4-EF0B025BE41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XX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F5A6-459E-BFD4-EF0B025BE41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XXX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5A6-459E-BFD4-EF0B025BE41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X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F5A6-459E-BFD4-EF0B025BE4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Hoja1!$A$73:$A$76</c:f>
              <c:strCache>
                <c:ptCount val="4"/>
                <c:pt idx="0">
                  <c:v>Servicio 1</c:v>
                </c:pt>
                <c:pt idx="1">
                  <c:v>Servicio 2</c:v>
                </c:pt>
                <c:pt idx="2">
                  <c:v>Servicio 3</c:v>
                </c:pt>
                <c:pt idx="3">
                  <c:v>Servicio n</c:v>
                </c:pt>
              </c:strCache>
            </c:strRef>
          </c:cat>
          <c:val>
            <c:numRef>
              <c:f>Hoja1!$B$73:$B$76</c:f>
              <c:numCache>
                <c:formatCode>General</c:formatCode>
                <c:ptCount val="4"/>
                <c:pt idx="0">
                  <c:v>25</c:v>
                </c:pt>
                <c:pt idx="1">
                  <c:v>20</c:v>
                </c:pt>
                <c:pt idx="2">
                  <c:v>10</c:v>
                </c:pt>
                <c:pt idx="3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A6-459E-BFD4-EF0B025BE41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axId val="58478847"/>
        <c:axId val="108415663"/>
      </c:barChart>
      <c:catAx>
        <c:axId val="58478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415663"/>
        <c:crosses val="autoZero"/>
        <c:auto val="1"/>
        <c:lblAlgn val="ctr"/>
        <c:lblOffset val="100"/>
        <c:noMultiLvlLbl val="0"/>
      </c:catAx>
      <c:valAx>
        <c:axId val="1084156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4788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62066175502098E-2"/>
          <c:y val="9.3037786889266672E-2"/>
          <c:w val="0.9537510455920919"/>
          <c:h val="0.806232270383899"/>
        </c:manualLayout>
      </c:layout>
      <c:pie3DChart>
        <c:varyColors val="1"/>
        <c:ser>
          <c:idx val="0"/>
          <c:order val="0"/>
          <c:tx>
            <c:strRef>
              <c:f>Hoja1!$B$20</c:f>
              <c:strCache>
                <c:ptCount val="1"/>
                <c:pt idx="0">
                  <c:v>#  casos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4E7C-4F63-88BF-254F5CF7C333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4E7C-4F63-88BF-254F5CF7C333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8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C198FA4-B35E-4D85-811E-873C3A112DAB}" type="CATEGORYNAME">
                      <a:rPr lang="en-US"/>
                      <a:pPr>
                        <a:defRPr/>
                      </a:pPr>
                      <a:t>[NOMBRE DE CATEGORÍA]</a:t>
                    </a:fld>
                    <a:r>
                      <a:rPr lang="en-US" dirty="0"/>
                      <a:t>
XX%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8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E7C-4F63-88BF-254F5CF7C333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900" dirty="0"/>
                      <a:t>No cumple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4E7C-4F63-88BF-254F5CF7C33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Hoja1!$A$21:$A$22</c:f>
              <c:strCache>
                <c:ptCount val="2"/>
                <c:pt idx="0">
                  <c:v>Cumple</c:v>
                </c:pt>
                <c:pt idx="1">
                  <c:v>NO cumple</c:v>
                </c:pt>
              </c:strCache>
            </c:strRef>
          </c:cat>
          <c:val>
            <c:numRef>
              <c:f>Hoja1!$B$21:$B$22</c:f>
              <c:numCache>
                <c:formatCode>General</c:formatCode>
                <c:ptCount val="2"/>
                <c:pt idx="0">
                  <c:v>45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E7C-4F63-88BF-254F5CF7C333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6E7-45D7-9516-160A67C09C28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6E7-45D7-9516-160A67C09C2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NO cumple</a:t>
                    </a:r>
                    <a:endParaRPr lang="en-US" baseline="0" dirty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6E7-45D7-9516-160A67C09C2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Cumple</a:t>
                    </a:r>
                    <a:endParaRPr lang="en-US" baseline="0" dirty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16E7-45D7-9516-160A67C09C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En curso</c:v>
                </c:pt>
                <c:pt idx="1">
                  <c:v>Cerrado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8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E7-45D7-9516-160A67C09C28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Hoja1!$B$57</c:f>
              <c:strCache>
                <c:ptCount val="1"/>
                <c:pt idx="0">
                  <c:v>#  solicitudes asignadas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x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360-4DF4-874D-E1621DF1A99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X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6360-4DF4-874D-E1621DF1A99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XX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6360-4DF4-874D-E1621DF1A99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XX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6360-4DF4-874D-E1621DF1A9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Hoja1!$A$58:$A$61</c:f>
              <c:strCache>
                <c:ptCount val="4"/>
                <c:pt idx="0">
                  <c:v>TH1</c:v>
                </c:pt>
                <c:pt idx="1">
                  <c:v>TH2</c:v>
                </c:pt>
                <c:pt idx="2">
                  <c:v>TH3</c:v>
                </c:pt>
                <c:pt idx="3">
                  <c:v>TH4</c:v>
                </c:pt>
              </c:strCache>
            </c:strRef>
          </c:cat>
          <c:val>
            <c:numRef>
              <c:f>Hoja1!$B$58:$B$61</c:f>
              <c:numCache>
                <c:formatCode>General</c:formatCode>
                <c:ptCount val="4"/>
                <c:pt idx="0">
                  <c:v>3</c:v>
                </c:pt>
                <c:pt idx="1">
                  <c:v>7</c:v>
                </c:pt>
                <c:pt idx="2">
                  <c:v>15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60-4DF4-874D-E1621DF1A9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58478847"/>
        <c:axId val="108415663"/>
      </c:barChart>
      <c:catAx>
        <c:axId val="58478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415663"/>
        <c:crosses val="autoZero"/>
        <c:auto val="1"/>
        <c:lblAlgn val="ctr"/>
        <c:lblOffset val="100"/>
        <c:noMultiLvlLbl val="0"/>
      </c:catAx>
      <c:valAx>
        <c:axId val="10841566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4788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553368328958874E-2"/>
          <c:y val="0.2965740740740741"/>
          <c:w val="0.87511329833770779"/>
          <c:h val="0.6191746864975211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Hoja1!$B$39</c:f>
              <c:strCache>
                <c:ptCount val="1"/>
                <c:pt idx="0">
                  <c:v>#  casos vencidos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Hoja1!$A$40:$A$43</c:f>
              <c:strCache>
                <c:ptCount val="4"/>
                <c:pt idx="0">
                  <c:v>TH1</c:v>
                </c:pt>
                <c:pt idx="1">
                  <c:v>TH2</c:v>
                </c:pt>
                <c:pt idx="2">
                  <c:v>TH3</c:v>
                </c:pt>
                <c:pt idx="3">
                  <c:v>TH4</c:v>
                </c:pt>
              </c:strCache>
            </c:strRef>
          </c:cat>
          <c:val>
            <c:numRef>
              <c:f>Hoja1!$B$40:$B$43</c:f>
              <c:numCache>
                <c:formatCode>General</c:formatCode>
                <c:ptCount val="4"/>
                <c:pt idx="0">
                  <c:v>3</c:v>
                </c:pt>
                <c:pt idx="1">
                  <c:v>7</c:v>
                </c:pt>
                <c:pt idx="2">
                  <c:v>15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B-4AD4-8A11-7F9FF3AC38C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58478847"/>
        <c:axId val="108415663"/>
      </c:barChart>
      <c:catAx>
        <c:axId val="5847884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415663"/>
        <c:crosses val="autoZero"/>
        <c:auto val="1"/>
        <c:lblAlgn val="ctr"/>
        <c:lblOffset val="100"/>
        <c:noMultiLvlLbl val="0"/>
      </c:catAx>
      <c:valAx>
        <c:axId val="10841566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4788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F133C563-4DE5-478D-BEE3-C00B2710E9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AF028BE-170B-4772-8257-3BB2782247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159" y="1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2365B6-E80D-496C-A084-C21C692CACDD}" type="datetimeFigureOut">
              <a:rPr lang="es-CO" smtClean="0"/>
              <a:t>22/08/2023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9D60A6F-A7EE-4826-800A-A86D28BB66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48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1B98E7C-532E-4AE1-99F3-EB02047D390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159" y="8829648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240C4-1568-4C58-9D61-40B6B5132F5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798895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159" y="1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884AC-E1D5-4590-899C-C3A8BEB56222}" type="datetimeFigureOut">
              <a:rPr lang="es-CO" smtClean="0"/>
              <a:t>22/08/2023</a:t>
            </a:fld>
            <a:endParaRPr 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0713" y="4474283"/>
            <a:ext cx="5608975" cy="365969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48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159" y="8829648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70B3E2-CA82-49F6-9212-2E2512DC533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55173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10E90-BDFE-4658-ADE9-DE1B5F7EA14D}" type="datetime1">
              <a:rPr lang="es-CO" smtClean="0"/>
              <a:t>22/08/2023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 GSIT-FM-005 Página 1 de  [Página] de &amp;[Página] </a:t>
            </a: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01637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589C4-6AF9-43D3-847D-C0D438379CC1}" type="datetime1">
              <a:rPr lang="es-CO" smtClean="0"/>
              <a:t>22/08/2023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 GSIT-FM-005 Página 1 de  [Página] de &amp;[Página] </a:t>
            </a: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67279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C99EB-ED8F-4F50-B10A-1CCB17E97065}" type="datetime1">
              <a:rPr lang="es-CO" smtClean="0"/>
              <a:t>22/08/2023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 GSIT-FM-005 Página 1 de  [Página] de &amp;[Página] </a:t>
            </a: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98537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A458-8976-4004-BA2C-4C4D87144266}" type="datetime1">
              <a:rPr lang="es-CO" smtClean="0"/>
              <a:t>22/08/2023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 GSIT-FM-005 Página 1 de  [Página] de &amp;[Página] </a:t>
            </a: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74297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789-F8A8-4352-A218-0BAF00B945F0}" type="datetime1">
              <a:rPr lang="es-CO" smtClean="0"/>
              <a:t>22/08/2023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 GSIT-FM-005 Página 1 de  [Página] de &amp;[Página] </a:t>
            </a: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01525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17B2C-03C2-4933-9459-CE1C64307FAE}" type="datetime1">
              <a:rPr lang="es-CO" smtClean="0"/>
              <a:t>22/08/2023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 GSIT-FM-005 Página 1 de  [Página] de &amp;[Página] </a:t>
            </a:r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43714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3EBEF-5218-49AE-A3F9-27215C181AE3}" type="datetime1">
              <a:rPr lang="es-CO" smtClean="0"/>
              <a:t>22/08/2023</a:t>
            </a:fld>
            <a:endParaRPr lang="es-C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 GSIT-FM-005 Página 1 de  [Página] de &amp;[Página] </a:t>
            </a:r>
            <a:endParaRPr lang="es-C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6108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CE1BB-0CC4-4A78-87D8-49BD201EB4FB}" type="datetime1">
              <a:rPr lang="es-CO" smtClean="0"/>
              <a:t>22/08/2023</a:t>
            </a:fld>
            <a:endParaRPr lang="es-C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 GSIT-FM-005 Página 1 de  [Página] de &amp;[Página] </a:t>
            </a:r>
            <a:endParaRPr lang="es-C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5465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B086E-C7E9-4032-88A5-F61AAF6DD0C1}" type="datetime1">
              <a:rPr lang="es-CO" smtClean="0"/>
              <a:t>22/08/2023</a:t>
            </a:fld>
            <a:endParaRPr lang="es-C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 GSIT-FM-005 Página 1 de  [Página] de &amp;[Página] </a:t>
            </a:r>
            <a:endParaRPr lang="es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33723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A3C5-56D5-4192-87DD-50C6C5201E27}" type="datetime1">
              <a:rPr lang="es-CO" smtClean="0"/>
              <a:t>22/08/2023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 GSIT-FM-005 Página 1 de  [Página] de &amp;[Página] </a:t>
            </a:r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07328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3534-6E57-4838-97BB-A41F0F04AEF8}" type="datetime1">
              <a:rPr lang="es-CO" smtClean="0"/>
              <a:t>22/08/2023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 GSIT-FM-005 Página 1 de  [Página] de &amp;[Página] </a:t>
            </a:r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3212-53CA-47A6-8C73-49AA6E11F5A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93369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FF9CA-317F-4735-AAFD-759A201B32D8}" type="datetime1">
              <a:rPr lang="es-CO" smtClean="0"/>
              <a:t>22/08/2023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CO"/>
              <a:t> GSIT-FM-005 Página 1 de  [Página] de &amp;[Página] </a:t>
            </a: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13212-53CA-47A6-8C73-49AA6E11F5A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74029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725CFB46-8846-4532-9EFC-73552E6C035D}"/>
              </a:ext>
            </a:extLst>
          </p:cNvPr>
          <p:cNvCxnSpPr>
            <a:cxnSpLocks/>
          </p:cNvCxnSpPr>
          <p:nvPr/>
        </p:nvCxnSpPr>
        <p:spPr>
          <a:xfrm rot="10800000">
            <a:off x="6845093" y="927270"/>
            <a:ext cx="94187" cy="572753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4FB23886-F6EA-47BB-9477-D870F4CC2CA3}"/>
              </a:ext>
            </a:extLst>
          </p:cNvPr>
          <p:cNvSpPr txBox="1"/>
          <p:nvPr/>
        </p:nvSpPr>
        <p:spPr>
          <a:xfrm>
            <a:off x="7308395" y="1059209"/>
            <a:ext cx="41263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/>
              <a:t>d.</a:t>
            </a:r>
            <a:r>
              <a:rPr lang="es-CO" sz="1600" dirty="0"/>
              <a:t> </a:t>
            </a:r>
            <a:r>
              <a:rPr lang="es-CO" sz="1600" b="1" dirty="0"/>
              <a:t>Cumplimiento ANS´S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F243354F-6EAB-4EF5-875D-CB1DDC963C6B}"/>
              </a:ext>
            </a:extLst>
          </p:cNvPr>
          <p:cNvSpPr txBox="1"/>
          <p:nvPr/>
        </p:nvSpPr>
        <p:spPr>
          <a:xfrm>
            <a:off x="0" y="1293059"/>
            <a:ext cx="416796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eriod"/>
            </a:pPr>
            <a:r>
              <a:rPr lang="es-CO" sz="1600" b="1" dirty="0"/>
              <a:t>Número de solicitudes recibidas: XXXX</a:t>
            </a:r>
          </a:p>
          <a:p>
            <a:pPr marL="342900" indent="-342900">
              <a:buAutoNum type="alphaLcPeriod"/>
            </a:pPr>
            <a:r>
              <a:rPr lang="es-CO" sz="1600" b="1" dirty="0"/>
              <a:t>Estado</a:t>
            </a:r>
            <a:r>
              <a:rPr lang="es-CO" sz="1600" dirty="0"/>
              <a:t> </a:t>
            </a:r>
            <a:r>
              <a:rPr lang="es-CO" sz="1600" b="1" dirty="0"/>
              <a:t>de las solicitudes</a:t>
            </a:r>
          </a:p>
          <a:p>
            <a:pPr marL="342900" indent="-342900">
              <a:buAutoNum type="alphaLcPeriod"/>
            </a:pPr>
            <a:endParaRPr lang="es-CO" sz="1600" dirty="0"/>
          </a:p>
          <a:p>
            <a:pPr marL="342900" indent="-342900">
              <a:buAutoNum type="alphaLcPeriod"/>
            </a:pPr>
            <a:endParaRPr lang="es-CO" sz="1600" dirty="0"/>
          </a:p>
          <a:p>
            <a:pPr marL="342900" indent="-342900">
              <a:buAutoNum type="alphaLcPeriod"/>
            </a:pPr>
            <a:endParaRPr lang="es-CO" sz="1600" dirty="0"/>
          </a:p>
          <a:p>
            <a:endParaRPr lang="es-CO" sz="1600" dirty="0"/>
          </a:p>
          <a:p>
            <a:endParaRPr lang="es-CO" sz="1600" dirty="0"/>
          </a:p>
          <a:p>
            <a:endParaRPr lang="es-CO" sz="1600" dirty="0"/>
          </a:p>
          <a:p>
            <a:endParaRPr lang="es-CO" sz="1600" dirty="0"/>
          </a:p>
          <a:p>
            <a:endParaRPr lang="es-CO" sz="1600" dirty="0"/>
          </a:p>
          <a:p>
            <a:endParaRPr lang="es-CO" sz="1600" dirty="0"/>
          </a:p>
        </p:txBody>
      </p:sp>
      <p:graphicFrame>
        <p:nvGraphicFramePr>
          <p:cNvPr id="33" name="Gráfico 32">
            <a:extLst>
              <a:ext uri="{FF2B5EF4-FFF2-40B4-BE49-F238E27FC236}">
                <a16:creationId xmlns:a16="http://schemas.microsoft.com/office/drawing/2014/main" id="{DA515D1B-A0EF-45E7-971C-0548886A76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6740757"/>
              </p:ext>
            </p:extLst>
          </p:nvPr>
        </p:nvGraphicFramePr>
        <p:xfrm>
          <a:off x="89369" y="1903224"/>
          <a:ext cx="2849175" cy="1864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4" name="CuadroTexto 33">
            <a:extLst>
              <a:ext uri="{FF2B5EF4-FFF2-40B4-BE49-F238E27FC236}">
                <a16:creationId xmlns:a16="http://schemas.microsoft.com/office/drawing/2014/main" id="{DD5E8372-5D47-4DB4-9447-BF22AF229803}"/>
              </a:ext>
            </a:extLst>
          </p:cNvPr>
          <p:cNvSpPr txBox="1"/>
          <p:nvPr/>
        </p:nvSpPr>
        <p:spPr>
          <a:xfrm>
            <a:off x="3650880" y="2439026"/>
            <a:ext cx="24932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/>
              <a:t>c. Pareto de las solicitudes</a:t>
            </a:r>
          </a:p>
        </p:txBody>
      </p:sp>
      <p:graphicFrame>
        <p:nvGraphicFramePr>
          <p:cNvPr id="35" name="Gráfico 34">
            <a:extLst>
              <a:ext uri="{FF2B5EF4-FFF2-40B4-BE49-F238E27FC236}">
                <a16:creationId xmlns:a16="http://schemas.microsoft.com/office/drawing/2014/main" id="{D38A3EE4-5178-41E4-9BAB-EC48B0B163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1733113"/>
              </p:ext>
            </p:extLst>
          </p:nvPr>
        </p:nvGraphicFramePr>
        <p:xfrm>
          <a:off x="3268220" y="2778423"/>
          <a:ext cx="3474103" cy="3104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0" name="Gráfico 39">
            <a:extLst>
              <a:ext uri="{FF2B5EF4-FFF2-40B4-BE49-F238E27FC236}">
                <a16:creationId xmlns:a16="http://schemas.microsoft.com/office/drawing/2014/main" id="{A5ABCF5F-0DA0-46C1-9900-47D6186422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8056413"/>
              </p:ext>
            </p:extLst>
          </p:nvPr>
        </p:nvGraphicFramePr>
        <p:xfrm>
          <a:off x="7205060" y="1543385"/>
          <a:ext cx="2166490" cy="1964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5" name="Gráfico 44">
            <a:extLst>
              <a:ext uri="{FF2B5EF4-FFF2-40B4-BE49-F238E27FC236}">
                <a16:creationId xmlns:a16="http://schemas.microsoft.com/office/drawing/2014/main" id="{FE5A5C28-99B8-4286-A75A-FA49A7BBAD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5040140"/>
              </p:ext>
            </p:extLst>
          </p:nvPr>
        </p:nvGraphicFramePr>
        <p:xfrm>
          <a:off x="9238464" y="3653979"/>
          <a:ext cx="2430412" cy="1964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6" name="CuadroTexto 45">
            <a:extLst>
              <a:ext uri="{FF2B5EF4-FFF2-40B4-BE49-F238E27FC236}">
                <a16:creationId xmlns:a16="http://schemas.microsoft.com/office/drawing/2014/main" id="{CDE34123-8C10-4CAF-A48B-E5205BC864DB}"/>
              </a:ext>
            </a:extLst>
          </p:cNvPr>
          <p:cNvSpPr txBox="1"/>
          <p:nvPr/>
        </p:nvSpPr>
        <p:spPr>
          <a:xfrm>
            <a:off x="7485893" y="1357290"/>
            <a:ext cx="10075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/>
              <a:t>Interno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0F4A2B8F-9918-4A7A-A509-7BDCAF7F66E0}"/>
              </a:ext>
            </a:extLst>
          </p:cNvPr>
          <p:cNvSpPr txBox="1"/>
          <p:nvPr/>
        </p:nvSpPr>
        <p:spPr>
          <a:xfrm>
            <a:off x="9936355" y="3612086"/>
            <a:ext cx="1517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/>
              <a:t>Proveedores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F85482B-657A-44F1-A25E-7258B51A6514}"/>
              </a:ext>
            </a:extLst>
          </p:cNvPr>
          <p:cNvSpPr txBox="1"/>
          <p:nvPr/>
        </p:nvSpPr>
        <p:spPr>
          <a:xfrm>
            <a:off x="66356" y="974943"/>
            <a:ext cx="2573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/>
              <a:t>Fecha o período de reporte: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B78815C5-55D4-40E6-BCA3-4D7E0D643E7A}"/>
              </a:ext>
            </a:extLst>
          </p:cNvPr>
          <p:cNvGrpSpPr/>
          <p:nvPr/>
        </p:nvGrpSpPr>
        <p:grpSpPr>
          <a:xfrm>
            <a:off x="2553589" y="974943"/>
            <a:ext cx="1400506" cy="258189"/>
            <a:chOff x="3093421" y="809688"/>
            <a:chExt cx="1400506" cy="258189"/>
          </a:xfrm>
        </p:grpSpPr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C511A922-042D-4E24-91F1-A4FCB4E80F55}"/>
                </a:ext>
              </a:extLst>
            </p:cNvPr>
            <p:cNvSpPr/>
            <p:nvPr/>
          </p:nvSpPr>
          <p:spPr>
            <a:xfrm>
              <a:off x="3093421" y="809688"/>
              <a:ext cx="373878" cy="2581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dd</a:t>
              </a:r>
            </a:p>
          </p:txBody>
        </p:sp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DA8F85AF-D523-4835-B532-C123033F7B2F}"/>
                </a:ext>
              </a:extLst>
            </p:cNvPr>
            <p:cNvSpPr/>
            <p:nvPr/>
          </p:nvSpPr>
          <p:spPr>
            <a:xfrm>
              <a:off x="3478376" y="809688"/>
              <a:ext cx="507293" cy="2581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mm</a:t>
              </a:r>
            </a:p>
          </p:txBody>
        </p:sp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A97C88C3-F181-4C1C-82FD-93589714B78D}"/>
                </a:ext>
              </a:extLst>
            </p:cNvPr>
            <p:cNvSpPr/>
            <p:nvPr/>
          </p:nvSpPr>
          <p:spPr>
            <a:xfrm>
              <a:off x="3986635" y="809688"/>
              <a:ext cx="507292" cy="2581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aa</a:t>
              </a:r>
            </a:p>
          </p:txBody>
        </p:sp>
      </p:grpSp>
      <p:sp>
        <p:nvSpPr>
          <p:cNvPr id="7" name="CuadroTexto 6">
            <a:extLst>
              <a:ext uri="{FF2B5EF4-FFF2-40B4-BE49-F238E27FC236}">
                <a16:creationId xmlns:a16="http://schemas.microsoft.com/office/drawing/2014/main" id="{378C8605-C482-483A-9639-3199D8176299}"/>
              </a:ext>
            </a:extLst>
          </p:cNvPr>
          <p:cNvSpPr txBox="1"/>
          <p:nvPr/>
        </p:nvSpPr>
        <p:spPr>
          <a:xfrm>
            <a:off x="3975843" y="944092"/>
            <a:ext cx="73351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CO" sz="1600" dirty="0"/>
              <a:t>Hasta</a:t>
            </a:r>
          </a:p>
        </p:txBody>
      </p:sp>
      <p:grpSp>
        <p:nvGrpSpPr>
          <p:cNvPr id="28" name="Grupo 27">
            <a:extLst>
              <a:ext uri="{FF2B5EF4-FFF2-40B4-BE49-F238E27FC236}">
                <a16:creationId xmlns:a16="http://schemas.microsoft.com/office/drawing/2014/main" id="{DC241415-515B-4B3B-9399-D6F6F4F21E7C}"/>
              </a:ext>
            </a:extLst>
          </p:cNvPr>
          <p:cNvGrpSpPr/>
          <p:nvPr/>
        </p:nvGrpSpPr>
        <p:grpSpPr>
          <a:xfrm>
            <a:off x="4780125" y="986362"/>
            <a:ext cx="1400506" cy="258189"/>
            <a:chOff x="3093421" y="809688"/>
            <a:chExt cx="1400506" cy="258189"/>
          </a:xfrm>
        </p:grpSpPr>
        <p:sp>
          <p:nvSpPr>
            <p:cNvPr id="29" name="Rectángulo 28">
              <a:extLst>
                <a:ext uri="{FF2B5EF4-FFF2-40B4-BE49-F238E27FC236}">
                  <a16:creationId xmlns:a16="http://schemas.microsoft.com/office/drawing/2014/main" id="{DB79BFA9-640A-415D-BB09-E26731AE08E8}"/>
                </a:ext>
              </a:extLst>
            </p:cNvPr>
            <p:cNvSpPr/>
            <p:nvPr/>
          </p:nvSpPr>
          <p:spPr>
            <a:xfrm>
              <a:off x="3093421" y="809688"/>
              <a:ext cx="373878" cy="2581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dd</a:t>
              </a:r>
            </a:p>
          </p:txBody>
        </p:sp>
        <p:sp>
          <p:nvSpPr>
            <p:cNvPr id="32" name="Rectángulo 31">
              <a:extLst>
                <a:ext uri="{FF2B5EF4-FFF2-40B4-BE49-F238E27FC236}">
                  <a16:creationId xmlns:a16="http://schemas.microsoft.com/office/drawing/2014/main" id="{B4E39C5E-461F-4C0A-BC0E-943C556BFDAF}"/>
                </a:ext>
              </a:extLst>
            </p:cNvPr>
            <p:cNvSpPr/>
            <p:nvPr/>
          </p:nvSpPr>
          <p:spPr>
            <a:xfrm>
              <a:off x="3478376" y="809688"/>
              <a:ext cx="507293" cy="2581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mm</a:t>
              </a:r>
            </a:p>
          </p:txBody>
        </p:sp>
        <p:sp>
          <p:nvSpPr>
            <p:cNvPr id="38" name="Rectángulo 37">
              <a:extLst>
                <a:ext uri="{FF2B5EF4-FFF2-40B4-BE49-F238E27FC236}">
                  <a16:creationId xmlns:a16="http://schemas.microsoft.com/office/drawing/2014/main" id="{2865F8D9-53EE-4652-B7C9-385E02D17AA2}"/>
                </a:ext>
              </a:extLst>
            </p:cNvPr>
            <p:cNvSpPr/>
            <p:nvPr/>
          </p:nvSpPr>
          <p:spPr>
            <a:xfrm>
              <a:off x="3986635" y="809688"/>
              <a:ext cx="507292" cy="2581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aa</a:t>
              </a:r>
            </a:p>
          </p:txBody>
        </p:sp>
      </p:grpSp>
      <p:sp>
        <p:nvSpPr>
          <p:cNvPr id="6" name="Rectángulo 5">
            <a:extLst>
              <a:ext uri="{FF2B5EF4-FFF2-40B4-BE49-F238E27FC236}">
                <a16:creationId xmlns:a16="http://schemas.microsoft.com/office/drawing/2014/main" id="{5D6B1E3A-B13B-4464-896E-F26919DDA4D1}"/>
              </a:ext>
            </a:extLst>
          </p:cNvPr>
          <p:cNvSpPr/>
          <p:nvPr/>
        </p:nvSpPr>
        <p:spPr>
          <a:xfrm>
            <a:off x="-64554" y="6425238"/>
            <a:ext cx="6096000" cy="461665"/>
          </a:xfrm>
          <a:prstGeom prst="rect">
            <a:avLst/>
          </a:prstGeom>
        </p:spPr>
        <p:txBody>
          <a:bodyPr lIns="91440" tIns="45720" rIns="91440" bIns="45720" anchor="t">
            <a:spAutoFit/>
          </a:bodyPr>
          <a:lstStyle/>
          <a:p>
            <a:r>
              <a:rPr lang="es-CO" sz="800" dirty="0"/>
              <a:t>Calle 26 No. 69-76, Edificio Elemento, Torre AIRE - piso 3 -Bogotá D.C. Colombia -C.P.  111071</a:t>
            </a:r>
            <a:endParaRPr lang="es-ES" sz="800" dirty="0"/>
          </a:p>
          <a:p>
            <a:r>
              <a:rPr lang="es-CO" sz="800"/>
              <a:t>PBX.(+57) 601-3779555 - Información: Línea 195</a:t>
            </a:r>
            <a:endParaRPr lang="es-CO" sz="800">
              <a:cs typeface="Calibri"/>
            </a:endParaRPr>
          </a:p>
          <a:p>
            <a:r>
              <a:rPr lang="es-CO" sz="800" u="sng" dirty="0">
                <a:solidFill>
                  <a:srgbClr val="002060"/>
                </a:solidFill>
              </a:rPr>
              <a:t>www.umv.gov.co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499A3B9-C0BF-4F1F-9B34-7398A2FE4CCE}"/>
              </a:ext>
            </a:extLst>
          </p:cNvPr>
          <p:cNvSpPr/>
          <p:nvPr/>
        </p:nvSpPr>
        <p:spPr>
          <a:xfrm>
            <a:off x="5778636" y="5818504"/>
            <a:ext cx="206891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/>
              <a:t>             </a:t>
            </a:r>
          </a:p>
        </p:txBody>
      </p:sp>
      <p:graphicFrame>
        <p:nvGraphicFramePr>
          <p:cNvPr id="12" name="Tabla 11">
            <a:extLst>
              <a:ext uri="{FF2B5EF4-FFF2-40B4-BE49-F238E27FC236}">
                <a16:creationId xmlns:a16="http://schemas.microsoft.com/office/drawing/2014/main" id="{EC730BFF-3049-4875-81F9-7044AA75B9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74800"/>
              </p:ext>
            </p:extLst>
          </p:nvPr>
        </p:nvGraphicFramePr>
        <p:xfrm>
          <a:off x="0" y="47689"/>
          <a:ext cx="12192000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3905">
                  <a:extLst>
                    <a:ext uri="{9D8B030D-6E8A-4147-A177-3AD203B41FA5}">
                      <a16:colId xmlns:a16="http://schemas.microsoft.com/office/drawing/2014/main" val="3211219264"/>
                    </a:ext>
                  </a:extLst>
                </a:gridCol>
                <a:gridCol w="4583891">
                  <a:extLst>
                    <a:ext uri="{9D8B030D-6E8A-4147-A177-3AD203B41FA5}">
                      <a16:colId xmlns:a16="http://schemas.microsoft.com/office/drawing/2014/main" val="3030736722"/>
                    </a:ext>
                  </a:extLst>
                </a:gridCol>
                <a:gridCol w="5654204">
                  <a:extLst>
                    <a:ext uri="{9D8B030D-6E8A-4147-A177-3AD203B41FA5}">
                      <a16:colId xmlns:a16="http://schemas.microsoft.com/office/drawing/2014/main" val="3940656725"/>
                    </a:ext>
                  </a:extLst>
                </a:gridCol>
              </a:tblGrid>
              <a:tr h="271288">
                <a:tc rowSpan="3"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latin typeface="+mn-lt"/>
                        </a:rPr>
                        <a:t>FORMATO INFORME DE SOPORTE TÉCNICO</a:t>
                      </a:r>
                      <a:endParaRPr lang="es-CO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378038"/>
                  </a:ext>
                </a:extLst>
              </a:tr>
              <a:tr h="166049">
                <a:tc v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CÓDIGO: EGTI-FM-021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O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VERSIÓN: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5798711"/>
                  </a:ext>
                </a:extLst>
              </a:tr>
              <a:tr h="258529">
                <a:tc v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s-ES" sz="1200" b="1" dirty="0"/>
                        <a:t>FECHA DE APLICACIÓN: SEPTIEMBRE DE 2023</a:t>
                      </a:r>
                      <a:endParaRPr lang="es-CO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6503694"/>
                  </a:ext>
                </a:extLst>
              </a:tr>
            </a:tbl>
          </a:graphicData>
        </a:graphic>
      </p:graphicFrame>
      <p:pic>
        <p:nvPicPr>
          <p:cNvPr id="48" name="Imagen 47">
            <a:extLst>
              <a:ext uri="{FF2B5EF4-FFF2-40B4-BE49-F238E27FC236}">
                <a16:creationId xmlns:a16="http://schemas.microsoft.com/office/drawing/2014/main" id="{73D286C3-9A63-4F4F-A336-E0A14B600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670" y="108759"/>
            <a:ext cx="773519" cy="754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Marcador de pie de página 9">
            <a:extLst>
              <a:ext uri="{FF2B5EF4-FFF2-40B4-BE49-F238E27FC236}">
                <a16:creationId xmlns:a16="http://schemas.microsoft.com/office/drawing/2014/main" id="{177044BA-F6B1-4064-B2D0-71D292416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60486"/>
            <a:ext cx="4114800" cy="365125"/>
          </a:xfrm>
        </p:spPr>
        <p:txBody>
          <a:bodyPr/>
          <a:lstStyle/>
          <a:p>
            <a:endParaRPr lang="es-CO" sz="800" dirty="0">
              <a:solidFill>
                <a:schemeClr val="tx1"/>
              </a:solidFill>
            </a:endParaRPr>
          </a:p>
          <a:p>
            <a:r>
              <a:rPr lang="es-CO" sz="800" dirty="0">
                <a:solidFill>
                  <a:schemeClr val="tx1"/>
                </a:solidFill>
              </a:rPr>
              <a:t>EGTI-FM-021</a:t>
            </a:r>
            <a:endParaRPr lang="es-CO" sz="800" dirty="0">
              <a:solidFill>
                <a:schemeClr val="tx1"/>
              </a:solidFill>
              <a:cs typeface="Calibri"/>
            </a:endParaRPr>
          </a:p>
          <a:p>
            <a:r>
              <a:rPr lang="es-CO" sz="800" dirty="0">
                <a:solidFill>
                  <a:schemeClr val="tx1"/>
                </a:solidFill>
              </a:rPr>
              <a:t>Página </a:t>
            </a:r>
            <a:fld id="{58313212-53CA-47A6-8C73-49AA6E11F5AE}" type="slidenum">
              <a:rPr lang="es-CO" sz="800" dirty="0" smtClean="0">
                <a:solidFill>
                  <a:schemeClr val="tx1"/>
                </a:solidFill>
              </a:rPr>
              <a:pPr/>
              <a:t>1</a:t>
            </a:fld>
            <a:r>
              <a:rPr lang="es-CO" sz="800" dirty="0">
                <a:solidFill>
                  <a:schemeClr val="tx1"/>
                </a:solidFill>
              </a:rPr>
              <a:t> de  2</a:t>
            </a:r>
            <a:endParaRPr lang="es-CO" sz="800" dirty="0">
              <a:solidFill>
                <a:schemeClr val="tx1"/>
              </a:solidFill>
              <a:cs typeface="Calibri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75486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725CFB46-8846-4532-9EFC-73552E6C035D}"/>
              </a:ext>
            </a:extLst>
          </p:cNvPr>
          <p:cNvCxnSpPr>
            <a:cxnSpLocks/>
          </p:cNvCxnSpPr>
          <p:nvPr/>
        </p:nvCxnSpPr>
        <p:spPr>
          <a:xfrm flipH="1">
            <a:off x="6768374" y="892120"/>
            <a:ext cx="71137" cy="603739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1" name="CuadroTexto 30">
            <a:extLst>
              <a:ext uri="{FF2B5EF4-FFF2-40B4-BE49-F238E27FC236}">
                <a16:creationId xmlns:a16="http://schemas.microsoft.com/office/drawing/2014/main" id="{F243354F-6EAB-4EF5-875D-CB1DDC963C6B}"/>
              </a:ext>
            </a:extLst>
          </p:cNvPr>
          <p:cNvSpPr txBox="1"/>
          <p:nvPr/>
        </p:nvSpPr>
        <p:spPr>
          <a:xfrm>
            <a:off x="0" y="1293059"/>
            <a:ext cx="41679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/>
              <a:t>e. Asignación de casos</a:t>
            </a:r>
          </a:p>
        </p:txBody>
      </p:sp>
      <p:graphicFrame>
        <p:nvGraphicFramePr>
          <p:cNvPr id="39" name="Gráfico 38">
            <a:extLst>
              <a:ext uri="{FF2B5EF4-FFF2-40B4-BE49-F238E27FC236}">
                <a16:creationId xmlns:a16="http://schemas.microsoft.com/office/drawing/2014/main" id="{067FBEBA-72F9-41DF-9FC2-A273BE12DC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3119682"/>
              </p:ext>
            </p:extLst>
          </p:nvPr>
        </p:nvGraphicFramePr>
        <p:xfrm>
          <a:off x="111137" y="1881168"/>
          <a:ext cx="5408644" cy="3678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1" name="CuadroTexto 40">
            <a:extLst>
              <a:ext uri="{FF2B5EF4-FFF2-40B4-BE49-F238E27FC236}">
                <a16:creationId xmlns:a16="http://schemas.microsoft.com/office/drawing/2014/main" id="{3BFDE343-34CA-4361-B2C9-98C114187A46}"/>
              </a:ext>
            </a:extLst>
          </p:cNvPr>
          <p:cNvSpPr txBox="1"/>
          <p:nvPr/>
        </p:nvSpPr>
        <p:spPr>
          <a:xfrm>
            <a:off x="7246689" y="1263053"/>
            <a:ext cx="41263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/>
              <a:t>f. Talento Humano con ANS´s vencidos</a:t>
            </a:r>
          </a:p>
        </p:txBody>
      </p:sp>
      <p:graphicFrame>
        <p:nvGraphicFramePr>
          <p:cNvPr id="42" name="Gráfico 41">
            <a:extLst>
              <a:ext uri="{FF2B5EF4-FFF2-40B4-BE49-F238E27FC236}">
                <a16:creationId xmlns:a16="http://schemas.microsoft.com/office/drawing/2014/main" id="{8A1C17FD-8E69-40BC-933D-83D671A6C1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8426840"/>
              </p:ext>
            </p:extLst>
          </p:nvPr>
        </p:nvGraphicFramePr>
        <p:xfrm>
          <a:off x="7490500" y="152066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AF85482B-657A-44F1-A25E-7258B51A6514}"/>
              </a:ext>
            </a:extLst>
          </p:cNvPr>
          <p:cNvSpPr txBox="1"/>
          <p:nvPr/>
        </p:nvSpPr>
        <p:spPr>
          <a:xfrm>
            <a:off x="66356" y="974943"/>
            <a:ext cx="2573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/>
              <a:t>Fecha o período de reporte: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B78815C5-55D4-40E6-BCA3-4D7E0D643E7A}"/>
              </a:ext>
            </a:extLst>
          </p:cNvPr>
          <p:cNvGrpSpPr/>
          <p:nvPr/>
        </p:nvGrpSpPr>
        <p:grpSpPr>
          <a:xfrm>
            <a:off x="2553589" y="974943"/>
            <a:ext cx="1400506" cy="258189"/>
            <a:chOff x="3093421" y="809688"/>
            <a:chExt cx="1400506" cy="258189"/>
          </a:xfrm>
        </p:grpSpPr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C511A922-042D-4E24-91F1-A4FCB4E80F55}"/>
                </a:ext>
              </a:extLst>
            </p:cNvPr>
            <p:cNvSpPr/>
            <p:nvPr/>
          </p:nvSpPr>
          <p:spPr>
            <a:xfrm>
              <a:off x="3093421" y="809688"/>
              <a:ext cx="373878" cy="2581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dd</a:t>
              </a:r>
            </a:p>
          </p:txBody>
        </p:sp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DA8F85AF-D523-4835-B532-C123033F7B2F}"/>
                </a:ext>
              </a:extLst>
            </p:cNvPr>
            <p:cNvSpPr/>
            <p:nvPr/>
          </p:nvSpPr>
          <p:spPr>
            <a:xfrm>
              <a:off x="3478376" y="809688"/>
              <a:ext cx="507293" cy="2581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mm</a:t>
              </a:r>
            </a:p>
          </p:txBody>
        </p:sp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A97C88C3-F181-4C1C-82FD-93589714B78D}"/>
                </a:ext>
              </a:extLst>
            </p:cNvPr>
            <p:cNvSpPr/>
            <p:nvPr/>
          </p:nvSpPr>
          <p:spPr>
            <a:xfrm>
              <a:off x="3986635" y="809688"/>
              <a:ext cx="507292" cy="2581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aa</a:t>
              </a:r>
            </a:p>
          </p:txBody>
        </p:sp>
      </p:grpSp>
      <p:sp>
        <p:nvSpPr>
          <p:cNvPr id="7" name="CuadroTexto 6">
            <a:extLst>
              <a:ext uri="{FF2B5EF4-FFF2-40B4-BE49-F238E27FC236}">
                <a16:creationId xmlns:a16="http://schemas.microsoft.com/office/drawing/2014/main" id="{378C8605-C482-483A-9639-3199D8176299}"/>
              </a:ext>
            </a:extLst>
          </p:cNvPr>
          <p:cNvSpPr txBox="1"/>
          <p:nvPr/>
        </p:nvSpPr>
        <p:spPr>
          <a:xfrm>
            <a:off x="3975843" y="944092"/>
            <a:ext cx="73351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CO" sz="1600" dirty="0"/>
              <a:t>Hasta</a:t>
            </a:r>
          </a:p>
        </p:txBody>
      </p:sp>
      <p:grpSp>
        <p:nvGrpSpPr>
          <p:cNvPr id="28" name="Grupo 27">
            <a:extLst>
              <a:ext uri="{FF2B5EF4-FFF2-40B4-BE49-F238E27FC236}">
                <a16:creationId xmlns:a16="http://schemas.microsoft.com/office/drawing/2014/main" id="{DC241415-515B-4B3B-9399-D6F6F4F21E7C}"/>
              </a:ext>
            </a:extLst>
          </p:cNvPr>
          <p:cNvGrpSpPr/>
          <p:nvPr/>
        </p:nvGrpSpPr>
        <p:grpSpPr>
          <a:xfrm>
            <a:off x="4780125" y="986362"/>
            <a:ext cx="1400506" cy="258189"/>
            <a:chOff x="3093421" y="809688"/>
            <a:chExt cx="1400506" cy="258189"/>
          </a:xfrm>
        </p:grpSpPr>
        <p:sp>
          <p:nvSpPr>
            <p:cNvPr id="29" name="Rectángulo 28">
              <a:extLst>
                <a:ext uri="{FF2B5EF4-FFF2-40B4-BE49-F238E27FC236}">
                  <a16:creationId xmlns:a16="http://schemas.microsoft.com/office/drawing/2014/main" id="{DB79BFA9-640A-415D-BB09-E26731AE08E8}"/>
                </a:ext>
              </a:extLst>
            </p:cNvPr>
            <p:cNvSpPr/>
            <p:nvPr/>
          </p:nvSpPr>
          <p:spPr>
            <a:xfrm>
              <a:off x="3093421" y="809688"/>
              <a:ext cx="373878" cy="2581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dd</a:t>
              </a:r>
            </a:p>
          </p:txBody>
        </p:sp>
        <p:sp>
          <p:nvSpPr>
            <p:cNvPr id="32" name="Rectángulo 31">
              <a:extLst>
                <a:ext uri="{FF2B5EF4-FFF2-40B4-BE49-F238E27FC236}">
                  <a16:creationId xmlns:a16="http://schemas.microsoft.com/office/drawing/2014/main" id="{B4E39C5E-461F-4C0A-BC0E-943C556BFDAF}"/>
                </a:ext>
              </a:extLst>
            </p:cNvPr>
            <p:cNvSpPr/>
            <p:nvPr/>
          </p:nvSpPr>
          <p:spPr>
            <a:xfrm>
              <a:off x="3478376" y="809688"/>
              <a:ext cx="507293" cy="2581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mm</a:t>
              </a:r>
            </a:p>
          </p:txBody>
        </p:sp>
        <p:sp>
          <p:nvSpPr>
            <p:cNvPr id="38" name="Rectángulo 37">
              <a:extLst>
                <a:ext uri="{FF2B5EF4-FFF2-40B4-BE49-F238E27FC236}">
                  <a16:creationId xmlns:a16="http://schemas.microsoft.com/office/drawing/2014/main" id="{2865F8D9-53EE-4652-B7C9-385E02D17AA2}"/>
                </a:ext>
              </a:extLst>
            </p:cNvPr>
            <p:cNvSpPr/>
            <p:nvPr/>
          </p:nvSpPr>
          <p:spPr>
            <a:xfrm>
              <a:off x="3986635" y="809688"/>
              <a:ext cx="507292" cy="2581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200" dirty="0">
                  <a:solidFill>
                    <a:schemeClr val="tx1"/>
                  </a:solidFill>
                </a:rPr>
                <a:t>aa</a:t>
              </a:r>
            </a:p>
          </p:txBody>
        </p:sp>
      </p:grpSp>
      <p:sp>
        <p:nvSpPr>
          <p:cNvPr id="6" name="Rectángulo 5">
            <a:extLst>
              <a:ext uri="{FF2B5EF4-FFF2-40B4-BE49-F238E27FC236}">
                <a16:creationId xmlns:a16="http://schemas.microsoft.com/office/drawing/2014/main" id="{5D6B1E3A-B13B-4464-896E-F26919DDA4D1}"/>
              </a:ext>
            </a:extLst>
          </p:cNvPr>
          <p:cNvSpPr/>
          <p:nvPr/>
        </p:nvSpPr>
        <p:spPr>
          <a:xfrm>
            <a:off x="-64554" y="6403973"/>
            <a:ext cx="6096000" cy="461665"/>
          </a:xfrm>
          <a:prstGeom prst="rect">
            <a:avLst/>
          </a:prstGeom>
        </p:spPr>
        <p:txBody>
          <a:bodyPr lIns="91440" tIns="45720" rIns="91440" bIns="45720" anchor="t">
            <a:spAutoFit/>
          </a:bodyPr>
          <a:lstStyle/>
          <a:p>
            <a:r>
              <a:rPr lang="es-CO" sz="800" dirty="0"/>
              <a:t>Calle 26 No. 69-76, Edificio Elemento, Torre AIRE - piso 3 -Bogotá D.C. Colombia -C.P.  111071</a:t>
            </a:r>
            <a:endParaRPr lang="es-CO" sz="800" dirty="0">
              <a:cs typeface="Calibri"/>
            </a:endParaRPr>
          </a:p>
          <a:p>
            <a:r>
              <a:rPr lang="es-CO" sz="800" dirty="0"/>
              <a:t>PBX.(+57) 601-3779555 - Información: Línea 195</a:t>
            </a:r>
            <a:endParaRPr lang="es-CO" sz="800" dirty="0">
              <a:cs typeface="Calibri"/>
            </a:endParaRPr>
          </a:p>
          <a:p>
            <a:r>
              <a:rPr lang="es-CO" sz="800" dirty="0"/>
              <a:t>www.umv.gov.co</a:t>
            </a:r>
            <a:endParaRPr lang="es-CO" dirty="0"/>
          </a:p>
        </p:txBody>
      </p:sp>
      <p:graphicFrame>
        <p:nvGraphicFramePr>
          <p:cNvPr id="12" name="Tabla 11">
            <a:extLst>
              <a:ext uri="{FF2B5EF4-FFF2-40B4-BE49-F238E27FC236}">
                <a16:creationId xmlns:a16="http://schemas.microsoft.com/office/drawing/2014/main" id="{EC730BFF-3049-4875-81F9-7044AA75B9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439058"/>
              </p:ext>
            </p:extLst>
          </p:nvPr>
        </p:nvGraphicFramePr>
        <p:xfrm>
          <a:off x="0" y="58321"/>
          <a:ext cx="12192000" cy="862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3905">
                  <a:extLst>
                    <a:ext uri="{9D8B030D-6E8A-4147-A177-3AD203B41FA5}">
                      <a16:colId xmlns:a16="http://schemas.microsoft.com/office/drawing/2014/main" val="3211219264"/>
                    </a:ext>
                  </a:extLst>
                </a:gridCol>
                <a:gridCol w="4583891">
                  <a:extLst>
                    <a:ext uri="{9D8B030D-6E8A-4147-A177-3AD203B41FA5}">
                      <a16:colId xmlns:a16="http://schemas.microsoft.com/office/drawing/2014/main" val="3030736722"/>
                    </a:ext>
                  </a:extLst>
                </a:gridCol>
                <a:gridCol w="5654204">
                  <a:extLst>
                    <a:ext uri="{9D8B030D-6E8A-4147-A177-3AD203B41FA5}">
                      <a16:colId xmlns:a16="http://schemas.microsoft.com/office/drawing/2014/main" val="3940656725"/>
                    </a:ext>
                  </a:extLst>
                </a:gridCol>
              </a:tblGrid>
              <a:tr h="313800">
                <a:tc rowSpan="3"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latin typeface="+mn-lt"/>
                        </a:rPr>
                        <a:t>FORMATO INFORME DE SOPORTE TÉCNICO</a:t>
                      </a:r>
                      <a:endParaRPr lang="es-CO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378038"/>
                  </a:ext>
                </a:extLst>
              </a:tr>
              <a:tr h="258529">
                <a:tc v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CÓDIGO:  EGTI-FM-021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O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VERSIÓN: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579871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s-ES" sz="1200" b="1" dirty="0"/>
                        <a:t>FECHA DE APLICACIÓN: SEPTIEMBRE DE 2023</a:t>
                      </a:r>
                      <a:endParaRPr lang="es-CO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6503694"/>
                  </a:ext>
                </a:extLst>
              </a:tr>
            </a:tbl>
          </a:graphicData>
        </a:graphic>
      </p:graphicFrame>
      <p:pic>
        <p:nvPicPr>
          <p:cNvPr id="48" name="Imagen 47">
            <a:extLst>
              <a:ext uri="{FF2B5EF4-FFF2-40B4-BE49-F238E27FC236}">
                <a16:creationId xmlns:a16="http://schemas.microsoft.com/office/drawing/2014/main" id="{73D286C3-9A63-4F4F-A336-E0A14B600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376" y="92389"/>
            <a:ext cx="773519" cy="754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Marcador de pie de página 9">
            <a:extLst>
              <a:ext uri="{FF2B5EF4-FFF2-40B4-BE49-F238E27FC236}">
                <a16:creationId xmlns:a16="http://schemas.microsoft.com/office/drawing/2014/main" id="{8B92AE9F-37E7-4D4A-9528-3833CAB33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42598" y="6500513"/>
            <a:ext cx="4114800" cy="365125"/>
          </a:xfrm>
        </p:spPr>
        <p:txBody>
          <a:bodyPr/>
          <a:lstStyle/>
          <a:p>
            <a:r>
              <a:rPr lang="es-CO" sz="800" dirty="0">
                <a:solidFill>
                  <a:schemeClr val="tx1"/>
                </a:solidFill>
              </a:rPr>
              <a:t>EGTI-FM-021 </a:t>
            </a:r>
          </a:p>
          <a:p>
            <a:r>
              <a:rPr lang="es-CO" sz="800" dirty="0">
                <a:solidFill>
                  <a:schemeClr val="tx1"/>
                </a:solidFill>
              </a:rPr>
              <a:t>Página </a:t>
            </a:r>
            <a:fld id="{58313212-53CA-47A6-8C73-49AA6E11F5AE}" type="slidenum">
              <a:rPr lang="es-CO" sz="800" dirty="0" smtClean="0">
                <a:solidFill>
                  <a:schemeClr val="tx1"/>
                </a:solidFill>
              </a:rPr>
              <a:pPr/>
              <a:t>2</a:t>
            </a:fld>
            <a:r>
              <a:rPr lang="es-CO" sz="800" dirty="0">
                <a:solidFill>
                  <a:schemeClr val="tx1"/>
                </a:solidFill>
              </a:rPr>
              <a:t> de 2</a:t>
            </a:r>
          </a:p>
        </p:txBody>
      </p:sp>
    </p:spTree>
    <p:extLst>
      <p:ext uri="{BB962C8B-B14F-4D97-AF65-F5344CB8AC3E}">
        <p14:creationId xmlns:p14="http://schemas.microsoft.com/office/powerpoint/2010/main" val="4838306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1629C72ADD55147A7D505302818BD42" ma:contentTypeVersion="8" ma:contentTypeDescription="Crear nuevo documento." ma:contentTypeScope="" ma:versionID="0c3b53e2c48d77699923abec42037960">
  <xsd:schema xmlns:xsd="http://www.w3.org/2001/XMLSchema" xmlns:xs="http://www.w3.org/2001/XMLSchema" xmlns:p="http://schemas.microsoft.com/office/2006/metadata/properties" xmlns:ns2="81645be6-99f4-456a-8add-bb9e9ee3a567" xmlns:ns3="b74cb35e-36d5-45db-8d72-c4e15fe481ae" targetNamespace="http://schemas.microsoft.com/office/2006/metadata/properties" ma:root="true" ma:fieldsID="d83cbef6ac15c84a63b57cf1b9bbf9d8" ns2:_="" ns3:_="">
    <xsd:import namespace="81645be6-99f4-456a-8add-bb9e9ee3a567"/>
    <xsd:import namespace="b74cb35e-36d5-45db-8d72-c4e15fe481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645be6-99f4-456a-8add-bb9e9ee3a5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4cb35e-36d5-45db-8d72-c4e15fe481a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FFA5B3-8CC7-4BE5-A2F4-6F6A7A12551F}">
  <ds:schemaRefs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b74cb35e-36d5-45db-8d72-c4e15fe481ae"/>
    <ds:schemaRef ds:uri="http://schemas.microsoft.com/office/2006/documentManagement/types"/>
    <ds:schemaRef ds:uri="http://purl.org/dc/terms/"/>
    <ds:schemaRef ds:uri="81645be6-99f4-456a-8add-bb9e9ee3a567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FD50247-D164-4B18-AF8F-D2D2FC8284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2EFC9F-DD27-499C-AC28-5BD00E93EB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645be6-99f4-456a-8add-bb9e9ee3a567"/>
    <ds:schemaRef ds:uri="b74cb35e-36d5-45db-8d72-c4e15fe481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49016</TotalTime>
  <Words>223</Words>
  <Application>Microsoft Office PowerPoint</Application>
  <PresentationFormat>Panorámica</PresentationFormat>
  <Paragraphs>65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Nelson Andres Ovalle Fernandez</dc:creator>
  <cp:lastModifiedBy>Tifanny Briceth Wilches Morales</cp:lastModifiedBy>
  <cp:revision>278</cp:revision>
  <cp:lastPrinted>2019-05-09T16:53:08Z</cp:lastPrinted>
  <dcterms:created xsi:type="dcterms:W3CDTF">2018-05-23T20:33:42Z</dcterms:created>
  <dcterms:modified xsi:type="dcterms:W3CDTF">2023-08-22T16:35:16Z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0x01010011629C72ADD55147A7D505302818BD42</vt:lpwstr>
  </property>
</Properties>
</file>