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66" r:id="rId7"/>
    <p:sldId id="259" r:id="rId8"/>
    <p:sldId id="264" r:id="rId9"/>
    <p:sldId id="267" r:id="rId10"/>
    <p:sldId id="260" r:id="rId11"/>
    <p:sldId id="268" r:id="rId12"/>
    <p:sldId id="261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5621"/>
    <a:srgbClr val="C6D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/>
    <p:restoredTop sz="94685"/>
  </p:normalViewPr>
  <p:slideViewPr>
    <p:cSldViewPr snapToGrid="0" snapToObjects="1">
      <p:cViewPr varScale="1">
        <p:scale>
          <a:sx n="69" d="100"/>
          <a:sy n="69" d="100"/>
        </p:scale>
        <p:origin x="7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F00CC-0D81-9D4C-AB16-A1F026E3FFC2}" type="datetimeFigureOut">
              <a:rPr lang="es-CO" smtClean="0"/>
              <a:t>12/04/2023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39010-8474-AD4A-8DC7-2AEBBBEF71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4018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NOTA: la imagen se envia al fondo (1 clik izq sobre la imagen.  2 luego clik derecho sobre la imagen selecionada. 3 en la ventana desplegable enviar al fondo) y se ajusta a la forma del espacio de la imagen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39010-8474-AD4A-8DC7-2AEBBBEF71AD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7749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NOTA: la imagen se envia al fondo (1 clik izq sobre la imagen.  2 luego clik derecho sobre la imagen selecionada. 3 en la ventana desplegable enviar al fondo) y se ajusta a la forma del espacio de la imagen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39010-8474-AD4A-8DC7-2AEBBBEF71AD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7134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NOTA: la imagen se envia al fondo (1 clik izq sobre la imagen.  2 luego clik derecho sobre la imagen selecionada. 3 en la ventana desplegable enviar al fondo) y se ajusta a la forma del espacio de la imagen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39010-8474-AD4A-8DC7-2AEBBBEF71AD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1972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NOTA: la imagen se envia al fondo (1 clik izq sobre la imagen.  2 luego clik derecho sobre la imagen selecionada. 3 en la ventana desplegable enviar al fondo) y se ajusta a la forma del espacio de la imagen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39010-8474-AD4A-8DC7-2AEBBBEF71AD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8679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39010-8474-AD4A-8DC7-2AEBBBEF71AD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8443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E3142C-AE2E-144E-AFD4-1C4D32F51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A15B66-3442-5D44-992E-74815C7FC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D3A4A0-0D53-B84F-8BFF-96E55A74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12/04/2023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7D7ED1-8CE1-9943-A73E-2A17BCA6D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1C10EA-C589-7941-982B-8DD0D14BB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89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DF3EB4-A89B-164C-ACF8-5731A561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40DA1C-2F7D-7E45-AB81-95EEBDC08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8298F1-A877-A145-8F8D-E0D7FCBFA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12/04/2023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D589C9-62D4-DD44-B8B6-B6FB8D5A4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A534C8-7560-6C44-BF97-75D02371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98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0302C13-BCD8-CE47-A693-B84F821D7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EE957F-433F-9744-977D-9B484F03D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76FB6A-BA4D-9441-8569-3A8B660B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12/04/2023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7A9DE4-8CF0-DA45-B688-885816A07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48C9ED-19EF-7642-8EE8-D26570B7B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463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AFC6A7-E4E5-FC4F-BB3D-3946A7F72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ECAC9D-3251-8843-834E-CBDBB9F6B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7273F4-9ED7-D94B-9E52-C5C371C9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12/04/2023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4FFD40-8209-6040-95F7-8C197551F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8AEAF0-42A8-7041-81BA-00CE8AC05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463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AC223-B1ED-164C-A91A-5C989891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583C5B-7DA4-574C-9DF5-6FF00C179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663CAB-6BD6-E746-91E3-1EB69640B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12/04/2023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BA0DEF-9317-134A-8BD6-F2514C3BF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75A092-D07C-9B47-880D-FC57B7E2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502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9E135-CEAE-334D-858F-7633DE39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8F4453-C4CE-C444-9BED-E71214CEC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E7B910-4E81-374E-B3A9-6C084B525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F738D0-D269-E644-B293-F094C051A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12/04/2023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C0C787-6518-7940-BF94-E6D981DD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A163CF-A1A2-2642-B5CA-E48EC0B8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292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77230-FB4A-9041-928C-6FA1F383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8C6403-F83C-044E-BDEA-E68E2DDE8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672816-EA00-D141-9492-AD3C8B383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DCAFCC-7CA8-784C-9522-4C2FD0239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8C54F10-57F7-0749-9915-4C23398EED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904C420-139C-384E-938E-018F18B1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12/04/2023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F07C6D-47D2-F641-9280-572548814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592B1BC-2A80-414E-9B82-DF60B40EE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759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DEDF2C-F1A4-5243-B7F9-5A68797FF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D542FA5-ECE0-E54F-BA36-0724F3C0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12/04/2023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8658652-60C4-5B43-8621-1B7808CB2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0518C0A-1863-C546-B3F0-06EF7D8A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331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43E188B-2DD6-764C-A60C-A380AA0A9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12/04/2023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CB2202E-9500-0A4F-AB95-CE416D913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551366-E152-C14B-9AC7-CB7D0E19F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255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366410-A0C0-5F46-9337-988D4BE0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ACF204-F039-7844-B286-EB8284EF5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53C18D-D089-8341-97B7-8DB2B1A2B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933931-DD55-984B-B490-0D4B6E35A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12/04/2023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98F13B-14CB-F84E-9E0D-AAFFBF95C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2F6B26-908B-F342-B380-CD6ED1F8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706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FDD99-8EED-6A4F-A2DB-83B7A74A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711CEDB-303D-D145-BF80-63CF5AAA21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AA8318-4969-5D4E-99E0-C5EA0E139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10B692-5096-B04F-A3C4-6768B55E3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12/04/2023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F2E461-9F59-F64A-BF42-FAA759049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B3737E-14AE-7948-AF1A-7D42FF01C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556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DBFAA32-0364-754A-88B9-32AD38C1B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771533-6AD5-6A4D-83C3-E9C337A17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9B3142-A29F-4342-A118-000C74047F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74573-9F50-6346-922D-6E0A539CCC0D}" type="datetimeFigureOut">
              <a:rPr lang="es-CO" smtClean="0"/>
              <a:t>12/04/2023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D2386A-CA15-CD44-813C-DC94CE341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9D6603-171D-3743-8C08-55DF1774B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42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6CCA06F-6849-D443-8F20-D26FECBE8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A23C4F7-0C40-B04E-8EE2-E827286F2E0F}"/>
              </a:ext>
            </a:extLst>
          </p:cNvPr>
          <p:cNvSpPr txBox="1"/>
          <p:nvPr/>
        </p:nvSpPr>
        <p:spPr>
          <a:xfrm>
            <a:off x="2268677" y="5285914"/>
            <a:ext cx="73498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00" dirty="0" smtClean="0"/>
              <a:t>ARREGLO Y MANTENIMIENTO DE VIAS </a:t>
            </a:r>
            <a:endParaRPr lang="es-CO" sz="35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23C4F7-0C40-B04E-8EE2-E827286F2E0F}"/>
              </a:ext>
            </a:extLst>
          </p:cNvPr>
          <p:cNvSpPr txBox="1"/>
          <p:nvPr/>
        </p:nvSpPr>
        <p:spPr>
          <a:xfrm>
            <a:off x="1981196" y="5991356"/>
            <a:ext cx="7349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Localidades </a:t>
            </a:r>
            <a:r>
              <a:rPr lang="es-MX" sz="2000" dirty="0" smtClean="0"/>
              <a:t>territorio 1 y 2 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367356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4B0E254-4E9F-414A-878B-AAE071C5A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5293CE6-D815-884C-9679-600DE4A13FF9}"/>
              </a:ext>
            </a:extLst>
          </p:cNvPr>
          <p:cNvSpPr txBox="1"/>
          <p:nvPr/>
        </p:nvSpPr>
        <p:spPr>
          <a:xfrm>
            <a:off x="2825002" y="614744"/>
            <a:ext cx="4734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solidFill>
                  <a:schemeClr val="bg1"/>
                </a:solidFill>
              </a:rPr>
              <a:t>Titulo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864E45-FD1C-FF48-AE36-0F9299562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477" y="256021"/>
            <a:ext cx="9519377" cy="102927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FBAA34C-1101-964C-9430-70B41C20EA9C}"/>
              </a:ext>
            </a:extLst>
          </p:cNvPr>
          <p:cNvSpPr txBox="1"/>
          <p:nvPr/>
        </p:nvSpPr>
        <p:spPr>
          <a:xfrm>
            <a:off x="2578657" y="472356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chemeClr val="bg1"/>
                </a:solidFill>
              </a:rPr>
              <a:t>Nuestros logros en Bogotá </a:t>
            </a:r>
            <a:endParaRPr lang="es-CO" sz="3600" dirty="0">
              <a:solidFill>
                <a:schemeClr val="bg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3260820" y="1442429"/>
            <a:ext cx="5322690" cy="574336"/>
          </a:xfrm>
          <a:prstGeom prst="roundRect">
            <a:avLst/>
          </a:prstGeom>
          <a:solidFill>
            <a:srgbClr val="4E5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/>
              <a:t>Plan de Desarrollo Distrital 2020 - 2024</a:t>
            </a:r>
            <a:endParaRPr lang="es-CO" sz="24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653E5B7-EB83-DA42-BE1C-74B965105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048" y="67520"/>
            <a:ext cx="1724671" cy="1530887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2491993" y="3113658"/>
            <a:ext cx="3142944" cy="1678114"/>
          </a:xfrm>
          <a:prstGeom prst="roundRect">
            <a:avLst/>
          </a:prstGeom>
          <a:solidFill>
            <a:srgbClr val="4E5621"/>
          </a:solidFill>
          <a:ln>
            <a:solidFill>
              <a:srgbClr val="C6D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O" sz="3600" b="1" dirty="0" smtClean="0">
              <a:solidFill>
                <a:srgbClr val="4E562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591762" y="4058117"/>
            <a:ext cx="2943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C6D31F"/>
                </a:solidFill>
              </a:rPr>
              <a:t>Meta malla </a:t>
            </a:r>
            <a:r>
              <a:rPr lang="es-CO" b="1" dirty="0" smtClean="0">
                <a:solidFill>
                  <a:srgbClr val="C6D31F"/>
                </a:solidFill>
              </a:rPr>
              <a:t>vial </a:t>
            </a:r>
            <a:r>
              <a:rPr lang="es-CO" b="1" dirty="0">
                <a:solidFill>
                  <a:srgbClr val="C6D31F"/>
                </a:solidFill>
              </a:rPr>
              <a:t>local </a:t>
            </a:r>
            <a:endParaRPr lang="es-CO" b="1" dirty="0" smtClean="0">
              <a:solidFill>
                <a:srgbClr val="C6D31F"/>
              </a:solidFill>
            </a:endParaRPr>
          </a:p>
          <a:p>
            <a:pPr algn="ctr"/>
            <a:r>
              <a:rPr lang="es-CO" b="1" dirty="0" smtClean="0">
                <a:solidFill>
                  <a:srgbClr val="C6D31F"/>
                </a:solidFill>
              </a:rPr>
              <a:t>e </a:t>
            </a:r>
            <a:r>
              <a:rPr lang="es-CO" b="1" dirty="0">
                <a:solidFill>
                  <a:srgbClr val="C6D31F"/>
                </a:solidFill>
              </a:rPr>
              <a:t>intermedia </a:t>
            </a:r>
            <a:endParaRPr lang="es-CO" dirty="0">
              <a:solidFill>
                <a:srgbClr val="C6D31F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514087" y="3479204"/>
            <a:ext cx="1037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rgbClr val="C6D31F"/>
                </a:solidFill>
              </a:rPr>
              <a:t>km-carril</a:t>
            </a:r>
            <a:endParaRPr lang="es-CO" b="1" dirty="0">
              <a:solidFill>
                <a:srgbClr val="C6D31F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608401" y="3226076"/>
            <a:ext cx="2000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srgbClr val="C6D31F"/>
                </a:solidFill>
              </a:rPr>
              <a:t>1.360,94</a:t>
            </a:r>
            <a:endParaRPr lang="es-CO" sz="4000" b="1" dirty="0">
              <a:solidFill>
                <a:srgbClr val="C6D31F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6536392" y="2249596"/>
            <a:ext cx="3142944" cy="1678114"/>
          </a:xfrm>
          <a:prstGeom prst="roundRect">
            <a:avLst/>
          </a:prstGeom>
          <a:noFill/>
          <a:ln>
            <a:solidFill>
              <a:srgbClr val="4E56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O" sz="3600" b="1" dirty="0" smtClean="0">
              <a:solidFill>
                <a:srgbClr val="4E562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636161" y="3318747"/>
            <a:ext cx="294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4E5621"/>
                </a:solidFill>
              </a:rPr>
              <a:t>Avance de la meta al 2022</a:t>
            </a:r>
            <a:endParaRPr lang="es-CO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558486" y="2739834"/>
            <a:ext cx="1037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rgbClr val="4E5621"/>
                </a:solidFill>
              </a:rPr>
              <a:t>km-carril</a:t>
            </a:r>
            <a:endParaRPr lang="es-CO" b="1" dirty="0">
              <a:solidFill>
                <a:srgbClr val="4E562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652800" y="2486706"/>
            <a:ext cx="2000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srgbClr val="4E5621"/>
                </a:solidFill>
              </a:rPr>
              <a:t>1.143,68</a:t>
            </a:r>
            <a:endParaRPr lang="es-CO" sz="4000" b="1" dirty="0">
              <a:solidFill>
                <a:srgbClr val="4E5621"/>
              </a:solidFill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6556575" y="4150330"/>
            <a:ext cx="3142944" cy="1678114"/>
          </a:xfrm>
          <a:prstGeom prst="roundRect">
            <a:avLst/>
          </a:prstGeom>
          <a:noFill/>
          <a:ln>
            <a:solidFill>
              <a:srgbClr val="4E56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O" sz="3600" b="1" dirty="0" smtClean="0">
              <a:solidFill>
                <a:srgbClr val="4E5621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702544" y="5002058"/>
            <a:ext cx="2943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4E5621"/>
                </a:solidFill>
              </a:rPr>
              <a:t>Millones de inversión en malla vial </a:t>
            </a:r>
            <a:endParaRPr lang="es-CO" dirty="0"/>
          </a:p>
        </p:txBody>
      </p:sp>
      <p:sp>
        <p:nvSpPr>
          <p:cNvPr id="21" name="CuadroTexto 20"/>
          <p:cNvSpPr txBox="1"/>
          <p:nvPr/>
        </p:nvSpPr>
        <p:spPr>
          <a:xfrm>
            <a:off x="6996357" y="4234615"/>
            <a:ext cx="2355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srgbClr val="4E5621"/>
                </a:solidFill>
              </a:rPr>
              <a:t>$ 300.397</a:t>
            </a:r>
            <a:endParaRPr lang="es-CO" sz="4000" b="1" dirty="0">
              <a:solidFill>
                <a:srgbClr val="4E56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11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954ED6F-67E2-5040-B823-2A3E7F7BB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292842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DE3125A-B3D7-E949-8DEA-212EA26E3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5293CE6-D815-884C-9679-600DE4A13FF9}"/>
              </a:ext>
            </a:extLst>
          </p:cNvPr>
          <p:cNvSpPr txBox="1"/>
          <p:nvPr/>
        </p:nvSpPr>
        <p:spPr>
          <a:xfrm>
            <a:off x="6436658" y="528563"/>
            <a:ext cx="4734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solidFill>
                  <a:schemeClr val="bg1"/>
                </a:solidFill>
              </a:rPr>
              <a:t>Titulo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2864E45-FD1C-FF48-AE36-0F9299562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4134" y="169840"/>
            <a:ext cx="7223312" cy="102927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FBAA34C-1101-964C-9430-70B41C20EA9C}"/>
              </a:ext>
            </a:extLst>
          </p:cNvPr>
          <p:cNvSpPr txBox="1"/>
          <p:nvPr/>
        </p:nvSpPr>
        <p:spPr>
          <a:xfrm>
            <a:off x="6190313" y="386175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chemeClr val="bg1"/>
                </a:solidFill>
              </a:rPr>
              <a:t>Nuestros logros en Bogotá </a:t>
            </a:r>
            <a:endParaRPr lang="es-CO" sz="3600" dirty="0">
              <a:solidFill>
                <a:schemeClr val="bg1"/>
              </a:solidFill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0653E5B7-EB83-DA42-BE1C-74B9651058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5704" y="-18661"/>
            <a:ext cx="1724671" cy="1530887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5158067" y="1552933"/>
            <a:ext cx="69325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b="1" dirty="0" smtClean="0">
                <a:solidFill>
                  <a:srgbClr val="4E5621"/>
                </a:solidFill>
              </a:rPr>
              <a:t>Inversión por localidades durante el 2022  </a:t>
            </a:r>
            <a:endParaRPr lang="es-CO" sz="3000" b="1" dirty="0">
              <a:solidFill>
                <a:srgbClr val="4E5621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6127895" y="2359868"/>
            <a:ext cx="4983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 smtClean="0">
                <a:solidFill>
                  <a:srgbClr val="4E5621"/>
                </a:solidFill>
              </a:rPr>
              <a:t>Usaquén 	</a:t>
            </a:r>
            <a:r>
              <a:rPr lang="es-CO" sz="2200" dirty="0">
                <a:solidFill>
                  <a:srgbClr val="4E5621"/>
                </a:solidFill>
              </a:rPr>
              <a:t>$ </a:t>
            </a:r>
            <a:r>
              <a:rPr lang="es-CO" sz="2200" dirty="0" smtClean="0">
                <a:solidFill>
                  <a:srgbClr val="4E5621"/>
                </a:solidFill>
              </a:rPr>
              <a:t>   8,019,331,227</a:t>
            </a:r>
            <a:endParaRPr lang="es-CO" sz="2200" dirty="0">
              <a:solidFill>
                <a:srgbClr val="4E5621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6127895" y="3914823"/>
            <a:ext cx="4983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 smtClean="0">
                <a:solidFill>
                  <a:srgbClr val="4E5621"/>
                </a:solidFill>
              </a:rPr>
              <a:t>Chapinero	</a:t>
            </a:r>
            <a:r>
              <a:rPr lang="es-CO" sz="2200" dirty="0">
                <a:solidFill>
                  <a:srgbClr val="4E5621"/>
                </a:solidFill>
              </a:rPr>
              <a:t>$ </a:t>
            </a:r>
            <a:r>
              <a:rPr lang="es-CO" sz="2200" dirty="0" smtClean="0">
                <a:solidFill>
                  <a:srgbClr val="4E5621"/>
                </a:solidFill>
              </a:rPr>
              <a:t>   4,918,983,850</a:t>
            </a:r>
            <a:endParaRPr lang="es-CO" sz="2200" dirty="0">
              <a:solidFill>
                <a:srgbClr val="4E5621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6127895" y="3396505"/>
            <a:ext cx="4983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 smtClean="0">
                <a:solidFill>
                  <a:srgbClr val="4E5621"/>
                </a:solidFill>
              </a:rPr>
              <a:t>Engativá 	</a:t>
            </a:r>
            <a:r>
              <a:rPr lang="es-CO" sz="2200" dirty="0">
                <a:solidFill>
                  <a:srgbClr val="4E5621"/>
                </a:solidFill>
              </a:rPr>
              <a:t>$  </a:t>
            </a:r>
            <a:r>
              <a:rPr lang="es-CO" sz="2200" dirty="0" smtClean="0">
                <a:solidFill>
                  <a:srgbClr val="4E5621"/>
                </a:solidFill>
              </a:rPr>
              <a:t>  8,613,746,915</a:t>
            </a:r>
            <a:endParaRPr lang="es-CO" sz="2200" dirty="0">
              <a:solidFill>
                <a:srgbClr val="4E5621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6127895" y="4433141"/>
            <a:ext cx="4983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 smtClean="0">
                <a:solidFill>
                  <a:srgbClr val="4E5621"/>
                </a:solidFill>
              </a:rPr>
              <a:t>Teusaquillo </a:t>
            </a:r>
            <a:r>
              <a:rPr lang="es-CO" sz="2200" dirty="0">
                <a:solidFill>
                  <a:srgbClr val="4E5621"/>
                </a:solidFill>
              </a:rPr>
              <a:t>	</a:t>
            </a:r>
            <a:r>
              <a:rPr lang="es-CO" sz="2200" dirty="0" smtClean="0">
                <a:solidFill>
                  <a:srgbClr val="4E5621"/>
                </a:solidFill>
              </a:rPr>
              <a:t>$    5,633,789,165</a:t>
            </a:r>
            <a:endParaRPr lang="es-CO" sz="2200" dirty="0">
              <a:solidFill>
                <a:srgbClr val="4E5621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6127895" y="4951459"/>
            <a:ext cx="4983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 smtClean="0">
                <a:solidFill>
                  <a:srgbClr val="4E5621"/>
                </a:solidFill>
              </a:rPr>
              <a:t>Barrios Unidos</a:t>
            </a:r>
            <a:r>
              <a:rPr lang="es-CO" sz="2200" dirty="0">
                <a:solidFill>
                  <a:srgbClr val="4E5621"/>
                </a:solidFill>
              </a:rPr>
              <a:t>	$    </a:t>
            </a:r>
            <a:r>
              <a:rPr lang="es-CO" sz="2200" dirty="0" smtClean="0">
                <a:solidFill>
                  <a:srgbClr val="4E5621"/>
                </a:solidFill>
              </a:rPr>
              <a:t>3,405,099,565</a:t>
            </a:r>
            <a:r>
              <a:rPr lang="es-CO" sz="2200" dirty="0">
                <a:solidFill>
                  <a:srgbClr val="4E5621"/>
                </a:solidFill>
              </a:rPr>
              <a:t>.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6127895" y="2878187"/>
            <a:ext cx="4983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 smtClean="0">
                <a:solidFill>
                  <a:srgbClr val="4E5621"/>
                </a:solidFill>
              </a:rPr>
              <a:t>Suba	</a:t>
            </a:r>
            <a:r>
              <a:rPr lang="es-CO" sz="2200" dirty="0">
                <a:solidFill>
                  <a:srgbClr val="4E5621"/>
                </a:solidFill>
              </a:rPr>
              <a:t>	$    </a:t>
            </a:r>
            <a:r>
              <a:rPr lang="es-CO" sz="2200" dirty="0" smtClean="0">
                <a:solidFill>
                  <a:srgbClr val="4E5621"/>
                </a:solidFill>
              </a:rPr>
              <a:t>6,588,548,948</a:t>
            </a:r>
            <a:endParaRPr lang="es-CO" sz="2200" dirty="0">
              <a:solidFill>
                <a:srgbClr val="4E56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73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954ED6F-67E2-5040-B823-2A3E7F7BB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292842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DE3125A-B3D7-E949-8DEA-212EA26E3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5293CE6-D815-884C-9679-600DE4A13FF9}"/>
              </a:ext>
            </a:extLst>
          </p:cNvPr>
          <p:cNvSpPr txBox="1"/>
          <p:nvPr/>
        </p:nvSpPr>
        <p:spPr>
          <a:xfrm>
            <a:off x="6436658" y="528563"/>
            <a:ext cx="4734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solidFill>
                  <a:schemeClr val="bg1"/>
                </a:solidFill>
              </a:rPr>
              <a:t>Titulo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2864E45-FD1C-FF48-AE36-0F9299562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4134" y="169840"/>
            <a:ext cx="7223312" cy="102927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FBAA34C-1101-964C-9430-70B41C20EA9C}"/>
              </a:ext>
            </a:extLst>
          </p:cNvPr>
          <p:cNvSpPr txBox="1"/>
          <p:nvPr/>
        </p:nvSpPr>
        <p:spPr>
          <a:xfrm>
            <a:off x="6190313" y="386175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chemeClr val="bg1"/>
                </a:solidFill>
              </a:rPr>
              <a:t>Nuestros logros en Bogotá </a:t>
            </a:r>
            <a:endParaRPr lang="es-CO" sz="3600" dirty="0">
              <a:solidFill>
                <a:schemeClr val="bg1"/>
              </a:solidFill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0653E5B7-EB83-DA42-BE1C-74B9651058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5704" y="-18661"/>
            <a:ext cx="1724671" cy="1530887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5158067" y="1552933"/>
            <a:ext cx="69325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b="1" dirty="0" smtClean="0">
                <a:solidFill>
                  <a:srgbClr val="4E5621"/>
                </a:solidFill>
              </a:rPr>
              <a:t>Inversión por localidades durante el 2022  </a:t>
            </a:r>
            <a:endParaRPr lang="es-CO" sz="3000" b="1" dirty="0">
              <a:solidFill>
                <a:srgbClr val="4E5621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6127895" y="2359868"/>
            <a:ext cx="4983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>
                <a:solidFill>
                  <a:srgbClr val="4E5621"/>
                </a:solidFill>
              </a:rPr>
              <a:t>Antonio Nariño</a:t>
            </a:r>
            <a:r>
              <a:rPr lang="es-CO" sz="2200" dirty="0" smtClean="0">
                <a:solidFill>
                  <a:srgbClr val="4E5621"/>
                </a:solidFill>
              </a:rPr>
              <a:t>		$    1,825,940,691</a:t>
            </a:r>
            <a:endParaRPr lang="es-CO" sz="2200" dirty="0">
              <a:solidFill>
                <a:srgbClr val="4E5621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6127895" y="3914823"/>
            <a:ext cx="4983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 smtClean="0">
                <a:solidFill>
                  <a:srgbClr val="4E5621"/>
                </a:solidFill>
              </a:rPr>
              <a:t>Santafé			$    2,084,171,657</a:t>
            </a:r>
            <a:endParaRPr lang="es-CO" sz="2200" dirty="0">
              <a:solidFill>
                <a:srgbClr val="4E5621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6127895" y="3396505"/>
            <a:ext cx="4983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>
                <a:solidFill>
                  <a:srgbClr val="4E5621"/>
                </a:solidFill>
              </a:rPr>
              <a:t>Los </a:t>
            </a:r>
            <a:r>
              <a:rPr lang="es-CO" sz="2200" dirty="0" smtClean="0">
                <a:solidFill>
                  <a:srgbClr val="4E5621"/>
                </a:solidFill>
              </a:rPr>
              <a:t>Mártires 		$    2,215,990,203</a:t>
            </a:r>
            <a:endParaRPr lang="es-CO" sz="2200" dirty="0">
              <a:solidFill>
                <a:srgbClr val="4E5621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6127895" y="4433141"/>
            <a:ext cx="4983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>
                <a:solidFill>
                  <a:srgbClr val="4E5621"/>
                </a:solidFill>
              </a:rPr>
              <a:t>San </a:t>
            </a:r>
            <a:r>
              <a:rPr lang="es-CO" sz="2200" dirty="0" smtClean="0">
                <a:solidFill>
                  <a:srgbClr val="4E5621"/>
                </a:solidFill>
              </a:rPr>
              <a:t>Cristóbal </a:t>
            </a:r>
            <a:r>
              <a:rPr lang="es-CO" sz="2200" dirty="0">
                <a:solidFill>
                  <a:srgbClr val="4E5621"/>
                </a:solidFill>
              </a:rPr>
              <a:t>	</a:t>
            </a:r>
            <a:r>
              <a:rPr lang="es-CO" sz="2200" dirty="0" smtClean="0">
                <a:solidFill>
                  <a:srgbClr val="4E5621"/>
                </a:solidFill>
              </a:rPr>
              <a:t>	$    4,113,382,874</a:t>
            </a:r>
            <a:endParaRPr lang="es-CO" sz="2200" dirty="0">
              <a:solidFill>
                <a:srgbClr val="4E5621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6127895" y="4951459"/>
            <a:ext cx="4983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>
                <a:solidFill>
                  <a:srgbClr val="4E5621"/>
                </a:solidFill>
              </a:rPr>
              <a:t>Rafael Uribe </a:t>
            </a:r>
            <a:r>
              <a:rPr lang="es-CO" sz="2200" dirty="0" err="1">
                <a:solidFill>
                  <a:srgbClr val="4E5621"/>
                </a:solidFill>
              </a:rPr>
              <a:t>Uribe</a:t>
            </a:r>
            <a:r>
              <a:rPr lang="es-CO" sz="2200" dirty="0">
                <a:solidFill>
                  <a:srgbClr val="4E5621"/>
                </a:solidFill>
              </a:rPr>
              <a:t>	$    </a:t>
            </a:r>
            <a:r>
              <a:rPr lang="es-CO" sz="2200" dirty="0" smtClean="0">
                <a:solidFill>
                  <a:srgbClr val="4E5621"/>
                </a:solidFill>
              </a:rPr>
              <a:t>3,588,455,513</a:t>
            </a:r>
            <a:endParaRPr lang="es-CO" sz="2200" dirty="0">
              <a:solidFill>
                <a:srgbClr val="4E5621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6127895" y="2878187"/>
            <a:ext cx="4983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>
                <a:solidFill>
                  <a:srgbClr val="4E5621"/>
                </a:solidFill>
              </a:rPr>
              <a:t>Candelaria	</a:t>
            </a:r>
            <a:r>
              <a:rPr lang="es-CO" sz="2200" dirty="0" smtClean="0">
                <a:solidFill>
                  <a:srgbClr val="4E5621"/>
                </a:solidFill>
              </a:rPr>
              <a:t>	$         80,328,423</a:t>
            </a:r>
            <a:endParaRPr lang="es-CO" sz="2200" dirty="0">
              <a:solidFill>
                <a:srgbClr val="4E56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34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4B0E254-4E9F-414A-878B-AAE071C5A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5293CE6-D815-884C-9679-600DE4A13FF9}"/>
              </a:ext>
            </a:extLst>
          </p:cNvPr>
          <p:cNvSpPr txBox="1"/>
          <p:nvPr/>
        </p:nvSpPr>
        <p:spPr>
          <a:xfrm>
            <a:off x="2825002" y="614744"/>
            <a:ext cx="4734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solidFill>
                  <a:schemeClr val="bg1"/>
                </a:solidFill>
              </a:rPr>
              <a:t>Titulo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864E45-FD1C-FF48-AE36-0F9299562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477" y="256021"/>
            <a:ext cx="9519377" cy="102927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FBAA34C-1101-964C-9430-70B41C20EA9C}"/>
              </a:ext>
            </a:extLst>
          </p:cNvPr>
          <p:cNvSpPr txBox="1"/>
          <p:nvPr/>
        </p:nvSpPr>
        <p:spPr>
          <a:xfrm>
            <a:off x="2578657" y="472356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chemeClr val="bg1"/>
                </a:solidFill>
              </a:rPr>
              <a:t>Nuestros logros locales</a:t>
            </a:r>
            <a:endParaRPr lang="es-CO" sz="3600" dirty="0">
              <a:solidFill>
                <a:schemeClr val="bg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653E5B7-EB83-DA42-BE1C-74B965105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048" y="67520"/>
            <a:ext cx="1724671" cy="1530887"/>
          </a:xfrm>
          <a:prstGeom prst="rect">
            <a:avLst/>
          </a:prstGeom>
        </p:spPr>
      </p:pic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196691"/>
              </p:ext>
            </p:extLst>
          </p:nvPr>
        </p:nvGraphicFramePr>
        <p:xfrm>
          <a:off x="1816383" y="3253680"/>
          <a:ext cx="7459019" cy="2447837"/>
        </p:xfrm>
        <a:graphic>
          <a:graphicData uri="http://schemas.openxmlformats.org/drawingml/2006/table">
            <a:tbl>
              <a:tblPr/>
              <a:tblGrid>
                <a:gridCol w="1092896">
                  <a:extLst>
                    <a:ext uri="{9D8B030D-6E8A-4147-A177-3AD203B41FA5}">
                      <a16:colId xmlns:a16="http://schemas.microsoft.com/office/drawing/2014/main" val="3586948207"/>
                    </a:ext>
                  </a:extLst>
                </a:gridCol>
                <a:gridCol w="2240439">
                  <a:extLst>
                    <a:ext uri="{9D8B030D-6E8A-4147-A177-3AD203B41FA5}">
                      <a16:colId xmlns:a16="http://schemas.microsoft.com/office/drawing/2014/main" val="1406932217"/>
                    </a:ext>
                  </a:extLst>
                </a:gridCol>
                <a:gridCol w="2062842">
                  <a:extLst>
                    <a:ext uri="{9D8B030D-6E8A-4147-A177-3AD203B41FA5}">
                      <a16:colId xmlns:a16="http://schemas.microsoft.com/office/drawing/2014/main" val="3845067021"/>
                    </a:ext>
                  </a:extLst>
                </a:gridCol>
                <a:gridCol w="2062842">
                  <a:extLst>
                    <a:ext uri="{9D8B030D-6E8A-4147-A177-3AD203B41FA5}">
                      <a16:colId xmlns:a16="http://schemas.microsoft.com/office/drawing/2014/main" val="4105552171"/>
                    </a:ext>
                  </a:extLst>
                </a:gridCol>
              </a:tblGrid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56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LOCALIDAD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56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Km de impacto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56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Huecos tapados</a:t>
                      </a:r>
                      <a:endParaRPr lang="es-CO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56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616688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Usaquén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455627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Chapinero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3.528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107103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Engativá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4.296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328855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15.333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597936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Barrios Unidos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3.233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945213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Teusaquillo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16.056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763329"/>
                  </a:ext>
                </a:extLst>
              </a:tr>
            </a:tbl>
          </a:graphicData>
        </a:graphic>
      </p:graphicFrame>
      <p:sp>
        <p:nvSpPr>
          <p:cNvPr id="23" name="CuadroTexto 22"/>
          <p:cNvSpPr txBox="1"/>
          <p:nvPr/>
        </p:nvSpPr>
        <p:spPr>
          <a:xfrm>
            <a:off x="2172126" y="1740795"/>
            <a:ext cx="85097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 smtClean="0">
                <a:solidFill>
                  <a:srgbClr val="4E5621"/>
                </a:solidFill>
              </a:rPr>
              <a:t>Rehabilitación </a:t>
            </a:r>
            <a:r>
              <a:rPr lang="es-MX" sz="2500" dirty="0">
                <a:solidFill>
                  <a:srgbClr val="4E5621"/>
                </a:solidFill>
              </a:rPr>
              <a:t>y mantenimiento en malla vial intermedia y </a:t>
            </a:r>
            <a:r>
              <a:rPr lang="es-MX" sz="2500" dirty="0" smtClean="0">
                <a:solidFill>
                  <a:srgbClr val="4E5621"/>
                </a:solidFill>
              </a:rPr>
              <a:t>local</a:t>
            </a:r>
            <a:endParaRPr lang="es-CO" sz="2500" dirty="0">
              <a:solidFill>
                <a:srgbClr val="4E562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782739" y="2632037"/>
            <a:ext cx="159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4E5621"/>
                </a:solidFill>
              </a:rPr>
              <a:t>Territorio </a:t>
            </a:r>
            <a:r>
              <a:rPr lang="es-MX" dirty="0">
                <a:solidFill>
                  <a:srgbClr val="4E5621"/>
                </a:solidFill>
              </a:rPr>
              <a:t>1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102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4B0E254-4E9F-414A-878B-AAE071C5A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5293CE6-D815-884C-9679-600DE4A13FF9}"/>
              </a:ext>
            </a:extLst>
          </p:cNvPr>
          <p:cNvSpPr txBox="1"/>
          <p:nvPr/>
        </p:nvSpPr>
        <p:spPr>
          <a:xfrm>
            <a:off x="2825002" y="614744"/>
            <a:ext cx="4734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solidFill>
                  <a:schemeClr val="bg1"/>
                </a:solidFill>
              </a:rPr>
              <a:t>Titulo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864E45-FD1C-FF48-AE36-0F9299562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477" y="256021"/>
            <a:ext cx="9519377" cy="102927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FBAA34C-1101-964C-9430-70B41C20EA9C}"/>
              </a:ext>
            </a:extLst>
          </p:cNvPr>
          <p:cNvSpPr txBox="1"/>
          <p:nvPr/>
        </p:nvSpPr>
        <p:spPr>
          <a:xfrm>
            <a:off x="2578657" y="472356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chemeClr val="bg1"/>
                </a:solidFill>
              </a:rPr>
              <a:t>Nuestros logros locales</a:t>
            </a:r>
            <a:endParaRPr lang="es-CO" sz="3600" dirty="0">
              <a:solidFill>
                <a:schemeClr val="bg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653E5B7-EB83-DA42-BE1C-74B965105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048" y="67520"/>
            <a:ext cx="1724671" cy="1530887"/>
          </a:xfrm>
          <a:prstGeom prst="rect">
            <a:avLst/>
          </a:prstGeom>
        </p:spPr>
      </p:pic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698155"/>
              </p:ext>
            </p:extLst>
          </p:nvPr>
        </p:nvGraphicFramePr>
        <p:xfrm>
          <a:off x="1816383" y="3253680"/>
          <a:ext cx="7459019" cy="2447837"/>
        </p:xfrm>
        <a:graphic>
          <a:graphicData uri="http://schemas.openxmlformats.org/drawingml/2006/table">
            <a:tbl>
              <a:tblPr/>
              <a:tblGrid>
                <a:gridCol w="1092896">
                  <a:extLst>
                    <a:ext uri="{9D8B030D-6E8A-4147-A177-3AD203B41FA5}">
                      <a16:colId xmlns:a16="http://schemas.microsoft.com/office/drawing/2014/main" val="3586948207"/>
                    </a:ext>
                  </a:extLst>
                </a:gridCol>
                <a:gridCol w="2240439">
                  <a:extLst>
                    <a:ext uri="{9D8B030D-6E8A-4147-A177-3AD203B41FA5}">
                      <a16:colId xmlns:a16="http://schemas.microsoft.com/office/drawing/2014/main" val="1406932217"/>
                    </a:ext>
                  </a:extLst>
                </a:gridCol>
                <a:gridCol w="2062842">
                  <a:extLst>
                    <a:ext uri="{9D8B030D-6E8A-4147-A177-3AD203B41FA5}">
                      <a16:colId xmlns:a16="http://schemas.microsoft.com/office/drawing/2014/main" val="3845067021"/>
                    </a:ext>
                  </a:extLst>
                </a:gridCol>
                <a:gridCol w="2062842">
                  <a:extLst>
                    <a:ext uri="{9D8B030D-6E8A-4147-A177-3AD203B41FA5}">
                      <a16:colId xmlns:a16="http://schemas.microsoft.com/office/drawing/2014/main" val="4105552171"/>
                    </a:ext>
                  </a:extLst>
                </a:gridCol>
              </a:tblGrid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56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LOCALIDAD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56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Km de impacto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56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Huecos tapados</a:t>
                      </a:r>
                      <a:endParaRPr lang="es-CO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56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616688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Santafé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455627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Cristóbal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3.528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107103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Mártires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4.296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328855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Antonio Nariño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15.333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597936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Candelaria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3.233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945213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Rafael Uribe </a:t>
                      </a:r>
                      <a:r>
                        <a:rPr lang="es-CO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Uribe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16.056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763329"/>
                  </a:ext>
                </a:extLst>
              </a:tr>
            </a:tbl>
          </a:graphicData>
        </a:graphic>
      </p:graphicFrame>
      <p:sp>
        <p:nvSpPr>
          <p:cNvPr id="23" name="CuadroTexto 22"/>
          <p:cNvSpPr txBox="1"/>
          <p:nvPr/>
        </p:nvSpPr>
        <p:spPr>
          <a:xfrm>
            <a:off x="2172126" y="1740795"/>
            <a:ext cx="85097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 smtClean="0">
                <a:solidFill>
                  <a:srgbClr val="4E5621"/>
                </a:solidFill>
              </a:rPr>
              <a:t>Rehabilitación </a:t>
            </a:r>
            <a:r>
              <a:rPr lang="es-MX" sz="2500" dirty="0">
                <a:solidFill>
                  <a:srgbClr val="4E5621"/>
                </a:solidFill>
              </a:rPr>
              <a:t>y mantenimiento en malla vial intermedia y </a:t>
            </a:r>
            <a:r>
              <a:rPr lang="es-MX" sz="2500" dirty="0" smtClean="0">
                <a:solidFill>
                  <a:srgbClr val="4E5621"/>
                </a:solidFill>
              </a:rPr>
              <a:t>local</a:t>
            </a:r>
            <a:endParaRPr lang="es-CO" sz="2500" dirty="0">
              <a:solidFill>
                <a:srgbClr val="4E562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782739" y="2632037"/>
            <a:ext cx="159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4E5621"/>
                </a:solidFill>
              </a:rPr>
              <a:t>Territorio 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35273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611019B-5447-004E-966C-EDB04968F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423"/>
            <a:ext cx="10316135" cy="687742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C50DE81-5762-1D44-8602-D537EB598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5293CE6-D815-884C-9679-600DE4A13FF9}"/>
              </a:ext>
            </a:extLst>
          </p:cNvPr>
          <p:cNvSpPr txBox="1"/>
          <p:nvPr/>
        </p:nvSpPr>
        <p:spPr>
          <a:xfrm>
            <a:off x="6436658" y="528563"/>
            <a:ext cx="4734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solidFill>
                  <a:schemeClr val="bg1"/>
                </a:solidFill>
              </a:rPr>
              <a:t>Titulo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2864E45-FD1C-FF48-AE36-0F9299562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4134" y="169840"/>
            <a:ext cx="7223312" cy="102927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FBAA34C-1101-964C-9430-70B41C20EA9C}"/>
              </a:ext>
            </a:extLst>
          </p:cNvPr>
          <p:cNvSpPr txBox="1"/>
          <p:nvPr/>
        </p:nvSpPr>
        <p:spPr>
          <a:xfrm>
            <a:off x="6190313" y="386175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chemeClr val="bg1"/>
                </a:solidFill>
              </a:rPr>
              <a:t>Nuestros logros locales</a:t>
            </a:r>
            <a:endParaRPr lang="es-CO" sz="3600" dirty="0">
              <a:solidFill>
                <a:schemeClr val="bg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653E5B7-EB83-DA42-BE1C-74B9651058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5704" y="-18661"/>
            <a:ext cx="1724671" cy="1530887"/>
          </a:xfrm>
          <a:prstGeom prst="rect">
            <a:avLst/>
          </a:prstGeom>
        </p:spPr>
      </p:pic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045413"/>
              </p:ext>
            </p:extLst>
          </p:nvPr>
        </p:nvGraphicFramePr>
        <p:xfrm>
          <a:off x="5772284" y="2153204"/>
          <a:ext cx="5657716" cy="3147219"/>
        </p:xfrm>
        <a:graphic>
          <a:graphicData uri="http://schemas.openxmlformats.org/drawingml/2006/table">
            <a:tbl>
              <a:tblPr/>
              <a:tblGrid>
                <a:gridCol w="1145867">
                  <a:extLst>
                    <a:ext uri="{9D8B030D-6E8A-4147-A177-3AD203B41FA5}">
                      <a16:colId xmlns:a16="http://schemas.microsoft.com/office/drawing/2014/main" val="3586948207"/>
                    </a:ext>
                  </a:extLst>
                </a:gridCol>
                <a:gridCol w="2349026">
                  <a:extLst>
                    <a:ext uri="{9D8B030D-6E8A-4147-A177-3AD203B41FA5}">
                      <a16:colId xmlns:a16="http://schemas.microsoft.com/office/drawing/2014/main" val="1406932217"/>
                    </a:ext>
                  </a:extLst>
                </a:gridCol>
                <a:gridCol w="2162823">
                  <a:extLst>
                    <a:ext uri="{9D8B030D-6E8A-4147-A177-3AD203B41FA5}">
                      <a16:colId xmlns:a16="http://schemas.microsoft.com/office/drawing/2014/main" val="3845067021"/>
                    </a:ext>
                  </a:extLst>
                </a:gridCol>
              </a:tblGrid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56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LOCALIDAD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56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Km </a:t>
                      </a:r>
                      <a:r>
                        <a:rPr lang="es-CO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conservados</a:t>
                      </a:r>
                      <a:endParaRPr lang="es-CO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56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616688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Usaquén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629.480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455627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Chapinero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183.871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107103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Engativá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706.876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328855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1.188.254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597936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Barrios Unidos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130.564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945213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Teusaquillo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177.308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763329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Usaquén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629.480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582534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Chapinero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183.871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227761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5306291" y="1397345"/>
            <a:ext cx="63730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dirty="0" smtClean="0">
                <a:solidFill>
                  <a:srgbClr val="4E5621"/>
                </a:solidFill>
              </a:rPr>
              <a:t>Ciudadanía beneficiada </a:t>
            </a:r>
            <a:endParaRPr lang="es-CO" sz="2500" dirty="0">
              <a:solidFill>
                <a:srgbClr val="4E56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91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611019B-5447-004E-966C-EDB04968F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423"/>
            <a:ext cx="10316135" cy="687742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C50DE81-5762-1D44-8602-D537EB598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5293CE6-D815-884C-9679-600DE4A13FF9}"/>
              </a:ext>
            </a:extLst>
          </p:cNvPr>
          <p:cNvSpPr txBox="1"/>
          <p:nvPr/>
        </p:nvSpPr>
        <p:spPr>
          <a:xfrm>
            <a:off x="6436658" y="528563"/>
            <a:ext cx="4734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solidFill>
                  <a:schemeClr val="bg1"/>
                </a:solidFill>
              </a:rPr>
              <a:t>Titulo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2864E45-FD1C-FF48-AE36-0F9299562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4134" y="169840"/>
            <a:ext cx="7223312" cy="102927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FBAA34C-1101-964C-9430-70B41C20EA9C}"/>
              </a:ext>
            </a:extLst>
          </p:cNvPr>
          <p:cNvSpPr txBox="1"/>
          <p:nvPr/>
        </p:nvSpPr>
        <p:spPr>
          <a:xfrm>
            <a:off x="6190313" y="386175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chemeClr val="bg1"/>
                </a:solidFill>
              </a:rPr>
              <a:t>Nuestros logros locales</a:t>
            </a:r>
            <a:endParaRPr lang="es-CO" sz="3600" dirty="0">
              <a:solidFill>
                <a:schemeClr val="bg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653E5B7-EB83-DA42-BE1C-74B9651058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5704" y="-18661"/>
            <a:ext cx="1724671" cy="1530887"/>
          </a:xfrm>
          <a:prstGeom prst="rect">
            <a:avLst/>
          </a:prstGeom>
        </p:spPr>
      </p:pic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779881"/>
              </p:ext>
            </p:extLst>
          </p:nvPr>
        </p:nvGraphicFramePr>
        <p:xfrm>
          <a:off x="5772284" y="2153204"/>
          <a:ext cx="5657716" cy="2797528"/>
        </p:xfrm>
        <a:graphic>
          <a:graphicData uri="http://schemas.openxmlformats.org/drawingml/2006/table">
            <a:tbl>
              <a:tblPr/>
              <a:tblGrid>
                <a:gridCol w="1145867">
                  <a:extLst>
                    <a:ext uri="{9D8B030D-6E8A-4147-A177-3AD203B41FA5}">
                      <a16:colId xmlns:a16="http://schemas.microsoft.com/office/drawing/2014/main" val="3586948207"/>
                    </a:ext>
                  </a:extLst>
                </a:gridCol>
                <a:gridCol w="2349026">
                  <a:extLst>
                    <a:ext uri="{9D8B030D-6E8A-4147-A177-3AD203B41FA5}">
                      <a16:colId xmlns:a16="http://schemas.microsoft.com/office/drawing/2014/main" val="1406932217"/>
                    </a:ext>
                  </a:extLst>
                </a:gridCol>
                <a:gridCol w="2162823">
                  <a:extLst>
                    <a:ext uri="{9D8B030D-6E8A-4147-A177-3AD203B41FA5}">
                      <a16:colId xmlns:a16="http://schemas.microsoft.com/office/drawing/2014/main" val="3845067021"/>
                    </a:ext>
                  </a:extLst>
                </a:gridCol>
              </a:tblGrid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56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LOCALIDAD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56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Km </a:t>
                      </a:r>
                      <a:r>
                        <a:rPr lang="es-CO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conservados</a:t>
                      </a:r>
                      <a:endParaRPr lang="es-CO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56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616688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Santafé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79.875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455627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Cristóbal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243.803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107103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Mártires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83.356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328855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Antonio Nariño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84.622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597936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Candelaria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15.477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945213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Rafael Uribe Uribe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220.229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763329"/>
                  </a:ext>
                </a:extLst>
              </a:tr>
              <a:tr h="3496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Santafé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79.875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582534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5306291" y="1397345"/>
            <a:ext cx="63730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dirty="0" smtClean="0">
                <a:solidFill>
                  <a:srgbClr val="4E5621"/>
                </a:solidFill>
              </a:rPr>
              <a:t>Ciudadanía beneficiada </a:t>
            </a:r>
            <a:endParaRPr lang="es-CO" sz="2500" dirty="0">
              <a:solidFill>
                <a:srgbClr val="4E56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55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1C63DE4-2658-BE41-9640-6AB31FBA3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8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37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9B4497463B914693C42CBBE17CB906" ma:contentTypeVersion="18" ma:contentTypeDescription="Crear nuevo documento." ma:contentTypeScope="" ma:versionID="e80517c262789b230d51e8599852f71b">
  <xsd:schema xmlns:xsd="http://www.w3.org/2001/XMLSchema" xmlns:xs="http://www.w3.org/2001/XMLSchema" xmlns:p="http://schemas.microsoft.com/office/2006/metadata/properties" xmlns:ns1="http://schemas.microsoft.com/sharepoint/v3" xmlns:ns3="ea561f07-6fdb-4f09-abe4-2b4552447750" xmlns:ns4="ecdbab24-bf6c-4f9a-b3ac-8575758ce467" targetNamespace="http://schemas.microsoft.com/office/2006/metadata/properties" ma:root="true" ma:fieldsID="6505c7be8910f1fc53d959a0c8088f5e" ns1:_="" ns3:_="" ns4:_="">
    <xsd:import namespace="http://schemas.microsoft.com/sharepoint/v3"/>
    <xsd:import namespace="ea561f07-6fdb-4f09-abe4-2b4552447750"/>
    <xsd:import namespace="ecdbab24-bf6c-4f9a-b3ac-8575758ce4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61f07-6fdb-4f09-abe4-2b4552447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5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dbab24-bf6c-4f9a-b3ac-8575758ce46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a561f07-6fdb-4f09-abe4-2b4552447750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22DB3A-7634-4D07-9002-5F3B750E92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a561f07-6fdb-4f09-abe4-2b4552447750"/>
    <ds:schemaRef ds:uri="ecdbab24-bf6c-4f9a-b3ac-8575758ce4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A9857C-1211-4D6F-901A-18CBA1F668A6}">
  <ds:schemaRefs>
    <ds:schemaRef ds:uri="http://www.w3.org/XML/1998/namespace"/>
    <ds:schemaRef ds:uri="http://schemas.microsoft.com/office/2006/documentManagement/types"/>
    <ds:schemaRef ds:uri="http://purl.org/dc/elements/1.1/"/>
    <ds:schemaRef ds:uri="ea561f07-6fdb-4f09-abe4-2b4552447750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  <ds:schemaRef ds:uri="ecdbab24-bf6c-4f9a-b3ac-8575758ce467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CDCCB65-BEF0-429E-96BB-323A7BC1AF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488</Words>
  <Application>Microsoft Office PowerPoint</Application>
  <PresentationFormat>Panorámica</PresentationFormat>
  <Paragraphs>162</Paragraphs>
  <Slides>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Sabogal Pastor</dc:creator>
  <cp:lastModifiedBy>Janyther Guerrero Arenas</cp:lastModifiedBy>
  <cp:revision>27</cp:revision>
  <dcterms:created xsi:type="dcterms:W3CDTF">2021-01-26T16:24:18Z</dcterms:created>
  <dcterms:modified xsi:type="dcterms:W3CDTF">2023-04-12T16:40:54Z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0x0101008E9B4497463B914693C42CBBE17CB906</vt:lpwstr>
  </property>
</Properties>
</file>