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62" r:id="rId5"/>
    <p:sldId id="270" r:id="rId6"/>
    <p:sldId id="265" r:id="rId7"/>
    <p:sldId id="271" r:id="rId8"/>
    <p:sldId id="269" r:id="rId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7"/>
    <a:srgbClr val="43BB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81FA5E-F930-4A13-9A78-0F6AD5DBDF36}" type="datetimeFigureOut">
              <a:rPr lang="es-CO" smtClean="0"/>
              <a:t>27/03/2023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D1B80-DE66-4D5C-BC96-D0264732DDF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4044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39010-8474-AD4A-8DC7-2AEBBBEF71AD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70212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C39010-8474-AD4A-8DC7-2AEBBBEF71AD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04512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7C796-AFCA-4C81-B4C7-B2904342DF11}" type="datetimeFigureOut">
              <a:rPr lang="es-CO" smtClean="0"/>
              <a:t>27/03/2023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1724-1BD1-4FD9-9359-017A8A45464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76757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7C796-AFCA-4C81-B4C7-B2904342DF11}" type="datetimeFigureOut">
              <a:rPr lang="es-CO" smtClean="0"/>
              <a:t>27/03/2023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1724-1BD1-4FD9-9359-017A8A45464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39263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7C796-AFCA-4C81-B4C7-B2904342DF11}" type="datetimeFigureOut">
              <a:rPr lang="es-CO" smtClean="0"/>
              <a:t>27/03/2023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1724-1BD1-4FD9-9359-017A8A45464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04760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7C796-AFCA-4C81-B4C7-B2904342DF11}" type="datetimeFigureOut">
              <a:rPr lang="es-CO" smtClean="0"/>
              <a:t>27/03/2023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1724-1BD1-4FD9-9359-017A8A45464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15967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7C796-AFCA-4C81-B4C7-B2904342DF11}" type="datetimeFigureOut">
              <a:rPr lang="es-CO" smtClean="0"/>
              <a:t>27/03/2023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1724-1BD1-4FD9-9359-017A8A45464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01220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7C796-AFCA-4C81-B4C7-B2904342DF11}" type="datetimeFigureOut">
              <a:rPr lang="es-CO" smtClean="0"/>
              <a:t>27/03/2023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1724-1BD1-4FD9-9359-017A8A45464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5335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7C796-AFCA-4C81-B4C7-B2904342DF11}" type="datetimeFigureOut">
              <a:rPr lang="es-CO" smtClean="0"/>
              <a:t>27/03/2023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1724-1BD1-4FD9-9359-017A8A45464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8306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7C796-AFCA-4C81-B4C7-B2904342DF11}" type="datetimeFigureOut">
              <a:rPr lang="es-CO" smtClean="0"/>
              <a:t>27/03/2023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1724-1BD1-4FD9-9359-017A8A45464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64146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7C796-AFCA-4C81-B4C7-B2904342DF11}" type="datetimeFigureOut">
              <a:rPr lang="es-CO" smtClean="0"/>
              <a:t>27/03/2023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1724-1BD1-4FD9-9359-017A8A45464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83563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7C796-AFCA-4C81-B4C7-B2904342DF11}" type="datetimeFigureOut">
              <a:rPr lang="es-CO" smtClean="0"/>
              <a:t>27/03/2023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1724-1BD1-4FD9-9359-017A8A45464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02497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7C796-AFCA-4C81-B4C7-B2904342DF11}" type="datetimeFigureOut">
              <a:rPr lang="es-CO" smtClean="0"/>
              <a:t>27/03/2023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1724-1BD1-4FD9-9359-017A8A45464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4002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7C796-AFCA-4C81-B4C7-B2904342DF11}" type="datetimeFigureOut">
              <a:rPr lang="es-CO" smtClean="0"/>
              <a:t>27/03/2023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D1724-1BD1-4FD9-9359-017A8A45464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57040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>
            <a:extLst>
              <a:ext uri="{FF2B5EF4-FFF2-40B4-BE49-F238E27FC236}">
                <a16:creationId xmlns:a16="http://schemas.microsoft.com/office/drawing/2014/main" id="{63A47D03-A649-0726-44CA-996A89DA7B9C}"/>
              </a:ext>
            </a:extLst>
          </p:cNvPr>
          <p:cNvGrpSpPr/>
          <p:nvPr/>
        </p:nvGrpSpPr>
        <p:grpSpPr>
          <a:xfrm>
            <a:off x="-1" y="-20847"/>
            <a:ext cx="12192001" cy="6899693"/>
            <a:chOff x="-1" y="-20847"/>
            <a:chExt cx="12192001" cy="6899693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B787089F-A16A-747E-E72C-B71EFC8C04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5459" y="0"/>
              <a:ext cx="4896541" cy="6858000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262C72AB-920E-141B-58ED-7251AEA247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56" r="12343"/>
            <a:stretch/>
          </p:blipFill>
          <p:spPr>
            <a:xfrm>
              <a:off x="11193" y="3046875"/>
              <a:ext cx="4190773" cy="3811125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B89E8A49-AD3F-6AD6-8DA4-F1C6973DF0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89" r="23314"/>
            <a:stretch/>
          </p:blipFill>
          <p:spPr>
            <a:xfrm>
              <a:off x="4201967" y="3247750"/>
              <a:ext cx="3093492" cy="3631096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A3121599-504C-85CF-F305-CBD391649C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384"/>
            <a:stretch/>
          </p:blipFill>
          <p:spPr>
            <a:xfrm>
              <a:off x="-1" y="-20847"/>
              <a:ext cx="7295460" cy="3678447"/>
            </a:xfrm>
            <a:prstGeom prst="rect">
              <a:avLst/>
            </a:prstGeom>
          </p:spPr>
        </p:pic>
      </p:grpSp>
      <p:sp>
        <p:nvSpPr>
          <p:cNvPr id="9" name="Rectángulo redondeado 8"/>
          <p:cNvSpPr/>
          <p:nvPr/>
        </p:nvSpPr>
        <p:spPr>
          <a:xfrm>
            <a:off x="5671925" y="5353733"/>
            <a:ext cx="4896541" cy="943376"/>
          </a:xfrm>
          <a:prstGeom prst="roundRect">
            <a:avLst/>
          </a:prstGeom>
          <a:solidFill>
            <a:srgbClr val="73870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3E84032-E0CC-234F-9490-CE64B071F7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74364" y="4792842"/>
            <a:ext cx="2326568" cy="2065155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652001E4-9022-C260-4F06-8C29B049998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27174" b="25411"/>
          <a:stretch/>
        </p:blipFill>
        <p:spPr>
          <a:xfrm>
            <a:off x="0" y="0"/>
            <a:ext cx="8878957" cy="511533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A23C4F7-0C40-B04E-8EE2-E827286F2E0F}"/>
              </a:ext>
            </a:extLst>
          </p:cNvPr>
          <p:cNvSpPr txBox="1"/>
          <p:nvPr/>
        </p:nvSpPr>
        <p:spPr>
          <a:xfrm>
            <a:off x="5671924" y="5409920"/>
            <a:ext cx="4393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Conversatorio mujer y movilidad</a:t>
            </a:r>
          </a:p>
          <a:p>
            <a:pPr algn="ctr"/>
            <a:r>
              <a:rPr lang="es-CO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UAERMV – Marzo 2022</a:t>
            </a: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6EA2E0C6-716C-7E34-BBF7-0D67768237F9}"/>
              </a:ext>
            </a:extLst>
          </p:cNvPr>
          <p:cNvGrpSpPr/>
          <p:nvPr/>
        </p:nvGrpSpPr>
        <p:grpSpPr>
          <a:xfrm>
            <a:off x="7774854" y="270219"/>
            <a:ext cx="4205112" cy="892550"/>
            <a:chOff x="6277358" y="111193"/>
            <a:chExt cx="5782121" cy="1227276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59C8CAB3-D3D8-78B1-9507-8B8EF41428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1" r="37907" b="77912"/>
            <a:stretch/>
          </p:blipFill>
          <p:spPr>
            <a:xfrm>
              <a:off x="10718353" y="111194"/>
              <a:ext cx="1341126" cy="1227275"/>
            </a:xfrm>
            <a:prstGeom prst="rect">
              <a:avLst/>
            </a:prstGeom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B59107A6-6FFE-B5B4-9A12-641C18E859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76" t="86099" r="41627" b="663"/>
            <a:stretch/>
          </p:blipFill>
          <p:spPr>
            <a:xfrm>
              <a:off x="6277358" y="111193"/>
              <a:ext cx="4440996" cy="12272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5843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4B0E254-4E9F-414A-878B-AAE071C5A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2864E45-FD1C-FF48-AE36-0F9299562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780" y="471314"/>
            <a:ext cx="7630766" cy="92836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3E84032-E0CC-234F-9490-CE64B071F7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37" y="31003"/>
            <a:ext cx="2053982" cy="182319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FBAA34C-1101-964C-9430-70B41C20EA9C}"/>
              </a:ext>
            </a:extLst>
          </p:cNvPr>
          <p:cNvSpPr txBox="1"/>
          <p:nvPr/>
        </p:nvSpPr>
        <p:spPr>
          <a:xfrm>
            <a:off x="2423197" y="704664"/>
            <a:ext cx="9517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spcBef>
                <a:spcPts val="95"/>
              </a:spcBef>
              <a:tabLst>
                <a:tab pos="1028700" algn="l"/>
                <a:tab pos="1841500" algn="l"/>
                <a:tab pos="2491740" algn="l"/>
                <a:tab pos="3433445" algn="l"/>
                <a:tab pos="3710940" algn="l"/>
                <a:tab pos="4450080" algn="l"/>
                <a:tab pos="6245225" algn="l"/>
              </a:tabLst>
            </a:pPr>
            <a:r>
              <a:rPr lang="es-CO" sz="2400" spc="50" dirty="0">
                <a:solidFill>
                  <a:schemeClr val="bg1"/>
                </a:solidFill>
                <a:latin typeface="Arial Black"/>
              </a:rPr>
              <a:t>Estrategia de cultura ciudadana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529162D-D12C-A0AF-2D88-5A869AF4DE7C}"/>
              </a:ext>
            </a:extLst>
          </p:cNvPr>
          <p:cNvSpPr txBox="1"/>
          <p:nvPr/>
        </p:nvSpPr>
        <p:spPr>
          <a:xfrm>
            <a:off x="448878" y="1720052"/>
            <a:ext cx="112942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Reconociendo la vulnerabilidad y las violencias ejercidas sobre las mujeres en el transporte y el espacio público de la ciudad, la Entidad en el marco de su proyecto de inversión 7858 – Conservación de la Malla Vial Distrital y </a:t>
            </a:r>
            <a:r>
              <a:rPr lang="es-CO" sz="2000" dirty="0" err="1"/>
              <a:t>Cicloinfraestructura</a:t>
            </a:r>
            <a:r>
              <a:rPr lang="es-CO" sz="2000" dirty="0"/>
              <a:t> de Bogotá incluyó la meta de </a:t>
            </a:r>
            <a:r>
              <a:rPr lang="es-CO" sz="2000" dirty="0" smtClean="0"/>
              <a:t>“Definir </a:t>
            </a:r>
            <a:r>
              <a:rPr lang="es-CO" sz="2000" dirty="0"/>
              <a:t>e implementar </a:t>
            </a:r>
            <a:r>
              <a:rPr lang="es-CO" sz="2000" b="1" dirty="0"/>
              <a:t>una estrategia de cultura ciudadana para el sistema de movilidad con enfoque diferencial, de género y </a:t>
            </a:r>
            <a:r>
              <a:rPr lang="es-CO" sz="2000" b="1" dirty="0" smtClean="0"/>
              <a:t>territorial”.</a:t>
            </a:r>
            <a:endParaRPr lang="es-CO" sz="2000" b="1" dirty="0"/>
          </a:p>
        </p:txBody>
      </p:sp>
      <p:pic>
        <p:nvPicPr>
          <p:cNvPr id="1026" name="Picture 2" descr="Ruta de atención a mujeres víctimas de violencias | Bogota.gov.co">
            <a:extLst>
              <a:ext uri="{FF2B5EF4-FFF2-40B4-BE49-F238E27FC236}">
                <a16:creationId xmlns:a16="http://schemas.microsoft.com/office/drawing/2014/main" id="{1EF8FDF3-DB18-9B75-10EF-83AF066414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6" t="10275" r="7336" b="25604"/>
          <a:stretch/>
        </p:blipFill>
        <p:spPr bwMode="auto">
          <a:xfrm>
            <a:off x="6649184" y="3196271"/>
            <a:ext cx="4085077" cy="235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61976737-EBEA-B892-85A5-76177600234E}"/>
              </a:ext>
            </a:extLst>
          </p:cNvPr>
          <p:cNvSpPr txBox="1"/>
          <p:nvPr/>
        </p:nvSpPr>
        <p:spPr>
          <a:xfrm>
            <a:off x="932496" y="3731362"/>
            <a:ext cx="47274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componente de género de la estrategia se ha centrado en la divulgación de la ruta de atención a mujeres víctimas de violencias y el derecho de las mujeres a una vida libre de violencias en los frentes de obra de la Entidad</a:t>
            </a:r>
          </a:p>
        </p:txBody>
      </p:sp>
    </p:spTree>
    <p:extLst>
      <p:ext uri="{BB962C8B-B14F-4D97-AF65-F5344CB8AC3E}">
        <p14:creationId xmlns:p14="http://schemas.microsoft.com/office/powerpoint/2010/main" val="4071094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4B0E254-4E9F-414A-878B-AAE071C5A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2864E45-FD1C-FF48-AE36-0F9299562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780" y="471314"/>
            <a:ext cx="7630766" cy="92836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3E84032-E0CC-234F-9490-CE64B071F7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37" y="31003"/>
            <a:ext cx="2053982" cy="182319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FBAA34C-1101-964C-9430-70B41C20EA9C}"/>
              </a:ext>
            </a:extLst>
          </p:cNvPr>
          <p:cNvSpPr txBox="1"/>
          <p:nvPr/>
        </p:nvSpPr>
        <p:spPr>
          <a:xfrm>
            <a:off x="2423197" y="704664"/>
            <a:ext cx="9517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spcBef>
                <a:spcPts val="95"/>
              </a:spcBef>
              <a:tabLst>
                <a:tab pos="1028700" algn="l"/>
                <a:tab pos="1841500" algn="l"/>
                <a:tab pos="2491740" algn="l"/>
                <a:tab pos="3433445" algn="l"/>
                <a:tab pos="3710940" algn="l"/>
                <a:tab pos="4450080" algn="l"/>
                <a:tab pos="6245225" algn="l"/>
              </a:tabLst>
            </a:pPr>
            <a:r>
              <a:rPr lang="es-CO" sz="2400" spc="50" dirty="0">
                <a:solidFill>
                  <a:schemeClr val="bg1"/>
                </a:solidFill>
                <a:latin typeface="Arial Black"/>
              </a:rPr>
              <a:t>Estrategia de cultura ciudadana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529162D-D12C-A0AF-2D88-5A869AF4DE7C}"/>
              </a:ext>
            </a:extLst>
          </p:cNvPr>
          <p:cNvSpPr txBox="1"/>
          <p:nvPr/>
        </p:nvSpPr>
        <p:spPr>
          <a:xfrm>
            <a:off x="274320" y="1936152"/>
            <a:ext cx="116666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/>
              <a:t>En el 2022 se realizaron 5 socializaciones de la ruta de atención y del derecho a una vida libre de violencias con el apoyo y la dirección de las personas del sistema SOFIA (</a:t>
            </a:r>
            <a:r>
              <a:rPr lang="es-MX" sz="2000" dirty="0"/>
              <a:t>Sistema Orgánico, Funcional, Integral y Articulador) de la Secretaría Distrital de la Mujer</a:t>
            </a:r>
            <a:endParaRPr lang="es-CO" sz="2000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4595F8A-95F8-1929-661D-4D3BF72C77D9}"/>
              </a:ext>
            </a:extLst>
          </p:cNvPr>
          <p:cNvSpPr txBox="1"/>
          <p:nvPr/>
        </p:nvSpPr>
        <p:spPr>
          <a:xfrm>
            <a:off x="742707" y="3335833"/>
            <a:ext cx="5750859" cy="2784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lnSpc>
                <a:spcPct val="200000"/>
              </a:lnSpc>
              <a:buClr>
                <a:srgbClr val="70AD47"/>
              </a:buClr>
              <a:buFont typeface="+mj-lt"/>
              <a:buAutoNum type="arabicPeriod"/>
            </a:pPr>
            <a:r>
              <a:rPr lang="es-MX" b="1" i="0" dirty="0">
                <a:effectLst/>
                <a:latin typeface="Calibri" panose="020F0502020204030204" pitchFamily="34" charset="0"/>
              </a:rPr>
              <a:t>Socialización 1 realizada el 19 de julio de 2022</a:t>
            </a:r>
          </a:p>
          <a:p>
            <a:pPr marL="342900" indent="-342900" algn="l">
              <a:lnSpc>
                <a:spcPct val="200000"/>
              </a:lnSpc>
              <a:buClr>
                <a:srgbClr val="70AD47"/>
              </a:buClr>
              <a:buFont typeface="+mj-lt"/>
              <a:buAutoNum type="arabicPeriod"/>
            </a:pPr>
            <a:r>
              <a:rPr lang="es-MX" b="1" i="0" dirty="0">
                <a:effectLst/>
                <a:latin typeface="Calibri" panose="020F0502020204030204" pitchFamily="34" charset="0"/>
              </a:rPr>
              <a:t>Socialización 2 realizada el 27 de julio de 2022</a:t>
            </a:r>
          </a:p>
          <a:p>
            <a:pPr marL="342900" indent="-342900" algn="l">
              <a:lnSpc>
                <a:spcPct val="200000"/>
              </a:lnSpc>
              <a:buClr>
                <a:srgbClr val="70AD47"/>
              </a:buClr>
              <a:buFont typeface="+mj-lt"/>
              <a:buAutoNum type="arabicPeriod"/>
            </a:pPr>
            <a:r>
              <a:rPr lang="es-MX" b="1" i="0" dirty="0">
                <a:effectLst/>
                <a:latin typeface="Calibri" panose="020F0502020204030204" pitchFamily="34" charset="0"/>
              </a:rPr>
              <a:t>Socialización 3 realizada el 19 de agosto de 2022</a:t>
            </a:r>
          </a:p>
          <a:p>
            <a:pPr marL="342900" indent="-342900" algn="l">
              <a:lnSpc>
                <a:spcPct val="200000"/>
              </a:lnSpc>
              <a:buClr>
                <a:srgbClr val="70AD47"/>
              </a:buClr>
              <a:buFont typeface="+mj-lt"/>
              <a:buAutoNum type="arabicPeriod"/>
            </a:pPr>
            <a:r>
              <a:rPr lang="es-MX" b="1" i="0" dirty="0">
                <a:effectLst/>
                <a:latin typeface="Calibri" panose="020F0502020204030204" pitchFamily="34" charset="0"/>
              </a:rPr>
              <a:t>Socialización 4 realizada el 15 de septiembre de 2022</a:t>
            </a:r>
          </a:p>
          <a:p>
            <a:pPr marL="342900" indent="-342900" algn="l">
              <a:lnSpc>
                <a:spcPct val="200000"/>
              </a:lnSpc>
              <a:buClr>
                <a:srgbClr val="70AD47"/>
              </a:buClr>
              <a:buFont typeface="+mj-lt"/>
              <a:buAutoNum type="arabicPeriod"/>
            </a:pPr>
            <a:r>
              <a:rPr lang="es-MX" b="1" dirty="0">
                <a:latin typeface="Calibri" panose="020F0502020204030204" pitchFamily="34" charset="0"/>
              </a:rPr>
              <a:t>Socialización 5 realizada el 15 de noviembre de 2022</a:t>
            </a:r>
            <a:endParaRPr lang="es-MX" b="1" i="0" dirty="0">
              <a:effectLst/>
              <a:latin typeface="Calibri" panose="020F0502020204030204" pitchFamily="34" charset="0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323C4BC5-DD99-7243-D96F-EBFDFA31ED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7958" y="2993488"/>
            <a:ext cx="5097117" cy="382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943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4B0E254-4E9F-414A-878B-AAE071C5A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2864E45-FD1C-FF48-AE36-0F9299562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780" y="471314"/>
            <a:ext cx="7630766" cy="92836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3E84032-E0CC-234F-9490-CE64B071F7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37" y="31003"/>
            <a:ext cx="2053982" cy="182319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FBAA34C-1101-964C-9430-70B41C20EA9C}"/>
              </a:ext>
            </a:extLst>
          </p:cNvPr>
          <p:cNvSpPr txBox="1"/>
          <p:nvPr/>
        </p:nvSpPr>
        <p:spPr>
          <a:xfrm>
            <a:off x="2423197" y="704664"/>
            <a:ext cx="9517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spcBef>
                <a:spcPts val="95"/>
              </a:spcBef>
              <a:tabLst>
                <a:tab pos="1028700" algn="l"/>
                <a:tab pos="1841500" algn="l"/>
                <a:tab pos="2491740" algn="l"/>
                <a:tab pos="3433445" algn="l"/>
                <a:tab pos="3710940" algn="l"/>
                <a:tab pos="4450080" algn="l"/>
                <a:tab pos="6245225" algn="l"/>
              </a:tabLst>
            </a:pPr>
            <a:r>
              <a:rPr lang="es-CO" sz="2400" spc="50" dirty="0">
                <a:solidFill>
                  <a:schemeClr val="bg1"/>
                </a:solidFill>
                <a:latin typeface="Arial Black"/>
              </a:rPr>
              <a:t>Estrategia de cultura ciudadana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34F8C92-E3E4-08FE-7559-11D753F3FB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1531" y="2500531"/>
            <a:ext cx="5275336" cy="399407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F50D6C3-98BC-372A-EBFD-0EB9CCCC06E6}"/>
              </a:ext>
            </a:extLst>
          </p:cNvPr>
          <p:cNvSpPr txBox="1"/>
          <p:nvPr/>
        </p:nvSpPr>
        <p:spPr>
          <a:xfrm>
            <a:off x="2423197" y="1392535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/>
              <a:t>Algunos de los barrios impactados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9839637-3B4E-43CD-BE47-46824204F79C}"/>
              </a:ext>
            </a:extLst>
          </p:cNvPr>
          <p:cNvSpPr txBox="1"/>
          <p:nvPr/>
        </p:nvSpPr>
        <p:spPr>
          <a:xfrm>
            <a:off x="7522190" y="2104345"/>
            <a:ext cx="3154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Prado Veraniego - Suba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B7E2D82-64C1-FAA5-BCEF-30093F258A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962" y="2512659"/>
            <a:ext cx="5308038" cy="3969814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4181CC48-44BB-8C54-823D-EA03CE4E5386}"/>
              </a:ext>
            </a:extLst>
          </p:cNvPr>
          <p:cNvSpPr txBox="1"/>
          <p:nvPr/>
        </p:nvSpPr>
        <p:spPr>
          <a:xfrm>
            <a:off x="1742571" y="2080406"/>
            <a:ext cx="3644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Barrio Inglés – Rafael Uribe </a:t>
            </a:r>
            <a:r>
              <a:rPr lang="es-CO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Uribe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2523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611019B-5447-004E-966C-EDB04968F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9423"/>
            <a:ext cx="10316135" cy="687742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C50DE81-5762-1D44-8602-D537EB5982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27">
            <a:extLst>
              <a:ext uri="{FF2B5EF4-FFF2-40B4-BE49-F238E27FC236}">
                <a16:creationId xmlns:a16="http://schemas.microsoft.com/office/drawing/2014/main" id="{6E721220-88BD-4423-B6C0-BC8D4F4E1B67}"/>
              </a:ext>
            </a:extLst>
          </p:cNvPr>
          <p:cNvSpPr txBox="1"/>
          <p:nvPr/>
        </p:nvSpPr>
        <p:spPr>
          <a:xfrm>
            <a:off x="5800725" y="2603114"/>
            <a:ext cx="4858739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0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17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26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34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43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52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6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3200" b="1" spc="150">
                <a:solidFill>
                  <a:schemeClr val="tx2"/>
                </a:solidFill>
                <a:latin typeface="Nunito Sans"/>
                <a:ea typeface="Source Sans Pro"/>
                <a:cs typeface="Lato Heavy" panose="020F0502020204030203" pitchFamily="34" charset="0"/>
              </a:rPr>
              <a:t> </a:t>
            </a:r>
            <a:r>
              <a:rPr lang="es-ES" sz="3200" b="1" spc="150">
                <a:latin typeface="Arial"/>
                <a:ea typeface="Source Sans Pro"/>
                <a:cs typeface="Arial"/>
              </a:rPr>
              <a:t> </a:t>
            </a:r>
            <a:r>
              <a:rPr lang="es-ES" sz="3200" b="1" spc="150">
                <a:solidFill>
                  <a:srgbClr val="4E5621"/>
                </a:solidFill>
                <a:latin typeface="Nunito Sans"/>
                <a:ea typeface="Source Sans Pro"/>
              </a:rPr>
              <a:t>GRACIAS</a:t>
            </a:r>
            <a:endParaRPr lang="es-CO" sz="3200" b="1" spc="150">
              <a:solidFill>
                <a:srgbClr val="4E5621"/>
              </a:solidFill>
              <a:latin typeface="Nunito Sans"/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6832326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a561f07-6fdb-4f09-abe4-2b4552447750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E9B4497463B914693C42CBBE17CB906" ma:contentTypeVersion="18" ma:contentTypeDescription="Crear nuevo documento." ma:contentTypeScope="" ma:versionID="e80517c262789b230d51e8599852f71b">
  <xsd:schema xmlns:xsd="http://www.w3.org/2001/XMLSchema" xmlns:xs="http://www.w3.org/2001/XMLSchema" xmlns:p="http://schemas.microsoft.com/office/2006/metadata/properties" xmlns:ns1="http://schemas.microsoft.com/sharepoint/v3" xmlns:ns3="ea561f07-6fdb-4f09-abe4-2b4552447750" xmlns:ns4="ecdbab24-bf6c-4f9a-b3ac-8575758ce467" targetNamespace="http://schemas.microsoft.com/office/2006/metadata/properties" ma:root="true" ma:fieldsID="6505c7be8910f1fc53d959a0c8088f5e" ns1:_="" ns3:_="" ns4:_="">
    <xsd:import namespace="http://schemas.microsoft.com/sharepoint/v3"/>
    <xsd:import namespace="ea561f07-6fdb-4f09-abe4-2b4552447750"/>
    <xsd:import namespace="ecdbab24-bf6c-4f9a-b3ac-8575758ce46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1:_ip_UnifiedCompliancePolicyProperties" minOccurs="0"/>
                <xsd:element ref="ns1:_ip_UnifiedCompliancePolicyUIAction" minOccurs="0"/>
                <xsd:element ref="ns3:MediaServiceLocation" minOccurs="0"/>
                <xsd:element ref="ns3:MediaServiceSearchPropertie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Propiedades de la Directiva de cumplimiento unificado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Acción de IU de la Directiva de cumplimiento unificad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561f07-6fdb-4f09-abe4-2b45524477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5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dbab24-bf6c-4f9a-b3ac-8575758ce46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FDA88A-DFBB-4B02-9C26-A5A37A4CF42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3A07BDA-BBB2-4C5F-815A-BD294E9EABB2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purl.org/dc/terms/"/>
    <ds:schemaRef ds:uri="ea561f07-6fdb-4f09-abe4-2b4552447750"/>
    <ds:schemaRef ds:uri="ecdbab24-bf6c-4f9a-b3ac-8575758ce467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88CC0B3-DE92-417E-9E2B-C14040A6DB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a561f07-6fdb-4f09-abe4-2b4552447750"/>
    <ds:schemaRef ds:uri="ecdbab24-bf6c-4f9a-b3ac-8575758ce4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248</Words>
  <Application>Microsoft Office PowerPoint</Application>
  <PresentationFormat>Panorámica</PresentationFormat>
  <Paragraphs>19</Paragraphs>
  <Slides>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Lato Heavy</vt:lpstr>
      <vt:lpstr>Nunito Sans</vt:lpstr>
      <vt:lpstr>Source Sans Pro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Christian Medina Fandiño</dc:creator>
  <cp:lastModifiedBy>Janyther Guerrero Arenas</cp:lastModifiedBy>
  <cp:revision>25</cp:revision>
  <dcterms:created xsi:type="dcterms:W3CDTF">2022-09-20T19:27:51Z</dcterms:created>
  <dcterms:modified xsi:type="dcterms:W3CDTF">2023-03-27T14:32:00Z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0x0101008E9B4497463B914693C42CBBE17CB906</vt:lpwstr>
  </property>
</Properties>
</file>