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2" r:id="rId5"/>
    <p:sldId id="270" r:id="rId6"/>
    <p:sldId id="265" r:id="rId7"/>
    <p:sldId id="271" r:id="rId8"/>
    <p:sldId id="26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FA5E-F930-4A13-9A78-0F6AD5DBDF36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1B80-DE66-4D5C-BC96-D0264732DD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0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21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51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75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26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7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96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122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41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356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249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C796-AFCA-4C81-B4C7-B2904342DF11}" type="datetimeFigureOut">
              <a:rPr lang="es-CO" smtClean="0"/>
              <a:t>4/09/2023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0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63A47D03-A649-0726-44CA-996A89DA7B9C}"/>
              </a:ext>
            </a:extLst>
          </p:cNvPr>
          <p:cNvGrpSpPr/>
          <p:nvPr/>
        </p:nvGrpSpPr>
        <p:grpSpPr>
          <a:xfrm>
            <a:off x="-1" y="-20847"/>
            <a:ext cx="12192001" cy="6899693"/>
            <a:chOff x="-1" y="-20847"/>
            <a:chExt cx="12192001" cy="689969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787089F-A16A-747E-E72C-B71EFC8C0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59" y="0"/>
              <a:ext cx="4896541" cy="6858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2C72AB-920E-141B-58ED-7251AEA24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6" r="12343"/>
            <a:stretch/>
          </p:blipFill>
          <p:spPr>
            <a:xfrm>
              <a:off x="11193" y="3046875"/>
              <a:ext cx="4190773" cy="381112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89E8A49-AD3F-6AD6-8DA4-F1C6973D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9" r="23314"/>
            <a:stretch/>
          </p:blipFill>
          <p:spPr>
            <a:xfrm>
              <a:off x="4201967" y="3247750"/>
              <a:ext cx="3093492" cy="36310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3121599-504C-85CF-F305-CBD391649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84"/>
            <a:stretch/>
          </p:blipFill>
          <p:spPr>
            <a:xfrm>
              <a:off x="-1" y="-20847"/>
              <a:ext cx="7295460" cy="3678447"/>
            </a:xfrm>
            <a:prstGeom prst="rect">
              <a:avLst/>
            </a:prstGeom>
          </p:spPr>
        </p:pic>
      </p:grpSp>
      <p:sp>
        <p:nvSpPr>
          <p:cNvPr id="9" name="Rectángulo redondeado 8"/>
          <p:cNvSpPr/>
          <p:nvPr/>
        </p:nvSpPr>
        <p:spPr>
          <a:xfrm>
            <a:off x="5671925" y="5353733"/>
            <a:ext cx="4896541" cy="943376"/>
          </a:xfrm>
          <a:prstGeom prst="roundRect">
            <a:avLst/>
          </a:prstGeom>
          <a:solidFill>
            <a:srgbClr val="73870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364" y="4792842"/>
            <a:ext cx="2326568" cy="20651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2001E4-9022-C260-4F06-8C29B04999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174" b="25411"/>
          <a:stretch/>
        </p:blipFill>
        <p:spPr>
          <a:xfrm>
            <a:off x="0" y="0"/>
            <a:ext cx="8878957" cy="51153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A23C4F7-0C40-B04E-8EE2-E827286F2E0F}"/>
              </a:ext>
            </a:extLst>
          </p:cNvPr>
          <p:cNvSpPr txBox="1"/>
          <p:nvPr/>
        </p:nvSpPr>
        <p:spPr>
          <a:xfrm>
            <a:off x="5671924" y="5409920"/>
            <a:ext cx="439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Conversatorio mujer y movilidad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UAERMV – Septiembre 2023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EA2E0C6-716C-7E34-BBF7-0D67768237F9}"/>
              </a:ext>
            </a:extLst>
          </p:cNvPr>
          <p:cNvGrpSpPr/>
          <p:nvPr/>
        </p:nvGrpSpPr>
        <p:grpSpPr>
          <a:xfrm>
            <a:off x="7774854" y="270219"/>
            <a:ext cx="4205112" cy="892550"/>
            <a:chOff x="6277358" y="111193"/>
            <a:chExt cx="5782121" cy="122727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9C8CAB3-D3D8-78B1-9507-8B8EF4142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r="37907" b="77912"/>
            <a:stretch/>
          </p:blipFill>
          <p:spPr>
            <a:xfrm>
              <a:off x="10718353" y="111194"/>
              <a:ext cx="1341126" cy="122727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59107A6-6FFE-B5B4-9A12-641C18E8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6" t="86099" r="41627" b="663"/>
            <a:stretch/>
          </p:blipFill>
          <p:spPr>
            <a:xfrm>
              <a:off x="6277358" y="111193"/>
              <a:ext cx="4440996" cy="122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8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0" y="471314"/>
            <a:ext cx="7630766" cy="928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" y="31003"/>
            <a:ext cx="2053982" cy="1823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23197" y="704664"/>
            <a:ext cx="95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400" spc="50" dirty="0">
                <a:solidFill>
                  <a:schemeClr val="bg1"/>
                </a:solidFill>
                <a:latin typeface="Arial Black"/>
              </a:rPr>
              <a:t>Estrategia de cultura ciudadana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29162D-D12C-A0AF-2D88-5A869AF4DE7C}"/>
              </a:ext>
            </a:extLst>
          </p:cNvPr>
          <p:cNvSpPr txBox="1"/>
          <p:nvPr/>
        </p:nvSpPr>
        <p:spPr>
          <a:xfrm>
            <a:off x="448878" y="1720052"/>
            <a:ext cx="11294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Reconociendo la vulnerabilidad y las violencias ejercidas sobre las mujeres en el transporte y el espacio público de la ciudad, la Entidad en el marco de su proyecto de inversión 7858 – Conservación de la Malla Vial Distrital y </a:t>
            </a:r>
            <a:r>
              <a:rPr lang="es-CO" sz="2000" dirty="0" err="1"/>
              <a:t>Cicloinfraestructura</a:t>
            </a:r>
            <a:r>
              <a:rPr lang="es-CO" sz="2000" dirty="0"/>
              <a:t> de Bogotá incluyó la meta de Definir e implementar </a:t>
            </a:r>
            <a:r>
              <a:rPr lang="es-CO" sz="2000" b="1" dirty="0"/>
              <a:t>una estrategia de cultura ciudadana para el sistema de movilidad con enfoque diferencial, de género y territorial.</a:t>
            </a:r>
          </a:p>
        </p:txBody>
      </p:sp>
      <p:pic>
        <p:nvPicPr>
          <p:cNvPr id="1026" name="Picture 2" descr="Ruta de atención a mujeres víctimas de violencias | Bogota.gov.co">
            <a:extLst>
              <a:ext uri="{FF2B5EF4-FFF2-40B4-BE49-F238E27FC236}">
                <a16:creationId xmlns:a16="http://schemas.microsoft.com/office/drawing/2014/main" id="{1EF8FDF3-DB18-9B75-10EF-83AF0664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10275" r="7336" b="25604"/>
          <a:stretch/>
        </p:blipFill>
        <p:spPr bwMode="auto">
          <a:xfrm>
            <a:off x="6649184" y="3196271"/>
            <a:ext cx="4085077" cy="23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976737-EBEA-B892-85A5-76177600234E}"/>
              </a:ext>
            </a:extLst>
          </p:cNvPr>
          <p:cNvSpPr txBox="1"/>
          <p:nvPr/>
        </p:nvSpPr>
        <p:spPr>
          <a:xfrm>
            <a:off x="932496" y="3731362"/>
            <a:ext cx="4727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componente de género de la estrategia se ha centrado en la divulgación de la ruta de atención a mujeres víctimas de violencias y el derecho de las mujeres a una vida libre de violencias en los frentes de obra de la Entidad</a:t>
            </a:r>
          </a:p>
        </p:txBody>
      </p:sp>
    </p:spTree>
    <p:extLst>
      <p:ext uri="{BB962C8B-B14F-4D97-AF65-F5344CB8AC3E}">
        <p14:creationId xmlns:p14="http://schemas.microsoft.com/office/powerpoint/2010/main" val="407109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0" y="471314"/>
            <a:ext cx="7630766" cy="928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" y="31003"/>
            <a:ext cx="2053982" cy="1823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23197" y="704664"/>
            <a:ext cx="95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400" spc="50" dirty="0">
                <a:solidFill>
                  <a:schemeClr val="bg1"/>
                </a:solidFill>
                <a:latin typeface="Arial Black"/>
              </a:rPr>
              <a:t>Estrategia de cultura ciudadana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29162D-D12C-A0AF-2D88-5A869AF4DE7C}"/>
              </a:ext>
            </a:extLst>
          </p:cNvPr>
          <p:cNvSpPr txBox="1"/>
          <p:nvPr/>
        </p:nvSpPr>
        <p:spPr>
          <a:xfrm>
            <a:off x="274320" y="1936152"/>
            <a:ext cx="116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En el 2022 se realizaron 5 socializaciones de la ruta de atención y del derecho a una vida libre de violencias con el apoyo y la dirección de las personas del sistema SOFIA (</a:t>
            </a:r>
            <a:r>
              <a:rPr lang="es-MX" sz="2000" dirty="0"/>
              <a:t>Sistema Orgánico, Funcional, Integral y Articulador) de la Secretaría Distrital de la Mujer</a:t>
            </a:r>
            <a:endParaRPr lang="es-CO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595F8A-95F8-1929-661D-4D3BF72C77D9}"/>
              </a:ext>
            </a:extLst>
          </p:cNvPr>
          <p:cNvSpPr txBox="1"/>
          <p:nvPr/>
        </p:nvSpPr>
        <p:spPr>
          <a:xfrm>
            <a:off x="742707" y="3335833"/>
            <a:ext cx="5750859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1 realizada el 19 de julio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2 realizada el 27 de julio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3 realizada el 19 de agosto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4 realizada el 15 de septiembre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dirty="0">
                <a:latin typeface="Calibri" panose="020F0502020204030204" pitchFamily="34" charset="0"/>
              </a:rPr>
              <a:t>Socialización 5 realizada el 15 de noviembre de 2022</a:t>
            </a:r>
            <a:endParaRPr lang="es-MX" b="1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23C4BC5-DD99-7243-D96F-EBFDFA31E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958" y="2993488"/>
            <a:ext cx="5097117" cy="38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0" y="471314"/>
            <a:ext cx="7630766" cy="928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" y="31003"/>
            <a:ext cx="2053982" cy="1823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23197" y="704664"/>
            <a:ext cx="95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400" spc="50" dirty="0">
                <a:solidFill>
                  <a:schemeClr val="bg1"/>
                </a:solidFill>
                <a:latin typeface="Arial Black"/>
              </a:rPr>
              <a:t>Estrategia de cultura ciudadana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4F8C92-E3E4-08FE-7559-11D753F3F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531" y="2500531"/>
            <a:ext cx="5275336" cy="39940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0D6C3-98BC-372A-EBFD-0EB9CCCC06E6}"/>
              </a:ext>
            </a:extLst>
          </p:cNvPr>
          <p:cNvSpPr txBox="1"/>
          <p:nvPr/>
        </p:nvSpPr>
        <p:spPr>
          <a:xfrm>
            <a:off x="2423197" y="139253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Algunos de los barrios impactados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839637-3B4E-43CD-BE47-46824204F79C}"/>
              </a:ext>
            </a:extLst>
          </p:cNvPr>
          <p:cNvSpPr txBox="1"/>
          <p:nvPr/>
        </p:nvSpPr>
        <p:spPr>
          <a:xfrm>
            <a:off x="7522190" y="2104345"/>
            <a:ext cx="31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Prado Veraniego - Suba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7E2D82-64C1-FAA5-BCEF-30093F258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62" y="2512659"/>
            <a:ext cx="5308038" cy="396981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81CC48-44BB-8C54-823D-EA03CE4E5386}"/>
              </a:ext>
            </a:extLst>
          </p:cNvPr>
          <p:cNvSpPr txBox="1"/>
          <p:nvPr/>
        </p:nvSpPr>
        <p:spPr>
          <a:xfrm>
            <a:off x="1742571" y="2080406"/>
            <a:ext cx="364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Barrio Inglés – Rafael Uribe </a:t>
            </a:r>
            <a:r>
              <a:rPr lang="es-CO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Uribe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5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11019B-5447-004E-966C-EDB04968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23"/>
            <a:ext cx="10316135" cy="6877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50DE81-5762-1D44-8602-D537EB59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7">
            <a:extLst>
              <a:ext uri="{FF2B5EF4-FFF2-40B4-BE49-F238E27FC236}">
                <a16:creationId xmlns:a16="http://schemas.microsoft.com/office/drawing/2014/main" id="{6E721220-88BD-4423-B6C0-BC8D4F4E1B67}"/>
              </a:ext>
            </a:extLst>
          </p:cNvPr>
          <p:cNvSpPr txBox="1"/>
          <p:nvPr/>
        </p:nvSpPr>
        <p:spPr>
          <a:xfrm>
            <a:off x="5800725" y="2603114"/>
            <a:ext cx="485873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spc="150">
                <a:solidFill>
                  <a:schemeClr val="tx2"/>
                </a:solidFill>
                <a:latin typeface="Nunito Sans"/>
                <a:ea typeface="Source Sans Pro"/>
                <a:cs typeface="Lato Heavy" panose="020F0502020204030203" pitchFamily="34" charset="0"/>
              </a:rPr>
              <a:t> </a:t>
            </a:r>
            <a:r>
              <a:rPr lang="es-ES" sz="3200" b="1" spc="150">
                <a:latin typeface="Arial"/>
                <a:ea typeface="Source Sans Pro"/>
                <a:cs typeface="Arial"/>
              </a:rPr>
              <a:t> </a:t>
            </a:r>
            <a:r>
              <a:rPr lang="es-ES" sz="3200" b="1" spc="150">
                <a:solidFill>
                  <a:srgbClr val="4E5621"/>
                </a:solidFill>
                <a:latin typeface="Nunito Sans"/>
                <a:ea typeface="Source Sans Pro"/>
              </a:rPr>
              <a:t>GRACIAS</a:t>
            </a:r>
            <a:endParaRPr lang="es-CO" sz="3200" b="1" spc="150">
              <a:solidFill>
                <a:srgbClr val="4E5621"/>
              </a:solidFill>
              <a:latin typeface="Nunito Sans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83232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5A778E445F0646836FDA9A37B8B38E" ma:contentTypeVersion="14" ma:contentTypeDescription="Crear nuevo documento." ma:contentTypeScope="" ma:versionID="cfb680f5f44f87ffe89402a96c398c4b">
  <xsd:schema xmlns:xsd="http://www.w3.org/2001/XMLSchema" xmlns:xs="http://www.w3.org/2001/XMLSchema" xmlns:p="http://schemas.microsoft.com/office/2006/metadata/properties" xmlns:ns3="76fc1fb3-cb2d-4e1c-bb73-76ecef773c07" xmlns:ns4="c898e41c-9002-4f47-9f34-ba1768535ffa" targetNamespace="http://schemas.microsoft.com/office/2006/metadata/properties" ma:root="true" ma:fieldsID="3072b00ed8db76f9e57a569b0be7b086" ns3:_="" ns4:_="">
    <xsd:import namespace="76fc1fb3-cb2d-4e1c-bb73-76ecef773c07"/>
    <xsd:import namespace="c898e41c-9002-4f47-9f34-ba1768535f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c1fb3-cb2d-4e1c-bb73-76ecef773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8e41c-9002-4f47-9f34-ba176853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73413-4B26-4858-B711-4A29F0376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c1fb3-cb2d-4e1c-bb73-76ecef773c07"/>
    <ds:schemaRef ds:uri="c898e41c-9002-4f47-9f34-ba176853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A07BDA-BBB2-4C5F-815A-BD294E9EABB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6fc1fb3-cb2d-4e1c-bb73-76ecef773c07"/>
    <ds:schemaRef ds:uri="c898e41c-9002-4f47-9f34-ba1768535ffa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FDA88A-DFBB-4B02-9C26-A5A37A4CF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246</Words>
  <Application>Microsoft Office PowerPoint</Application>
  <PresentationFormat>Panorámica</PresentationFormat>
  <Paragraphs>19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Nunito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Medina Fandiño</dc:creator>
  <cp:lastModifiedBy>Christian Medina Fandiño</cp:lastModifiedBy>
  <cp:revision>25</cp:revision>
  <dcterms:created xsi:type="dcterms:W3CDTF">2022-09-20T19:27:51Z</dcterms:created>
  <dcterms:modified xsi:type="dcterms:W3CDTF">2023-09-04T21:09:14Z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0x010100A55A778E445F0646836FDA9A37B8B38E</vt:lpwstr>
  </property>
</Properties>
</file>