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4" r:id="rId6"/>
    <p:sldId id="272" r:id="rId7"/>
    <p:sldId id="270" r:id="rId8"/>
    <p:sldId id="267" r:id="rId9"/>
    <p:sldId id="266" r:id="rId10"/>
    <p:sldId id="271" r:id="rId11"/>
    <p:sldId id="268" r:id="rId12"/>
    <p:sldId id="273" r:id="rId13"/>
    <p:sldId id="261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31F"/>
    <a:srgbClr val="4E5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/>
    <p:restoredTop sz="94685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ngelica Amaya Mora" userId="a89b7216-0ba4-4166-9e00-dc29aa1b5162" providerId="ADAL" clId="{DDD1063C-C507-4AD0-B1D6-0D20CE1B918B}"/>
    <pc:docChg chg="delSld">
      <pc:chgData name="Maria Angelica Amaya Mora" userId="a89b7216-0ba4-4166-9e00-dc29aa1b5162" providerId="ADAL" clId="{DDD1063C-C507-4AD0-B1D6-0D20CE1B918B}" dt="2023-05-15T13:24:33.774" v="0" actId="2696"/>
      <pc:docMkLst>
        <pc:docMk/>
      </pc:docMkLst>
      <pc:sldChg chg="del">
        <pc:chgData name="Maria Angelica Amaya Mora" userId="a89b7216-0ba4-4166-9e00-dc29aa1b5162" providerId="ADAL" clId="{DDD1063C-C507-4AD0-B1D6-0D20CE1B918B}" dt="2023-05-15T13:24:33.774" v="0" actId="2696"/>
        <pc:sldMkLst>
          <pc:docMk/>
          <pc:sldMk cId="474806776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F00CC-0D81-9D4C-AB16-A1F026E3FFC2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9010-8474-AD4A-8DC7-2AEBBBEF71A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018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39010-8474-AD4A-8DC7-2AEBBBEF71AD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84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3142C-AE2E-144E-AFD4-1C4D32F51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A15B66-3442-5D44-992E-74815C7FC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3A4A0-0D53-B84F-8BFF-96E55A74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D7ED1-8CE1-9943-A73E-2A17BCA6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C10EA-C589-7941-982B-8DD0D14B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890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F3EB4-A89B-164C-ACF8-5731A561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40DA1C-2F7D-7E45-AB81-95EEBDC08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8298F1-A877-A145-8F8D-E0D7FCBFA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589C9-62D4-DD44-B8B6-B6FB8D5A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A534C8-7560-6C44-BF97-75D02371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82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302C13-BCD8-CE47-A693-B84F821D77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EE957F-433F-9744-977D-9B484F03D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76FB6A-BA4D-9441-8569-3A8B660B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7A9DE4-8CF0-DA45-B688-885816A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48C9ED-19EF-7642-8EE8-D26570B7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6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AFC6A7-E4E5-FC4F-BB3D-3946A7F72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ECAC9D-3251-8843-834E-CBDBB9F6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273F4-9ED7-D94B-9E52-C5C371C9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4FFD40-8209-6040-95F7-8C19755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8AEAF0-42A8-7041-81BA-00CE8AC0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463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AC223-B1ED-164C-A91A-5C989891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583C5B-7DA4-574C-9DF5-6FF00C179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663CAB-6BD6-E746-91E3-1EB69640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A0DEF-9317-134A-8BD6-F2514C3BF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75A092-D07C-9B47-880D-FC57B7E2E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02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E135-CEAE-334D-858F-7633DE39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8F4453-C4CE-C444-9BED-E71214CEC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E7B910-4E81-374E-B3A9-6C084B525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F738D0-D269-E644-B293-F094C051A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C0C787-6518-7940-BF94-E6D981DD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A163CF-A1A2-2642-B5CA-E48EC0B8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92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77230-FB4A-9041-928C-6FA1F383F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C6403-F83C-044E-BDEA-E68E2DDE8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672816-EA00-D141-9492-AD3C8B383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DCAFCC-7CA8-784C-9522-4C2FD02399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C54F10-57F7-0749-9915-4C23398E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04C420-139C-384E-938E-018F18B1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AF07C6D-47D2-F641-9280-572548814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92B1BC-2A80-414E-9B82-DF60B40E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59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EDF2C-F1A4-5243-B7F9-5A68797FF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542FA5-ECE0-E54F-BA36-0724F3C0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658652-60C4-5B43-8621-1B7808CB2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518C0A-1863-C546-B3F0-06EF7D8A8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331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3E188B-2DD6-764C-A60C-A380AA0A9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B2202E-9500-0A4F-AB95-CE416D91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551366-E152-C14B-9AC7-CB7D0E19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55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66410-A0C0-5F46-9337-988D4B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ACF204-F039-7844-B286-EB8284EF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53C18D-D089-8341-97B7-8DB2B1A2B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933931-DD55-984B-B490-0D4B6E35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98F13B-14CB-F84E-9E0D-AAFFBF95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2F6B26-908B-F342-B380-CD6ED1F8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706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FDD99-8EED-6A4F-A2DB-83B7A74A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11CEDB-303D-D145-BF80-63CF5AAA2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AA8318-4969-5D4E-99E0-C5EA0E139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0B692-5096-B04F-A3C4-6768B55E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F2E461-9F59-F64A-BF42-FAA75904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B3737E-14AE-7948-AF1A-7D42FF01C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55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BFAA32-0364-754A-88B9-32AD38C1B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771533-6AD5-6A4D-83C3-E9C337A1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B3142-A29F-4342-A118-000C74047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4573-9F50-6346-922D-6E0A539CCC0D}" type="datetimeFigureOut">
              <a:rPr lang="es-CO" smtClean="0"/>
              <a:t>15/05/2023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D2386A-CA15-CD44-813C-DC94CE341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D6603-171D-3743-8C08-55DF1774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6CC59-2B35-8342-B050-C8C0495690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42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6.jpeg"/><Relationship Id="rId10" Type="http://schemas.openxmlformats.org/officeDocument/2006/relationships/image" Target="../media/image18.png"/><Relationship Id="rId4" Type="http://schemas.openxmlformats.org/officeDocument/2006/relationships/image" Target="../media/image9.sv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2.jpeg"/><Relationship Id="rId7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umv.gov.co/portal/suttia/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mv.gov.co/portal/canales-de-atencion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CCA06F-6849-D443-8F20-D26FECBE8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99C42-3E36-5785-0D69-E01D0A895564}"/>
              </a:ext>
            </a:extLst>
          </p:cNvPr>
          <p:cNvSpPr txBox="1"/>
          <p:nvPr/>
        </p:nvSpPr>
        <p:spPr>
          <a:xfrm>
            <a:off x="1752600" y="537790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ACCESIBILIDAD EN LA UNIDAD DE MANTENIMIENTO VIAL </a:t>
            </a:r>
          </a:p>
        </p:txBody>
      </p:sp>
    </p:spTree>
    <p:extLst>
      <p:ext uri="{BB962C8B-B14F-4D97-AF65-F5344CB8AC3E}">
        <p14:creationId xmlns:p14="http://schemas.microsoft.com/office/powerpoint/2010/main" val="3367356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1C63DE4-2658-BE41-9640-6AB31FBA3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8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88621F8-5C1D-9A5E-DA7D-60D31AE7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74"/>
            <a:ext cx="12192000" cy="6858000"/>
          </a:xfrm>
          <a:prstGeom prst="rect">
            <a:avLst/>
          </a:prstGeom>
          <a:ln>
            <a:solidFill>
              <a:srgbClr val="C6D31F"/>
            </a:solidFill>
          </a:ln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584248" y="208326"/>
            <a:ext cx="0" cy="763060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ángulo: esquinas redondeadas 2052">
            <a:extLst>
              <a:ext uri="{FF2B5EF4-FFF2-40B4-BE49-F238E27FC236}">
                <a16:creationId xmlns:a16="http://schemas.microsoft.com/office/drawing/2014/main" id="{BADB3876-A85B-4FDA-AEDC-8D8935BA32FF}"/>
              </a:ext>
            </a:extLst>
          </p:cNvPr>
          <p:cNvSpPr/>
          <p:nvPr/>
        </p:nvSpPr>
        <p:spPr>
          <a:xfrm>
            <a:off x="825222" y="1472933"/>
            <a:ext cx="204382" cy="479524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84CD823-21F1-4BDE-8C23-B8A74DAB6DE1}"/>
              </a:ext>
            </a:extLst>
          </p:cNvPr>
          <p:cNvSpPr/>
          <p:nvPr/>
        </p:nvSpPr>
        <p:spPr>
          <a:xfrm>
            <a:off x="5765431" y="1475934"/>
            <a:ext cx="204382" cy="479524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B3FE1F5B-872D-4863-A38A-6DE7F6AAE111}"/>
              </a:ext>
            </a:extLst>
          </p:cNvPr>
          <p:cNvSpPr/>
          <p:nvPr/>
        </p:nvSpPr>
        <p:spPr>
          <a:xfrm>
            <a:off x="8219555" y="3816241"/>
            <a:ext cx="204383" cy="479524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5125F4-BA7A-AEC0-B277-76719920EB7C}"/>
              </a:ext>
            </a:extLst>
          </p:cNvPr>
          <p:cNvSpPr/>
          <p:nvPr/>
        </p:nvSpPr>
        <p:spPr>
          <a:xfrm>
            <a:off x="993464" y="2615464"/>
            <a:ext cx="6081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/>
          </a:p>
        </p:txBody>
      </p:sp>
      <p:pic>
        <p:nvPicPr>
          <p:cNvPr id="4" name="Gráfico 3" descr="Silla de ruedas con relleno sólido">
            <a:extLst>
              <a:ext uri="{FF2B5EF4-FFF2-40B4-BE49-F238E27FC236}">
                <a16:creationId xmlns:a16="http://schemas.microsoft.com/office/drawing/2014/main" id="{291AF79B-DE80-19D4-BFE8-7B07E7903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4717" y="405190"/>
            <a:ext cx="2608302" cy="26083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499C42-3E36-5785-0D69-E01D0A895564}"/>
              </a:ext>
            </a:extLst>
          </p:cNvPr>
          <p:cNvSpPr txBox="1"/>
          <p:nvPr/>
        </p:nvSpPr>
        <p:spPr>
          <a:xfrm>
            <a:off x="5765430" y="265576"/>
            <a:ext cx="520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Aharoni" panose="02010803020104030203" pitchFamily="2" charset="-79"/>
                <a:cs typeface="Aharoni" panose="02010803020104030203" pitchFamily="2" charset="-79"/>
              </a:rPr>
              <a:t>¿QUÉ ES ACCESIBILIDAD?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AE08282-C9FE-64D7-7277-F21C1653FF18}"/>
              </a:ext>
            </a:extLst>
          </p:cNvPr>
          <p:cNvSpPr txBox="1"/>
          <p:nvPr/>
        </p:nvSpPr>
        <p:spPr>
          <a:xfrm>
            <a:off x="878041" y="3279745"/>
            <a:ext cx="49763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effectLst/>
                <a:ea typeface="Calibri" panose="020F0502020204030204" pitchFamily="34" charset="0"/>
              </a:rPr>
              <a:t>Son las condiciones y medidas que deben cumplir las instalaciones y los canales de atención para adaptar el entorno, productos y servicios, con el fin de asegurar el acceso de las personas con discapacidad en igualdad de condiciones al entorno físico y a la información institucional, incluidos los sistemas y las tecnologías de la información y las comunicaciones. </a:t>
            </a:r>
            <a:r>
              <a:rPr lang="es-CO" sz="2000" b="1" dirty="0">
                <a:effectLst/>
                <a:ea typeface="Calibri" panose="020F0502020204030204" pitchFamily="34" charset="0"/>
              </a:rPr>
              <a:t>Ley 1618 de 2013.</a:t>
            </a:r>
            <a:endParaRPr lang="es-CO" sz="2000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4946C0E-21CC-F5CA-A7DB-AF8B276AE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44" y="5752716"/>
            <a:ext cx="463804" cy="554609"/>
          </a:xfrm>
          <a:prstGeom prst="rect">
            <a:avLst/>
          </a:prstGeom>
        </p:spPr>
      </p:pic>
      <p:pic>
        <p:nvPicPr>
          <p:cNvPr id="17" name="Imagen 16" descr="Un escritorio con una computadora en una mesa&#10;&#10;Descripción generada automáticamente">
            <a:extLst>
              <a:ext uri="{FF2B5EF4-FFF2-40B4-BE49-F238E27FC236}">
                <a16:creationId xmlns:a16="http://schemas.microsoft.com/office/drawing/2014/main" id="{82BFDD55-7E72-5200-CFAB-A924A3B11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431" y="928397"/>
            <a:ext cx="4422336" cy="4702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20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B88621F8-5C1D-9A5E-DA7D-60D31AE7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274"/>
            <a:ext cx="12192000" cy="6858000"/>
          </a:xfrm>
          <a:prstGeom prst="rect">
            <a:avLst/>
          </a:prstGeom>
          <a:ln>
            <a:solidFill>
              <a:srgbClr val="C6D31F"/>
            </a:solidFill>
          </a:ln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584248" y="208326"/>
            <a:ext cx="0" cy="763060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ángulo: esquinas redondeadas 2052">
            <a:extLst>
              <a:ext uri="{FF2B5EF4-FFF2-40B4-BE49-F238E27FC236}">
                <a16:creationId xmlns:a16="http://schemas.microsoft.com/office/drawing/2014/main" id="{BADB3876-A85B-4FDA-AEDC-8D8935BA32FF}"/>
              </a:ext>
            </a:extLst>
          </p:cNvPr>
          <p:cNvSpPr/>
          <p:nvPr/>
        </p:nvSpPr>
        <p:spPr>
          <a:xfrm>
            <a:off x="825222" y="1472933"/>
            <a:ext cx="204382" cy="479524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id="{484CD823-21F1-4BDE-8C23-B8A74DAB6DE1}"/>
              </a:ext>
            </a:extLst>
          </p:cNvPr>
          <p:cNvSpPr/>
          <p:nvPr/>
        </p:nvSpPr>
        <p:spPr>
          <a:xfrm>
            <a:off x="5765431" y="1475934"/>
            <a:ext cx="204382" cy="479524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B3FE1F5B-872D-4863-A38A-6DE7F6AAE111}"/>
              </a:ext>
            </a:extLst>
          </p:cNvPr>
          <p:cNvSpPr/>
          <p:nvPr/>
        </p:nvSpPr>
        <p:spPr>
          <a:xfrm>
            <a:off x="8219555" y="3816241"/>
            <a:ext cx="204383" cy="479524"/>
          </a:xfrm>
          <a:prstGeom prst="round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2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F5125F4-BA7A-AEC0-B277-76719920EB7C}"/>
              </a:ext>
            </a:extLst>
          </p:cNvPr>
          <p:cNvSpPr/>
          <p:nvPr/>
        </p:nvSpPr>
        <p:spPr>
          <a:xfrm>
            <a:off x="993464" y="2615464"/>
            <a:ext cx="6081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/>
          </a:p>
        </p:txBody>
      </p:sp>
      <p:pic>
        <p:nvPicPr>
          <p:cNvPr id="4" name="Gráfico 3" descr="Silla de ruedas con relleno sólido">
            <a:extLst>
              <a:ext uri="{FF2B5EF4-FFF2-40B4-BE49-F238E27FC236}">
                <a16:creationId xmlns:a16="http://schemas.microsoft.com/office/drawing/2014/main" id="{291AF79B-DE80-19D4-BFE8-7B07E7903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4554" y="70831"/>
            <a:ext cx="2608302" cy="26083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5499C42-3E36-5785-0D69-E01D0A895564}"/>
              </a:ext>
            </a:extLst>
          </p:cNvPr>
          <p:cNvSpPr txBox="1"/>
          <p:nvPr/>
        </p:nvSpPr>
        <p:spPr>
          <a:xfrm>
            <a:off x="5765430" y="265576"/>
            <a:ext cx="5207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atin typeface="Aharoni" panose="02010803020104030203" pitchFamily="2" charset="-79"/>
                <a:cs typeface="Aharoni" panose="02010803020104030203" pitchFamily="2" charset="-79"/>
              </a:rPr>
              <a:t>¿QUÉ SON BARRERAS?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4946C0E-21CC-F5CA-A7DB-AF8B276AE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844" y="5752716"/>
            <a:ext cx="463804" cy="554609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B5414A0-218C-DAAC-F039-310C847669CC}"/>
              </a:ext>
            </a:extLst>
          </p:cNvPr>
          <p:cNvSpPr/>
          <p:nvPr/>
        </p:nvSpPr>
        <p:spPr>
          <a:xfrm>
            <a:off x="609600" y="2800130"/>
            <a:ext cx="5648187" cy="2204726"/>
          </a:xfrm>
          <a:prstGeom prst="roundRect">
            <a:avLst/>
          </a:prstGeom>
          <a:solidFill>
            <a:srgbClr val="C6D3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000"/>
              </a:spcAft>
            </a:pPr>
            <a:r>
              <a:rPr lang="es-CO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Barreras:  </a:t>
            </a:r>
            <a:r>
              <a:rPr lang="es-CO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 define como barreras, cualquier tipo de obstáculo que impida el ejercicio efectivo de los derechos de las personas con algún tipo de discapacidad, estas pueden ser: </a:t>
            </a:r>
            <a:endParaRPr lang="en-US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1EA1E86E-23B2-5C2D-3FC0-F1B12909CABC}"/>
              </a:ext>
            </a:extLst>
          </p:cNvPr>
          <p:cNvSpPr/>
          <p:nvPr/>
        </p:nvSpPr>
        <p:spPr>
          <a:xfrm>
            <a:off x="6386828" y="1561057"/>
            <a:ext cx="4940749" cy="116736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C6D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1. Barreras Actitudinales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85D3B792-4049-B7D3-9B7A-1E6D75F90D46}"/>
              </a:ext>
            </a:extLst>
          </p:cNvPr>
          <p:cNvSpPr/>
          <p:nvPr/>
        </p:nvSpPr>
        <p:spPr>
          <a:xfrm>
            <a:off x="6390902" y="3024383"/>
            <a:ext cx="4936675" cy="1173544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C6D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2. Barreras Comunicativas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9E61E83-E6D8-37E2-B208-769B9E82D492}"/>
              </a:ext>
            </a:extLst>
          </p:cNvPr>
          <p:cNvSpPr/>
          <p:nvPr/>
        </p:nvSpPr>
        <p:spPr>
          <a:xfrm>
            <a:off x="6386828" y="4503729"/>
            <a:ext cx="4940749" cy="110680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rgbClr val="C6D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3. Barreras Físicas</a:t>
            </a:r>
          </a:p>
        </p:txBody>
      </p:sp>
    </p:spTree>
    <p:extLst>
      <p:ext uri="{BB962C8B-B14F-4D97-AF65-F5344CB8AC3E}">
        <p14:creationId xmlns:p14="http://schemas.microsoft.com/office/powerpoint/2010/main" val="407842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E36A6-0C49-F548-9E23-E798B044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44"/>
            <a:ext cx="12192000" cy="685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941758" y="324497"/>
            <a:ext cx="0" cy="973361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CuadroTexto 3076">
            <a:extLst>
              <a:ext uri="{FF2B5EF4-FFF2-40B4-BE49-F238E27FC236}">
                <a16:creationId xmlns:a16="http://schemas.microsoft.com/office/drawing/2014/main" id="{BA5FC5E3-6767-F607-B260-E1D2016D38DC}"/>
              </a:ext>
            </a:extLst>
          </p:cNvPr>
          <p:cNvSpPr txBox="1"/>
          <p:nvPr/>
        </p:nvSpPr>
        <p:spPr>
          <a:xfrm>
            <a:off x="7290451" y="3983664"/>
            <a:ext cx="4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3089" name="CuadroTexto 3088">
            <a:extLst>
              <a:ext uri="{FF2B5EF4-FFF2-40B4-BE49-F238E27FC236}">
                <a16:creationId xmlns:a16="http://schemas.microsoft.com/office/drawing/2014/main" id="{3B127849-B2BC-DDDA-5D5D-139E0F7085AE}"/>
              </a:ext>
            </a:extLst>
          </p:cNvPr>
          <p:cNvSpPr txBox="1"/>
          <p:nvPr/>
        </p:nvSpPr>
        <p:spPr>
          <a:xfrm>
            <a:off x="11090773" y="4839133"/>
            <a:ext cx="3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8B806-1C2D-FFD2-01ED-8747787CAEA8}"/>
              </a:ext>
            </a:extLst>
          </p:cNvPr>
          <p:cNvSpPr txBox="1"/>
          <p:nvPr/>
        </p:nvSpPr>
        <p:spPr>
          <a:xfrm>
            <a:off x="701315" y="549567"/>
            <a:ext cx="482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Accesibilidad Sede Administrativa</a:t>
            </a:r>
          </a:p>
        </p:txBody>
      </p:sp>
      <p:pic>
        <p:nvPicPr>
          <p:cNvPr id="11" name="Gráfico 10" descr="Acceso universal con relleno sólido">
            <a:extLst>
              <a:ext uri="{FF2B5EF4-FFF2-40B4-BE49-F238E27FC236}">
                <a16:creationId xmlns:a16="http://schemas.microsoft.com/office/drawing/2014/main" id="{F1ADB149-2B6D-53C3-7AE2-452926AD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9420" y="247024"/>
            <a:ext cx="1005840" cy="100584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1A5E6-DD47-701B-6A7E-BADB9C84776D}"/>
              </a:ext>
            </a:extLst>
          </p:cNvPr>
          <p:cNvSpPr txBox="1"/>
          <p:nvPr/>
        </p:nvSpPr>
        <p:spPr>
          <a:xfrm>
            <a:off x="701315" y="2069144"/>
            <a:ext cx="51035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/>
              <a:t>1. </a:t>
            </a:r>
            <a:r>
              <a:rPr lang="es-E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Se cuenta con acceso peatonal y ascensores, que facilitan el acceso a los ciudadanos, brindando condiciones adecuadas para personas con movilidad reducida o con discapacidad. </a:t>
            </a:r>
          </a:p>
          <a:p>
            <a:pPr algn="just"/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CO" sz="2000" b="1" dirty="0"/>
              <a:t>2. 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Para garantizar las condiciones de acceso a la infraestructura física de la entidad, se implementó s</a:t>
            </a:r>
            <a:r>
              <a:rPr lang="es-E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eñalización de ingreso, iluminada, clara, legible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, que cuenta con demarcación inclusiva: Alto relieve, braille, pictogramas, otras lenguas (lengua de señas, y lengua étnica Wayuu).</a:t>
            </a:r>
          </a:p>
        </p:txBody>
      </p:sp>
      <p:pic>
        <p:nvPicPr>
          <p:cNvPr id="13" name="Imagen 12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B1D351EC-5D8C-20C4-5CCF-893CEBC9D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761" y="-41563"/>
            <a:ext cx="3323239" cy="443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 descr="Una puerta de vidrio&#10;&#10;Descripción generada automáticamente con confianza media">
            <a:extLst>
              <a:ext uri="{FF2B5EF4-FFF2-40B4-BE49-F238E27FC236}">
                <a16:creationId xmlns:a16="http://schemas.microsoft.com/office/drawing/2014/main" id="{FFC46FCF-7C30-9341-3E60-35DD7101B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1764643"/>
            <a:ext cx="2909455" cy="387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585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E36A6-0C49-F548-9E23-E798B044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44"/>
            <a:ext cx="12192000" cy="685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941758" y="324497"/>
            <a:ext cx="0" cy="973361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CuadroTexto 3076">
            <a:extLst>
              <a:ext uri="{FF2B5EF4-FFF2-40B4-BE49-F238E27FC236}">
                <a16:creationId xmlns:a16="http://schemas.microsoft.com/office/drawing/2014/main" id="{BA5FC5E3-6767-F607-B260-E1D2016D38DC}"/>
              </a:ext>
            </a:extLst>
          </p:cNvPr>
          <p:cNvSpPr txBox="1"/>
          <p:nvPr/>
        </p:nvSpPr>
        <p:spPr>
          <a:xfrm>
            <a:off x="7290451" y="3983664"/>
            <a:ext cx="4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3089" name="CuadroTexto 3088">
            <a:extLst>
              <a:ext uri="{FF2B5EF4-FFF2-40B4-BE49-F238E27FC236}">
                <a16:creationId xmlns:a16="http://schemas.microsoft.com/office/drawing/2014/main" id="{3B127849-B2BC-DDDA-5D5D-139E0F7085AE}"/>
              </a:ext>
            </a:extLst>
          </p:cNvPr>
          <p:cNvSpPr txBox="1"/>
          <p:nvPr/>
        </p:nvSpPr>
        <p:spPr>
          <a:xfrm>
            <a:off x="11090773" y="4839133"/>
            <a:ext cx="3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8B806-1C2D-FFD2-01ED-8747787CAEA8}"/>
              </a:ext>
            </a:extLst>
          </p:cNvPr>
          <p:cNvSpPr txBox="1"/>
          <p:nvPr/>
        </p:nvSpPr>
        <p:spPr>
          <a:xfrm>
            <a:off x="701315" y="215757"/>
            <a:ext cx="482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Accesibilidad Sede Administrativa</a:t>
            </a:r>
          </a:p>
        </p:txBody>
      </p:sp>
      <p:pic>
        <p:nvPicPr>
          <p:cNvPr id="11" name="Gráfico 10" descr="Acceso universal con relleno sólido">
            <a:extLst>
              <a:ext uri="{FF2B5EF4-FFF2-40B4-BE49-F238E27FC236}">
                <a16:creationId xmlns:a16="http://schemas.microsoft.com/office/drawing/2014/main" id="{F1ADB149-2B6D-53C3-7AE2-452926AD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3523" y="0"/>
            <a:ext cx="1700815" cy="170081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1A5E6-DD47-701B-6A7E-BADB9C84776D}"/>
              </a:ext>
            </a:extLst>
          </p:cNvPr>
          <p:cNvSpPr txBox="1"/>
          <p:nvPr/>
        </p:nvSpPr>
        <p:spPr>
          <a:xfrm>
            <a:off x="7532194" y="2537566"/>
            <a:ext cx="43364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es-CO" sz="2000" b="1" dirty="0"/>
              <a:t>3. 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Se centralizó la atención al ciudadano, en la Sede Administrativa, habilitando</a:t>
            </a:r>
            <a:r>
              <a:rPr lang="es-ES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s-ES" sz="2000" dirty="0">
                <a:effectLst/>
                <a:ea typeface="Times New Roman" panose="02020603050405020304" pitchFamily="18" charset="0"/>
              </a:rPr>
              <a:t>dos módulos de atención al ciudadano en el horario de 7:00 am a 4:30 pm jornada continua.</a:t>
            </a:r>
            <a:endParaRPr lang="en-US" sz="2000" dirty="0">
              <a:effectLst/>
              <a:ea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3" name="Imagen 2" descr="Imagen que contiene interior, techo, cuarto, edificio&#10;&#10;Descripción generada automáticamente">
            <a:extLst>
              <a:ext uri="{FF2B5EF4-FFF2-40B4-BE49-F238E27FC236}">
                <a16:creationId xmlns:a16="http://schemas.microsoft.com/office/drawing/2014/main" id="{532A1F57-7E2D-5B17-FDBE-2D98E9BD7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436" y="1310525"/>
            <a:ext cx="4160604" cy="554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 descr="Imagen que contiene interior, cuarto, silla, tabla&#10;&#10;Descripción generada automáticamente">
            <a:extLst>
              <a:ext uri="{FF2B5EF4-FFF2-40B4-BE49-F238E27FC236}">
                <a16:creationId xmlns:a16="http://schemas.microsoft.com/office/drawing/2014/main" id="{7A1397D8-8E99-94A3-D9AB-C4069A494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396" y="2032276"/>
            <a:ext cx="3624797" cy="4833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828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E36A6-0C49-F548-9E23-E798B044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44"/>
            <a:ext cx="12192000" cy="685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941758" y="221757"/>
            <a:ext cx="0" cy="973361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CuadroTexto 3076">
            <a:extLst>
              <a:ext uri="{FF2B5EF4-FFF2-40B4-BE49-F238E27FC236}">
                <a16:creationId xmlns:a16="http://schemas.microsoft.com/office/drawing/2014/main" id="{BA5FC5E3-6767-F607-B260-E1D2016D38DC}"/>
              </a:ext>
            </a:extLst>
          </p:cNvPr>
          <p:cNvSpPr txBox="1"/>
          <p:nvPr/>
        </p:nvSpPr>
        <p:spPr>
          <a:xfrm>
            <a:off x="7290451" y="3983664"/>
            <a:ext cx="4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3089" name="CuadroTexto 3088">
            <a:extLst>
              <a:ext uri="{FF2B5EF4-FFF2-40B4-BE49-F238E27FC236}">
                <a16:creationId xmlns:a16="http://schemas.microsoft.com/office/drawing/2014/main" id="{3B127849-B2BC-DDDA-5D5D-139E0F7085AE}"/>
              </a:ext>
            </a:extLst>
          </p:cNvPr>
          <p:cNvSpPr txBox="1"/>
          <p:nvPr/>
        </p:nvSpPr>
        <p:spPr>
          <a:xfrm>
            <a:off x="11090773" y="4839133"/>
            <a:ext cx="3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8B806-1C2D-FFD2-01ED-8747787CAEA8}"/>
              </a:ext>
            </a:extLst>
          </p:cNvPr>
          <p:cNvSpPr txBox="1"/>
          <p:nvPr/>
        </p:nvSpPr>
        <p:spPr>
          <a:xfrm>
            <a:off x="757997" y="387559"/>
            <a:ext cx="482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Accesibilidad Sede Administrativa</a:t>
            </a:r>
          </a:p>
        </p:txBody>
      </p:sp>
      <p:pic>
        <p:nvPicPr>
          <p:cNvPr id="11" name="Gráfico 10" descr="Acceso universal con relleno sólido">
            <a:extLst>
              <a:ext uri="{FF2B5EF4-FFF2-40B4-BE49-F238E27FC236}">
                <a16:creationId xmlns:a16="http://schemas.microsoft.com/office/drawing/2014/main" id="{F1ADB149-2B6D-53C3-7AE2-452926AD6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492" y="88694"/>
            <a:ext cx="1106424" cy="1106424"/>
          </a:xfrm>
          <a:prstGeom prst="rect">
            <a:avLst/>
          </a:prstGeom>
        </p:spPr>
      </p:pic>
      <p:pic>
        <p:nvPicPr>
          <p:cNvPr id="28" name="Imagen 27" descr="Un escritorio con una computadora en una mesa&#10;&#10;Descripción generada automáticamente">
            <a:extLst>
              <a:ext uri="{FF2B5EF4-FFF2-40B4-BE49-F238E27FC236}">
                <a16:creationId xmlns:a16="http://schemas.microsoft.com/office/drawing/2014/main" id="{82BFDD55-7E72-5200-CFAB-A924A3B11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772" y="1322181"/>
            <a:ext cx="4447962" cy="562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Gráfico 43" descr="Mujer con bebé con relleno sólido">
            <a:extLst>
              <a:ext uri="{FF2B5EF4-FFF2-40B4-BE49-F238E27FC236}">
                <a16:creationId xmlns:a16="http://schemas.microsoft.com/office/drawing/2014/main" id="{109C96E4-DA3F-9F96-9A97-6C73BF117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12653" y="3062383"/>
            <a:ext cx="687003" cy="687003"/>
          </a:xfrm>
          <a:prstGeom prst="rect">
            <a:avLst/>
          </a:prstGeom>
        </p:spPr>
      </p:pic>
      <p:pic>
        <p:nvPicPr>
          <p:cNvPr id="51" name="Gráfico 50" descr="Mujer embarazada contorno">
            <a:extLst>
              <a:ext uri="{FF2B5EF4-FFF2-40B4-BE49-F238E27FC236}">
                <a16:creationId xmlns:a16="http://schemas.microsoft.com/office/drawing/2014/main" id="{68719C90-93F5-F3E9-720B-650FAB51EE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13560" y="1960054"/>
            <a:ext cx="914400" cy="914400"/>
          </a:xfrm>
          <a:prstGeom prst="rect">
            <a:avLst/>
          </a:prstGeom>
        </p:spPr>
      </p:pic>
      <p:pic>
        <p:nvPicPr>
          <p:cNvPr id="62" name="Gráfico 61" descr="Mujer con bastón con relleno sólido">
            <a:extLst>
              <a:ext uri="{FF2B5EF4-FFF2-40B4-BE49-F238E27FC236}">
                <a16:creationId xmlns:a16="http://schemas.microsoft.com/office/drawing/2014/main" id="{EC0E0CB9-DDFC-BC91-2456-2741A74824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16078" y="909776"/>
            <a:ext cx="914400" cy="914400"/>
          </a:xfrm>
          <a:prstGeom prst="rect">
            <a:avLst/>
          </a:prstGeom>
        </p:spPr>
      </p:pic>
      <p:pic>
        <p:nvPicPr>
          <p:cNvPr id="3088" name="Gráfico 3087" descr="Sordo con relleno sólido">
            <a:extLst>
              <a:ext uri="{FF2B5EF4-FFF2-40B4-BE49-F238E27FC236}">
                <a16:creationId xmlns:a16="http://schemas.microsoft.com/office/drawing/2014/main" id="{825F545C-67CD-B364-10AD-FE5E9DCC4E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03412" y="3983664"/>
            <a:ext cx="624548" cy="624548"/>
          </a:xfrm>
          <a:prstGeom prst="rect">
            <a:avLst/>
          </a:prstGeom>
        </p:spPr>
      </p:pic>
      <p:sp>
        <p:nvSpPr>
          <p:cNvPr id="3091" name="CuadroTexto 3090">
            <a:extLst>
              <a:ext uri="{FF2B5EF4-FFF2-40B4-BE49-F238E27FC236}">
                <a16:creationId xmlns:a16="http://schemas.microsoft.com/office/drawing/2014/main" id="{4B1CD22F-D501-2B92-E9D4-68C46611D902}"/>
              </a:ext>
            </a:extLst>
          </p:cNvPr>
          <p:cNvSpPr txBox="1"/>
          <p:nvPr/>
        </p:nvSpPr>
        <p:spPr>
          <a:xfrm>
            <a:off x="6354562" y="2669220"/>
            <a:ext cx="4186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* Se adecuó sala de espera, con disponibilidad de sillas prioritarias, área libre y amplia para personas con discapacidad, que permite la ubicación y manipulación de sillas de ruedas o accesorios de movilidad.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795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E36A6-0C49-F548-9E23-E798B044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44"/>
            <a:ext cx="12192000" cy="685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941758" y="221757"/>
            <a:ext cx="0" cy="973361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CuadroTexto 3076">
            <a:extLst>
              <a:ext uri="{FF2B5EF4-FFF2-40B4-BE49-F238E27FC236}">
                <a16:creationId xmlns:a16="http://schemas.microsoft.com/office/drawing/2014/main" id="{BA5FC5E3-6767-F607-B260-E1D2016D38DC}"/>
              </a:ext>
            </a:extLst>
          </p:cNvPr>
          <p:cNvSpPr txBox="1"/>
          <p:nvPr/>
        </p:nvSpPr>
        <p:spPr>
          <a:xfrm>
            <a:off x="7290451" y="3983664"/>
            <a:ext cx="4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3089" name="CuadroTexto 3088">
            <a:extLst>
              <a:ext uri="{FF2B5EF4-FFF2-40B4-BE49-F238E27FC236}">
                <a16:creationId xmlns:a16="http://schemas.microsoft.com/office/drawing/2014/main" id="{3B127849-B2BC-DDDA-5D5D-139E0F7085AE}"/>
              </a:ext>
            </a:extLst>
          </p:cNvPr>
          <p:cNvSpPr txBox="1"/>
          <p:nvPr/>
        </p:nvSpPr>
        <p:spPr>
          <a:xfrm>
            <a:off x="11090773" y="4839133"/>
            <a:ext cx="3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8B806-1C2D-FFD2-01ED-8747787CAEA8}"/>
              </a:ext>
            </a:extLst>
          </p:cNvPr>
          <p:cNvSpPr txBox="1"/>
          <p:nvPr/>
        </p:nvSpPr>
        <p:spPr>
          <a:xfrm>
            <a:off x="701315" y="377388"/>
            <a:ext cx="482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Accesibilidad Sede Administrativa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1A5E6-DD47-701B-6A7E-BADB9C84776D}"/>
              </a:ext>
            </a:extLst>
          </p:cNvPr>
          <p:cNvSpPr txBox="1"/>
          <p:nvPr/>
        </p:nvSpPr>
        <p:spPr>
          <a:xfrm>
            <a:off x="6358704" y="326688"/>
            <a:ext cx="5103584" cy="5554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31115" lvl="0" indent="-342900" algn="just">
              <a:lnSpc>
                <a:spcPct val="104000"/>
              </a:lnSpc>
              <a:spcAft>
                <a:spcPts val="25"/>
              </a:spcAft>
              <a:buAutoNum type="arabicPeriod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Uno de los módulos está destinado a la atención preferencial con el cual se brindará prioridad a las siguientes poblaciones:</a:t>
            </a:r>
          </a:p>
          <a:p>
            <a:pPr marR="31115" lvl="0" algn="just">
              <a:lnSpc>
                <a:spcPct val="104000"/>
              </a:lnSpc>
              <a:spcAft>
                <a:spcPts val="25"/>
              </a:spcAft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Personas en situación de discapacidad</a:t>
            </a:r>
            <a:r>
              <a:rPr lang="es-ES" dirty="0"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Niños, niñas y adolescentes.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Mujeres gestantes 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Adultos mayores  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Personas con niños o niñas en brazo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Personas con problemas de seguridad y/o protección.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Personas con enfermedades terminales o catastróficas.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Personas de la fuerza pública.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lvl="0" indent="-342900" algn="just">
              <a:lnSpc>
                <a:spcPct val="104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Personas en estado de indefensión o debilidad manifiesta.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342900" marR="708025" indent="-342900" algn="just">
              <a:lnSpc>
                <a:spcPct val="104000"/>
              </a:lnSpc>
              <a:buFont typeface="Symbol" panose="05050102010706020507" pitchFamily="18" charset="2"/>
              <a:buChar char="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Cuidadores y cuidadoras del distrito capital.                                                        *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algn="just"/>
            <a:endParaRPr lang="es-CO" dirty="0"/>
          </a:p>
        </p:txBody>
      </p:sp>
      <p:pic>
        <p:nvPicPr>
          <p:cNvPr id="32" name="Imagen 31" descr="Un grupo de personas caminando en un aeropuerto&#10;&#10;Descripción generada automáticamente con confianza media">
            <a:extLst>
              <a:ext uri="{FF2B5EF4-FFF2-40B4-BE49-F238E27FC236}">
                <a16:creationId xmlns:a16="http://schemas.microsoft.com/office/drawing/2014/main" id="{A7DF401F-6685-B8C6-F7B1-6959F490F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6292" y="1008145"/>
            <a:ext cx="3529604" cy="470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Gráfico 43" descr="Mujer con bebé con relleno sólido">
            <a:extLst>
              <a:ext uri="{FF2B5EF4-FFF2-40B4-BE49-F238E27FC236}">
                <a16:creationId xmlns:a16="http://schemas.microsoft.com/office/drawing/2014/main" id="{109C96E4-DA3F-9F96-9A97-6C73BF117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2653" y="3062383"/>
            <a:ext cx="687003" cy="687003"/>
          </a:xfrm>
          <a:prstGeom prst="rect">
            <a:avLst/>
          </a:prstGeom>
        </p:spPr>
      </p:pic>
      <p:pic>
        <p:nvPicPr>
          <p:cNvPr id="51" name="Gráfico 50" descr="Mujer embarazada contorno">
            <a:extLst>
              <a:ext uri="{FF2B5EF4-FFF2-40B4-BE49-F238E27FC236}">
                <a16:creationId xmlns:a16="http://schemas.microsoft.com/office/drawing/2014/main" id="{68719C90-93F5-F3E9-720B-650FAB51E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13560" y="1960054"/>
            <a:ext cx="914400" cy="914400"/>
          </a:xfrm>
          <a:prstGeom prst="rect">
            <a:avLst/>
          </a:prstGeom>
        </p:spPr>
      </p:pic>
      <p:pic>
        <p:nvPicPr>
          <p:cNvPr id="62" name="Gráfico 61" descr="Mujer con bastón con relleno sólido">
            <a:extLst>
              <a:ext uri="{FF2B5EF4-FFF2-40B4-BE49-F238E27FC236}">
                <a16:creationId xmlns:a16="http://schemas.microsoft.com/office/drawing/2014/main" id="{EC0E0CB9-DDFC-BC91-2456-2741A7482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16078" y="909776"/>
            <a:ext cx="914400" cy="914400"/>
          </a:xfrm>
          <a:prstGeom prst="rect">
            <a:avLst/>
          </a:prstGeom>
        </p:spPr>
      </p:pic>
      <p:pic>
        <p:nvPicPr>
          <p:cNvPr id="3088" name="Gráfico 3087" descr="Sordo con relleno sólido">
            <a:extLst>
              <a:ext uri="{FF2B5EF4-FFF2-40B4-BE49-F238E27FC236}">
                <a16:creationId xmlns:a16="http://schemas.microsoft.com/office/drawing/2014/main" id="{825F545C-67CD-B364-10AD-FE5E9DCC4E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03412" y="3983664"/>
            <a:ext cx="624548" cy="624548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01314" y="5879609"/>
            <a:ext cx="8096321" cy="668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08025" algn="just">
              <a:lnSpc>
                <a:spcPct val="104000"/>
              </a:lnSpc>
            </a:pPr>
            <a:r>
              <a:rPr lang="es-ES" b="1" dirty="0">
                <a:ea typeface="Times New Roman" panose="02020603050405020304" pitchFamily="18" charset="0"/>
              </a:rPr>
              <a:t>*</a:t>
            </a:r>
            <a:r>
              <a:rPr lang="es-ES" b="1" dirty="0"/>
              <a:t>Acorde con las necesidades del servicio, se instaló un </a:t>
            </a:r>
            <a:r>
              <a:rPr lang="es-ES" b="1" dirty="0" err="1"/>
              <a:t>digiturno</a:t>
            </a:r>
            <a:r>
              <a:rPr lang="es-ES" b="1" dirty="0"/>
              <a:t> para asignación del turno regular de acuerdo al orden de llegada</a:t>
            </a:r>
            <a:r>
              <a:rPr lang="es-E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6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E36A6-0C49-F548-9E23-E798B044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844"/>
            <a:ext cx="12192000" cy="685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941758" y="324497"/>
            <a:ext cx="0" cy="973361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CuadroTexto 3076">
            <a:extLst>
              <a:ext uri="{FF2B5EF4-FFF2-40B4-BE49-F238E27FC236}">
                <a16:creationId xmlns:a16="http://schemas.microsoft.com/office/drawing/2014/main" id="{BA5FC5E3-6767-F607-B260-E1D2016D38DC}"/>
              </a:ext>
            </a:extLst>
          </p:cNvPr>
          <p:cNvSpPr txBox="1"/>
          <p:nvPr/>
        </p:nvSpPr>
        <p:spPr>
          <a:xfrm>
            <a:off x="7290451" y="3983664"/>
            <a:ext cx="4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3089" name="CuadroTexto 3088">
            <a:extLst>
              <a:ext uri="{FF2B5EF4-FFF2-40B4-BE49-F238E27FC236}">
                <a16:creationId xmlns:a16="http://schemas.microsoft.com/office/drawing/2014/main" id="{3B127849-B2BC-DDDA-5D5D-139E0F7085AE}"/>
              </a:ext>
            </a:extLst>
          </p:cNvPr>
          <p:cNvSpPr txBox="1"/>
          <p:nvPr/>
        </p:nvSpPr>
        <p:spPr>
          <a:xfrm>
            <a:off x="11090773" y="4839133"/>
            <a:ext cx="3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8B806-1C2D-FFD2-01ED-8747787CAEA8}"/>
              </a:ext>
            </a:extLst>
          </p:cNvPr>
          <p:cNvSpPr txBox="1"/>
          <p:nvPr/>
        </p:nvSpPr>
        <p:spPr>
          <a:xfrm>
            <a:off x="701315" y="215757"/>
            <a:ext cx="482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Accesibilidad Pág. Web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1A5E6-DD47-701B-6A7E-BADB9C84776D}"/>
              </a:ext>
            </a:extLst>
          </p:cNvPr>
          <p:cNvSpPr txBox="1"/>
          <p:nvPr/>
        </p:nvSpPr>
        <p:spPr>
          <a:xfrm>
            <a:off x="287678" y="917717"/>
            <a:ext cx="55172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708025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ES" sz="1800" dirty="0">
                <a:effectLst/>
                <a:ea typeface="Times New Roman" panose="02020603050405020304" pitchFamily="18" charset="0"/>
              </a:rPr>
              <a:t>Se implementó dentro de la página web el micro sitio traducido a lengua wayuu con los contenidos y secciones más visitadas por la ciudadanía. </a:t>
            </a:r>
            <a:r>
              <a:rPr lang="es-E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https://www.umv.gov.co/portal/suttia/</a:t>
            </a:r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99110" marR="708025" indent="-228600" algn="just"/>
            <a:r>
              <a:rPr lang="es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B6A3BF-FC44-023A-3083-51AFCD7F1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18" y="259749"/>
            <a:ext cx="4273222" cy="240368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4711E7-BCC6-4B24-30BB-5DBA13EF0E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89" y="2806098"/>
            <a:ext cx="5170598" cy="290846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DFBD497-2130-B871-CA0E-5FF1120C00B2}"/>
              </a:ext>
            </a:extLst>
          </p:cNvPr>
          <p:cNvSpPr txBox="1"/>
          <p:nvPr/>
        </p:nvSpPr>
        <p:spPr>
          <a:xfrm>
            <a:off x="6146465" y="2869999"/>
            <a:ext cx="57687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ea typeface="Times New Roman" panose="02020603050405020304" pitchFamily="18" charset="0"/>
              </a:rPr>
              <a:t>* Se cuenta con un micro sitio traducido a lenguaje de señas con los contenidos y secciones más visitadas de nuestra página web: </a:t>
            </a:r>
            <a:r>
              <a:rPr lang="es-ES" sz="1800" dirty="0">
                <a:effectLst/>
                <a:ea typeface="Times New Roman" panose="02020603050405020304" pitchFamily="18" charset="0"/>
                <a:hlinkClick r:id="rId6"/>
              </a:rPr>
              <a:t>https://www.umv.gov.co/portal/canales-de-atencion/</a:t>
            </a:r>
            <a:r>
              <a:rPr lang="es-ES" sz="1800" dirty="0">
                <a:effectLst/>
                <a:ea typeface="Times New Roman" panose="02020603050405020304" pitchFamily="18" charset="0"/>
              </a:rPr>
              <a:t> </a:t>
            </a:r>
            <a:endParaRPr lang="es-CO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62F5FE2-A3F0-51ED-74C9-A3BC7B406A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244" y="4180732"/>
            <a:ext cx="4273222" cy="2403686"/>
          </a:xfrm>
          <a:prstGeom prst="rect">
            <a:avLst/>
          </a:prstGeom>
        </p:spPr>
      </p:pic>
      <p:pic>
        <p:nvPicPr>
          <p:cNvPr id="20" name="Gráfico 19" descr="Lenguaje de Signos contorno">
            <a:extLst>
              <a:ext uri="{FF2B5EF4-FFF2-40B4-BE49-F238E27FC236}">
                <a16:creationId xmlns:a16="http://schemas.microsoft.com/office/drawing/2014/main" id="{EEFD7EC8-5962-AF17-9F68-D1336B4FAF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85659" y="405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8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18E36A6-0C49-F548-9E23-E798B0447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81"/>
            <a:ext cx="12192000" cy="6858000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8B70DAA-112A-46B7-B56E-650A68BFFE5B}"/>
              </a:ext>
            </a:extLst>
          </p:cNvPr>
          <p:cNvCxnSpPr>
            <a:cxnSpLocks/>
          </p:cNvCxnSpPr>
          <p:nvPr/>
        </p:nvCxnSpPr>
        <p:spPr>
          <a:xfrm>
            <a:off x="5941758" y="324497"/>
            <a:ext cx="0" cy="973361"/>
          </a:xfrm>
          <a:prstGeom prst="line">
            <a:avLst/>
          </a:prstGeom>
          <a:ln w="28575">
            <a:solidFill>
              <a:srgbClr val="C6D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CuadroTexto 3076">
            <a:extLst>
              <a:ext uri="{FF2B5EF4-FFF2-40B4-BE49-F238E27FC236}">
                <a16:creationId xmlns:a16="http://schemas.microsoft.com/office/drawing/2014/main" id="{BA5FC5E3-6767-F607-B260-E1D2016D38DC}"/>
              </a:ext>
            </a:extLst>
          </p:cNvPr>
          <p:cNvSpPr txBox="1"/>
          <p:nvPr/>
        </p:nvSpPr>
        <p:spPr>
          <a:xfrm>
            <a:off x="7290451" y="3983664"/>
            <a:ext cx="4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3089" name="CuadroTexto 3088">
            <a:extLst>
              <a:ext uri="{FF2B5EF4-FFF2-40B4-BE49-F238E27FC236}">
                <a16:creationId xmlns:a16="http://schemas.microsoft.com/office/drawing/2014/main" id="{3B127849-B2BC-DDDA-5D5D-139E0F7085AE}"/>
              </a:ext>
            </a:extLst>
          </p:cNvPr>
          <p:cNvSpPr txBox="1"/>
          <p:nvPr/>
        </p:nvSpPr>
        <p:spPr>
          <a:xfrm>
            <a:off x="11090773" y="4839133"/>
            <a:ext cx="386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 </a:t>
            </a:r>
            <a:endParaRPr lang="en-US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8B806-1C2D-FFD2-01ED-8747787CAEA8}"/>
              </a:ext>
            </a:extLst>
          </p:cNvPr>
          <p:cNvSpPr txBox="1"/>
          <p:nvPr/>
        </p:nvSpPr>
        <p:spPr>
          <a:xfrm>
            <a:off x="701315" y="215757"/>
            <a:ext cx="4823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haroni" panose="02010803020104030203" pitchFamily="2" charset="-79"/>
                <a:cs typeface="Aharoni" panose="02010803020104030203" pitchFamily="2" charset="-79"/>
              </a:rPr>
              <a:t>Accesibilidad Pág. Web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DFBD497-2130-B871-CA0E-5FF1120C00B2}"/>
              </a:ext>
            </a:extLst>
          </p:cNvPr>
          <p:cNvSpPr txBox="1"/>
          <p:nvPr/>
        </p:nvSpPr>
        <p:spPr>
          <a:xfrm>
            <a:off x="983673" y="5819813"/>
            <a:ext cx="83129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ea typeface="Times New Roman" panose="02020603050405020304" pitchFamily="18" charset="0"/>
              </a:rPr>
              <a:t>*En la página web de la entidad, se cuenta con el menú de accesibilidad.</a:t>
            </a:r>
            <a:endParaRPr lang="es-CO" dirty="0"/>
          </a:p>
        </p:txBody>
      </p:sp>
      <p:pic>
        <p:nvPicPr>
          <p:cNvPr id="20" name="Gráfico 19" descr="Lenguaje de Signos contorno">
            <a:extLst>
              <a:ext uri="{FF2B5EF4-FFF2-40B4-BE49-F238E27FC236}">
                <a16:creationId xmlns:a16="http://schemas.microsoft.com/office/drawing/2014/main" id="{EEFD7EC8-5962-AF17-9F68-D1336B4FA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5659" y="40581"/>
            <a:ext cx="914400" cy="9144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8578" y="978578"/>
            <a:ext cx="8889422" cy="455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19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a094bdd-a36f-422c-aad8-60d4e7e2607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DD9F090486EC40AE19B4D155EA74C5" ma:contentTypeVersion="16" ma:contentTypeDescription="Crear nuevo documento." ma:contentTypeScope="" ma:versionID="306f9964552c8104bb472efb962f6e5d">
  <xsd:schema xmlns:xsd="http://www.w3.org/2001/XMLSchema" xmlns:xs="http://www.w3.org/2001/XMLSchema" xmlns:p="http://schemas.microsoft.com/office/2006/metadata/properties" xmlns:ns3="1d5d787f-d619-4ed2-ae72-20f7b97ca2d2" xmlns:ns4="7a094bdd-a36f-422c-aad8-60d4e7e2607b" targetNamespace="http://schemas.microsoft.com/office/2006/metadata/properties" ma:root="true" ma:fieldsID="b74a67215fc8659adcb9eeaf4db78461" ns3:_="" ns4:_="">
    <xsd:import namespace="1d5d787f-d619-4ed2-ae72-20f7b97ca2d2"/>
    <xsd:import namespace="7a094bdd-a36f-422c-aad8-60d4e7e2607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d787f-d619-4ed2-ae72-20f7b97ca2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la sugerencia para comparti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094bdd-a36f-422c-aad8-60d4e7e26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3E32DE-6A33-4FB0-8044-B9BDCE8B7AAA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1d5d787f-d619-4ed2-ae72-20f7b97ca2d2"/>
    <ds:schemaRef ds:uri="7a094bdd-a36f-422c-aad8-60d4e7e2607b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9B7586-2940-4007-914D-54B829161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d787f-d619-4ed2-ae72-20f7b97ca2d2"/>
    <ds:schemaRef ds:uri="7a094bdd-a36f-422c-aad8-60d4e7e260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D739D1-A912-4F5C-BA59-A5E1BD51F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517</Words>
  <Application>Microsoft Office PowerPoint</Application>
  <PresentationFormat>Panorámica</PresentationFormat>
  <Paragraphs>50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Aharoni</vt:lpstr>
      <vt:lpstr>Arial</vt:lpstr>
      <vt:lpstr>Calibri</vt:lpstr>
      <vt:lpstr>Calibri Light</vt:lpstr>
      <vt:lpstr>Symbol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Maria Angelica Amaya Mora</cp:lastModifiedBy>
  <cp:revision>30</cp:revision>
  <dcterms:created xsi:type="dcterms:W3CDTF">2021-01-26T16:24:18Z</dcterms:created>
  <dcterms:modified xsi:type="dcterms:W3CDTF">2023-05-15T13:24:36Z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0x010100C4DD9F090486EC40AE19B4D155EA74C5</vt:lpwstr>
  </property>
</Properties>
</file>