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70" r:id="rId5"/>
    <p:sldId id="257" r:id="rId6"/>
    <p:sldId id="272" r:id="rId7"/>
    <p:sldId id="281" r:id="rId8"/>
    <p:sldId id="273" r:id="rId9"/>
    <p:sldId id="282" r:id="rId10"/>
    <p:sldId id="283" r:id="rId11"/>
    <p:sldId id="284" r:id="rId12"/>
    <p:sldId id="285" r:id="rId13"/>
    <p:sldId id="286" r:id="rId14"/>
    <p:sldId id="271" r:id="rId15"/>
    <p:sldId id="269" r:id="rId16"/>
    <p:sldId id="259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91" autoAdjust="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29D761CC-6CEA-4D83-813C-A59E2F402B7B}"/>
    <pc:docChg chg="custSel modSld">
      <pc:chgData name="Christian Medina Fandiño" userId="70459ba0-09af-4d87-80e0-c000193bfc69" providerId="ADAL" clId="{29D761CC-6CEA-4D83-813C-A59E2F402B7B}" dt="2020-08-11T23:09:01.167" v="177" actId="1076"/>
      <pc:docMkLst>
        <pc:docMk/>
      </pc:docMkLst>
      <pc:sldChg chg="modSp mod">
        <pc:chgData name="Christian Medina Fandiño" userId="70459ba0-09af-4d87-80e0-c000193bfc69" providerId="ADAL" clId="{29D761CC-6CEA-4D83-813C-A59E2F402B7B}" dt="2020-08-11T22:20:07.183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29D761CC-6CEA-4D83-813C-A59E2F402B7B}" dt="2020-08-11T22:20:07.183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29D761CC-6CEA-4D83-813C-A59E2F402B7B}" dt="2020-08-11T22:35:08.268" v="92" actId="1440"/>
        <pc:sldMkLst>
          <pc:docMk/>
          <pc:sldMk cId="3068663787" sldId="260"/>
        </pc:sldMkLst>
        <pc:spChg chg="mod">
          <ac:chgData name="Christian Medina Fandiño" userId="70459ba0-09af-4d87-80e0-c000193bfc69" providerId="ADAL" clId="{29D761CC-6CEA-4D83-813C-A59E2F402B7B}" dt="2020-08-11T22:21:40.683" v="15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29D761CC-6CEA-4D83-813C-A59E2F402B7B}" dt="2020-08-11T22:32:54.185" v="50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29D761CC-6CEA-4D83-813C-A59E2F402B7B}" dt="2020-08-11T22:33:38.007" v="69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29D761CC-6CEA-4D83-813C-A59E2F402B7B}" dt="2020-08-11T22:33:50.761" v="75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29D761CC-6CEA-4D83-813C-A59E2F402B7B}" dt="2020-08-11T22:33:06.724" v="56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29D761CC-6CEA-4D83-813C-A59E2F402B7B}" dt="2020-08-11T22:33:01.523" v="52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29D761CC-6CEA-4D83-813C-A59E2F402B7B}" dt="2020-08-11T22:34:17.285" v="86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29D761CC-6CEA-4D83-813C-A59E2F402B7B}" dt="2020-08-11T22:34:03.924" v="76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29D761CC-6CEA-4D83-813C-A59E2F402B7B}" dt="2020-08-11T22:35:08.268" v="92" actId="1440"/>
          <ac:picMkLst>
            <pc:docMk/>
            <pc:sldMk cId="3068663787" sldId="260"/>
            <ac:picMk id="13" creationId="{C2D6E71B-A69F-47A3-9942-A5ACCEF450AB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7:02.703" v="147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6" creationId="{AA6B1132-2175-417B-8A77-A221DB268922}"/>
          </ac:spMkLst>
        </pc:spChg>
        <pc:spChg chg="mod">
          <ac:chgData name="Christian Medina Fandiño" userId="70459ba0-09af-4d87-80e0-c000193bfc69" providerId="ADAL" clId="{29D761CC-6CEA-4D83-813C-A59E2F402B7B}" dt="2020-08-11T22:21:45.900" v="2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2" creationId="{5B6EAC0E-ED10-48D6-8BE7-2EC52B94C78F}"/>
          </ac:spMkLst>
        </pc:spChg>
        <pc:spChg chg="del mod">
          <ac:chgData name="Christian Medina Fandiño" userId="70459ba0-09af-4d87-80e0-c000193bfc69" providerId="ADAL" clId="{29D761CC-6CEA-4D83-813C-A59E2F402B7B}" dt="2020-08-11T22:50:28.857" v="134" actId="478"/>
          <ac:spMkLst>
            <pc:docMk/>
            <pc:sldMk cId="2772767609" sldId="261"/>
            <ac:spMk id="33" creationId="{EF6FAB41-DB65-46AB-ACA2-C71346D9F97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2" creationId="{1DD2CEC0-4916-4A23-9705-B2F71E8AB56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4" creationId="{EE13BB11-02B7-4C05-B7D4-56F90BDE7738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5" creationId="{DF612D52-E486-4934-BB7A-AB52ECA8A99E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6" creationId="{64B19C59-13DE-4767-9779-FE60C3430E01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7" creationId="{ADA73749-482F-495F-8EC0-DE0C46ED005A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8" creationId="{EB29A18E-DFC6-4ED9-A002-727943685020}"/>
          </ac:spMkLst>
        </pc:spChg>
        <pc:spChg chg="mod">
          <ac:chgData name="Christian Medina Fandiño" userId="70459ba0-09af-4d87-80e0-c000193bfc69" providerId="ADAL" clId="{29D761CC-6CEA-4D83-813C-A59E2F402B7B}" dt="2020-08-11T23:07:01.008" v="146" actId="1076"/>
          <ac:spMkLst>
            <pc:docMk/>
            <pc:sldMk cId="2772767609" sldId="261"/>
            <ac:spMk id="49" creationId="{EF097E24-E9FC-4890-BC6D-F13AE0C6CBDA}"/>
          </ac:spMkLst>
        </pc:s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29D761CC-6CEA-4D83-813C-A59E2F402B7B}" dt="2020-08-11T23:07:01.008" v="146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mod">
          <ac:chgData name="Christian Medina Fandiño" userId="70459ba0-09af-4d87-80e0-c000193bfc69" providerId="ADAL" clId="{29D761CC-6CEA-4D83-813C-A59E2F402B7B}" dt="2020-08-11T23:07:02.703" v="147" actId="1076"/>
          <ac:picMkLst>
            <pc:docMk/>
            <pc:sldMk cId="2772767609" sldId="261"/>
            <ac:picMk id="3" creationId="{94349475-A0B0-483E-9CE3-C20D2B38E417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" creationId="{DA5FDE2B-3F62-4DA1-BEC7-7174CB4968B2}"/>
          </ac:picMkLst>
        </pc:picChg>
        <pc:picChg chg="del">
          <ac:chgData name="Christian Medina Fandiño" userId="70459ba0-09af-4d87-80e0-c000193bfc69" providerId="ADAL" clId="{29D761CC-6CEA-4D83-813C-A59E2F402B7B}" dt="2020-08-11T22:35:13.444" v="93" actId="478"/>
          <ac:picMkLst>
            <pc:docMk/>
            <pc:sldMk cId="2772767609" sldId="261"/>
            <ac:picMk id="5" creationId="{9D064921-EB91-40F5-BD8C-1C5230792D9F}"/>
          </ac:picMkLst>
        </pc:picChg>
        <pc:picChg chg="mod">
          <ac:chgData name="Christian Medina Fandiño" userId="70459ba0-09af-4d87-80e0-c000193bfc69" providerId="ADAL" clId="{29D761CC-6CEA-4D83-813C-A59E2F402B7B}" dt="2020-08-11T23:07:01.008" v="146" actId="1076"/>
          <ac:picMkLst>
            <pc:docMk/>
            <pc:sldMk cId="2772767609" sldId="261"/>
            <ac:picMk id="43" creationId="{3D67A412-61C7-45D1-B077-787B165DA155}"/>
          </ac:picMkLst>
        </pc:picChg>
      </pc:sldChg>
      <pc:sldChg chg="addSp delSp modSp mod">
        <pc:chgData name="Christian Medina Fandiño" userId="70459ba0-09af-4d87-80e0-c000193bfc69" providerId="ADAL" clId="{29D761CC-6CEA-4D83-813C-A59E2F402B7B}" dt="2020-08-11T23:09:01.167" v="177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29D761CC-6CEA-4D83-813C-A59E2F402B7B}" dt="2020-08-11T23:07:53.798" v="154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29D761CC-6CEA-4D83-813C-A59E2F402B7B}" dt="2020-08-11T23:07:55.912" v="157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29D761CC-6CEA-4D83-813C-A59E2F402B7B}" dt="2020-08-11T23:07:57.359" v="158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29D761CC-6CEA-4D83-813C-A59E2F402B7B}" dt="2020-08-11T22:21:50.629" v="29" actId="20577"/>
          <ac:spMkLst>
            <pc:docMk/>
            <pc:sldMk cId="3679505198" sldId="262"/>
            <ac:spMk id="26" creationId="{01122215-05F2-4717-BC38-98250B3440EA}"/>
          </ac:spMkLst>
        </pc:sp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3" creationId="{F01A6B68-A78A-4236-ABD5-AA4027B5F8AB}"/>
          </ac:picMkLst>
        </pc:picChg>
        <pc:picChg chg="add mod modCrop">
          <ac:chgData name="Christian Medina Fandiño" userId="70459ba0-09af-4d87-80e0-c000193bfc69" providerId="ADAL" clId="{29D761CC-6CEA-4D83-813C-A59E2F402B7B}" dt="2020-08-11T23:09:01.167" v="177" actId="1076"/>
          <ac:picMkLst>
            <pc:docMk/>
            <pc:sldMk cId="3679505198" sldId="262"/>
            <ac:picMk id="4" creationId="{ABED7234-E8B4-4A48-ACB1-130CF0ADB61F}"/>
          </ac:picMkLst>
        </pc:picChg>
        <pc:picChg chg="del">
          <ac:chgData name="Christian Medina Fandiño" userId="70459ba0-09af-4d87-80e0-c000193bfc69" providerId="ADAL" clId="{29D761CC-6CEA-4D83-813C-A59E2F402B7B}" dt="2020-08-11T23:07:52.055" v="153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29D761CC-6CEA-4D83-813C-A59E2F402B7B}" dt="2020-08-11T23:07:54.414" v="155" actId="478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D04E-5CC9-4AC4-8D4D-F9163FEEDF2D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C287-D025-42AE-9BFA-526E3AC43A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029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realizó la localización y replanteo de los </a:t>
            </a:r>
            <a:r>
              <a:rPr lang="es-MX" sz="12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CIVs</a:t>
            </a: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20076206, PK: 91027700, 20043010, PK: 91027954 y 20076201, PK: 91027699, determinando una longitud de intervención de 2.600 m aproximadamente. </a:t>
            </a:r>
          </a:p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igual manera, se adelantaron las actividades del tema social:</a:t>
            </a:r>
            <a:r>
              <a:rPr lang="es-MX" sz="1200" b="0" i="0" u="none" strike="noStrike" baseline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 </a:t>
            </a: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reunión de inicio, levantamiento actas de vecindad e información de PMT. </a:t>
            </a:r>
          </a:p>
          <a:p>
            <a:pPr marL="171450" indent="-171450" algn="just" fontAlgn="b">
              <a:buFont typeface="Arial" panose="020B0604020202020204" pitchFamily="34" charset="0"/>
              <a:buChar char="•"/>
            </a:pPr>
            <a:r>
              <a:rPr lang="es-MX" sz="12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instaló la señalización correspondiente al PMT tramitado y aprobado por la SDM. Las obras no se han iniciado, esperando la atención de unos puntos inestables por parte del FDL Sumapaz.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19CFA-07AF-45B4-834B-24A96C9FBB42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30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8/09/2021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3"/>
          <a:stretch/>
        </p:blipFill>
        <p:spPr>
          <a:xfrm>
            <a:off x="0" y="0"/>
            <a:ext cx="12192000" cy="68971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6097"/>
            <a:ext cx="12192000" cy="686409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Triángulo isósceles 10"/>
          <p:cNvSpPr/>
          <p:nvPr/>
        </p:nvSpPr>
        <p:spPr>
          <a:xfrm rot="5400000">
            <a:off x="-935736" y="5306568"/>
            <a:ext cx="2487168" cy="615696"/>
          </a:xfrm>
          <a:prstGeom prst="triangle">
            <a:avLst>
              <a:gd name="adj" fmla="val 100000"/>
            </a:avLst>
          </a:prstGeom>
          <a:solidFill>
            <a:srgbClr val="C8D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riángulo isósceles 1"/>
          <p:cNvSpPr/>
          <p:nvPr/>
        </p:nvSpPr>
        <p:spPr>
          <a:xfrm rot="5400000">
            <a:off x="-674859" y="5739644"/>
            <a:ext cx="1793218" cy="443500"/>
          </a:xfrm>
          <a:prstGeom prst="triangle">
            <a:avLst>
              <a:gd name="adj" fmla="val 100000"/>
            </a:avLst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" name="Triángulo isósceles 11"/>
          <p:cNvSpPr/>
          <p:nvPr/>
        </p:nvSpPr>
        <p:spPr>
          <a:xfrm rot="16200000">
            <a:off x="10179746" y="1207581"/>
            <a:ext cx="3225931" cy="798576"/>
          </a:xfrm>
          <a:prstGeom prst="triangle">
            <a:avLst>
              <a:gd name="adj" fmla="val 100000"/>
            </a:avLst>
          </a:prstGeom>
          <a:solidFill>
            <a:srgbClr val="C8D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741455" y="875312"/>
            <a:ext cx="2325858" cy="575233"/>
          </a:xfrm>
          <a:prstGeom prst="triangle">
            <a:avLst>
              <a:gd name="adj" fmla="val 100000"/>
            </a:avLst>
          </a:prstGeom>
          <a:solidFill>
            <a:srgbClr val="A9B9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2878695" y="3219836"/>
            <a:ext cx="6272784" cy="2267818"/>
          </a:xfrm>
          <a:prstGeom prst="rect">
            <a:avLst/>
          </a:prstGeom>
          <a:solidFill>
            <a:srgbClr val="564E1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latin typeface="Century Gothic" panose="020B0502020202020204" pitchFamily="34" charset="0"/>
              </a:rPr>
              <a:t>SUMAPAZ</a:t>
            </a:r>
          </a:p>
          <a:p>
            <a:pPr algn="ctr"/>
            <a:r>
              <a:rPr lang="es-CO" sz="1100" b="1" dirty="0" smtClean="0">
                <a:latin typeface="Century Gothic" panose="020B0502020202020204" pitchFamily="34" charset="0"/>
              </a:rPr>
              <a:t>-</a:t>
            </a:r>
            <a:endParaRPr lang="es-CO" sz="1050" b="1" dirty="0" smtClean="0">
              <a:latin typeface="Century Gothic" panose="020B0502020202020204" pitchFamily="34" charset="0"/>
            </a:endParaRP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2020 - 2021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768062" y="5666536"/>
            <a:ext cx="2655874" cy="75890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66" t="81475" r="8384" b="4659"/>
          <a:stretch/>
        </p:blipFill>
        <p:spPr>
          <a:xfrm>
            <a:off x="4768063" y="5597835"/>
            <a:ext cx="2655872" cy="8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10674962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9121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servicios locales que requiere el proyecto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68343" y="5617029"/>
            <a:ext cx="3425371" cy="9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object 3"/>
          <p:cNvSpPr txBox="1"/>
          <p:nvPr/>
        </p:nvSpPr>
        <p:spPr>
          <a:xfrm>
            <a:off x="877026" y="2014859"/>
            <a:ext cx="11097260" cy="468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1525" marR="1580515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Mano de obra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local (Entre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contratistas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 obras 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hidráulicas,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contrato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sindical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contratos,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se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requerirán más de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personas 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proyecto).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marR="1204595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Alojamiento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sz="2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8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2800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diferentes  contratistas.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marR="1226820" indent="-4572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Suministro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alimentación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al personal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 local</a:t>
            </a:r>
            <a:r>
              <a:rPr sz="28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los 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contratistas.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1525" indent="-457834">
              <a:lnSpc>
                <a:spcPct val="100000"/>
              </a:lnSpc>
              <a:spcBef>
                <a:spcPts val="710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Suministro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agua para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humectación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800"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vías.</a:t>
            </a:r>
          </a:p>
          <a:p>
            <a:pPr marL="771525" marR="1752600" indent="-457200">
              <a:lnSpc>
                <a:spcPct val="100000"/>
              </a:lnSpc>
              <a:spcBef>
                <a:spcPts val="695"/>
              </a:spcBef>
              <a:buFont typeface="Arial" panose="020B0604020202020204" pitchFamily="34" charset="0"/>
              <a:buChar char="•"/>
              <a:tabLst>
                <a:tab pos="77216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Disposición de material de residuos de 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excavación, 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construcción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 err="1">
                <a:latin typeface="Arial" panose="020B0604020202020204" pitchFamily="34" charset="0"/>
                <a:cs typeface="Arial" panose="020B0604020202020204" pitchFamily="34" charset="0"/>
              </a:rPr>
              <a:t>demolición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1" y="344682"/>
            <a:ext cx="7244752" cy="8914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55494" y="498950"/>
            <a:ext cx="65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 con FDL - Sumapaz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122722" y="5558631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68010"/>
              </p:ext>
            </p:extLst>
          </p:nvPr>
        </p:nvGraphicFramePr>
        <p:xfrm>
          <a:off x="4321535" y="1398235"/>
          <a:ext cx="7491020" cy="4811549"/>
        </p:xfrm>
        <a:graphic>
          <a:graphicData uri="http://schemas.openxmlformats.org/drawingml/2006/table">
            <a:tbl>
              <a:tblPr/>
              <a:tblGrid>
                <a:gridCol w="2147569">
                  <a:extLst>
                    <a:ext uri="{9D8B030D-6E8A-4147-A177-3AD203B41FA5}">
                      <a16:colId xmlns:a16="http://schemas.microsoft.com/office/drawing/2014/main" val="1792046524"/>
                    </a:ext>
                  </a:extLst>
                </a:gridCol>
                <a:gridCol w="5343451">
                  <a:extLst>
                    <a:ext uri="{9D8B030D-6E8A-4147-A177-3AD203B41FA5}">
                      <a16:colId xmlns:a16="http://schemas.microsoft.com/office/drawing/2014/main" val="10376872"/>
                    </a:ext>
                  </a:extLst>
                </a:gridCol>
              </a:tblGrid>
              <a:tr h="86365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Propósito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Conservación vial en el sector Vegas – Chorreras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la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Troncal Bolivariana.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527868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Alcance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 </a:t>
                      </a:r>
                      <a:r>
                        <a:rPr lang="es-CO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km- carril de vías a conservar</a:t>
                      </a:r>
                      <a:endParaRPr lang="es-CO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011874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es-CO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meses. Inicio  de actividades Julio 2021 a Diciembre 2021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78227"/>
                  </a:ext>
                </a:extLst>
              </a:tr>
              <a:tr h="3277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$2.500 millones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59332"/>
                  </a:ext>
                </a:extLst>
              </a:tr>
              <a:tr h="148076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realizó la localización y replanteo de los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intervenir,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determinando una longitud de intervención de 2.600 m aproximadamente. 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igual manera, se adelantaron las actividades del tema social: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reunión de inicio, levantamiento actas de vecindad e información de PMT. </a:t>
                      </a:r>
                    </a:p>
                    <a:p>
                      <a:pPr marL="171450" indent="-171450" algn="just" fontAlgn="b">
                        <a:buFont typeface="Arial" panose="020B0604020202020204" pitchFamily="34" charset="0"/>
                        <a:buChar char="•"/>
                      </a:pP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instaló la señalización correspondiente al PMT tramitado y aprobado por la SDM. Las obras no se han iniciado, esperando la atención de unos puntos inestables por parte del FDL Sumapaz.</a:t>
                      </a:r>
                    </a:p>
                    <a:p>
                      <a:pPr algn="just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94617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Generados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158258"/>
                  </a:ext>
                </a:extLst>
              </a:tr>
              <a:tr h="26369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beneficiada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8.000 habitantes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433388"/>
                  </a:ext>
                </a:extLst>
              </a:tr>
              <a:tr h="4318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Localidades beneficiadas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Sumapaz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50890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r="24218"/>
          <a:stretch/>
        </p:blipFill>
        <p:spPr>
          <a:xfrm>
            <a:off x="691959" y="1767231"/>
            <a:ext cx="3527071" cy="48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9331918" cy="1583367"/>
            <a:chOff x="794953" y="671892"/>
            <a:chExt cx="9533008" cy="1583367"/>
          </a:xfrm>
        </p:grpSpPr>
        <p:sp>
          <p:nvSpPr>
            <p:cNvPr id="20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874535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2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5224705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7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457" y="445458"/>
            <a:ext cx="40190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Acciones</a:t>
            </a:r>
            <a:r>
              <a:rPr kumimoji="0" lang="es-CO" altLang="es-CO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la localidad de Sumapaz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04" y="1211148"/>
            <a:ext cx="7428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PROYECTOS</a:t>
            </a:r>
            <a:r>
              <a:rPr kumimoji="0" lang="es-CO" altLang="es-CO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MEJORA DE VÍAS EN SUMAPAZ</a:t>
            </a:r>
            <a:endParaRPr kumimoji="0" lang="es-CO" alt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37" y="2367532"/>
            <a:ext cx="4936140" cy="329076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4088" y="2166252"/>
            <a:ext cx="5166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la localidad de Sumapaz la UMV viene estructurando desde el año 2019 dos grandes proyectos de mejoramiento de la malla vial rural que benefician tanto a la población local, como la interconexión de la Ciudad con los municipios circundantes:</a:t>
            </a:r>
          </a:p>
          <a:p>
            <a:pPr algn="just"/>
            <a:endParaRPr lang="es-CO" dirty="0"/>
          </a:p>
          <a:p>
            <a:pPr marL="342900" indent="-342900" algn="just">
              <a:buSzPct val="100000"/>
              <a:buFont typeface="+mj-lt"/>
              <a:buAutoNum type="arabicPeriod"/>
            </a:pPr>
            <a:r>
              <a:rPr lang="es-CO" dirty="0" smtClean="0"/>
              <a:t>Proyecto de mejora de vías terciarias con recursos del Sistema General de Regalías.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r>
              <a:rPr lang="es-CO" dirty="0" smtClean="0"/>
              <a:t>Convenio de cooperación para la conservación de la Troncal Bolivariana – tramo Vegas –Chorreras.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/>
          <a:stretch/>
        </p:blipFill>
        <p:spPr>
          <a:xfrm>
            <a:off x="135191" y="2507670"/>
            <a:ext cx="3933130" cy="29545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1" y="344682"/>
            <a:ext cx="9298896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81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Mejoramiento de Vías Terciarias en Bogotá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122722" y="5558631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485322"/>
              </p:ext>
            </p:extLst>
          </p:nvPr>
        </p:nvGraphicFramePr>
        <p:xfrm>
          <a:off x="4176215" y="1355641"/>
          <a:ext cx="7369791" cy="5253020"/>
        </p:xfrm>
        <a:graphic>
          <a:graphicData uri="http://schemas.openxmlformats.org/drawingml/2006/table">
            <a:tbl>
              <a:tblPr/>
              <a:tblGrid>
                <a:gridCol w="2143577">
                  <a:extLst>
                    <a:ext uri="{9D8B030D-6E8A-4147-A177-3AD203B41FA5}">
                      <a16:colId xmlns:a16="http://schemas.microsoft.com/office/drawing/2014/main" val="1792046524"/>
                    </a:ext>
                  </a:extLst>
                </a:gridCol>
                <a:gridCol w="5226214">
                  <a:extLst>
                    <a:ext uri="{9D8B030D-6E8A-4147-A177-3AD203B41FA5}">
                      <a16:colId xmlns:a16="http://schemas.microsoft.com/office/drawing/2014/main" val="10376872"/>
                    </a:ext>
                  </a:extLst>
                </a:gridCol>
              </a:tblGrid>
              <a:tr h="4806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Propósito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Mejorar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33,08 </a:t>
                      </a:r>
                      <a:r>
                        <a:rPr lang="es-CO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km-carril</a:t>
                      </a:r>
                      <a:r>
                        <a:rPr lang="es-CO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vías rurales para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intercomunicación y accesibilidad terrestre de los habitantes rurales de Bogotá D.C., mediante el mejoramiento de la malla vial rural en la Localidad de Sumapaz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527868"/>
                  </a:ext>
                </a:extLst>
              </a:tr>
              <a:tr h="1213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ejecución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meses (inicio de obra el 25 de febrero de 2022)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78227"/>
                  </a:ext>
                </a:extLst>
              </a:tr>
              <a:tr h="48062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alcanzada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lograron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los permisos requeridos, se encuentra en el fase de registro y planeación del proyecto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MX" sz="11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713658"/>
                  </a:ext>
                </a:extLst>
              </a:tr>
              <a:tr h="32041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Programación de giros cargada en el Sistema de Presupuesto y Giro de Regalías -SPGR, por </a:t>
                      </a:r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$ 76.864.101.256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859332"/>
                  </a:ext>
                </a:extLst>
              </a:tr>
              <a:tr h="19225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tiene proyectado el inicio del proyecto para el día 25 de febrero de 2022, mientras que el fin de obra sería el 24 de febrero de 2023.</a:t>
                      </a:r>
                      <a:r>
                        <a:rPr lang="es-MX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el proyecto incluye las siguientes fases: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Bases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Rodadura en fresado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Alcantarillas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Cunetas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es-MX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Subdrenes</a:t>
                      </a:r>
                      <a:endParaRPr lang="es-MX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Muros gaviones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Señalización vertical</a:t>
                      </a:r>
                    </a:p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8894617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Generados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Empleos directos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4158258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Población beneficiada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7.743.955 habitantes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1433388"/>
                  </a:ext>
                </a:extLst>
              </a:tr>
              <a:tr h="16020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Localidades beneficiadas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Sumapaz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50890"/>
                  </a:ext>
                </a:extLst>
              </a:tr>
              <a:tr h="128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Beneficios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Mejorar las vías terciarias ubicadas en la localidad de Sumapaz.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Mejorar la superficie de Rodadura de las vías terciarias de Bogotá.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Desarrollar acciones para el mejoramiento de los puntos críticos en las vías terciarias de Bogotá.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Aporte en la implementación de los Acuerdos de paz, en función de la ejecución de proyectos de infraestructura vial.</a:t>
                      </a:r>
                    </a:p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Inversión pública en una localidad que históricamente no ha contado con apoyo institucional.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3485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7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2555310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9298896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81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del proyecto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22711" y="5722214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/>
          <p:cNvGrpSpPr/>
          <p:nvPr/>
        </p:nvGrpSpPr>
        <p:grpSpPr>
          <a:xfrm>
            <a:off x="3034039" y="1442475"/>
            <a:ext cx="8607637" cy="4939863"/>
            <a:chOff x="310895" y="515112"/>
            <a:chExt cx="11082528" cy="6360185"/>
          </a:xfrm>
        </p:grpSpPr>
        <p:sp>
          <p:nvSpPr>
            <p:cNvPr id="17" name="object 2"/>
            <p:cNvSpPr/>
            <p:nvPr/>
          </p:nvSpPr>
          <p:spPr>
            <a:xfrm>
              <a:off x="3883152" y="4067554"/>
              <a:ext cx="3893820" cy="27645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8" name="object 3"/>
            <p:cNvSpPr txBox="1"/>
            <p:nvPr/>
          </p:nvSpPr>
          <p:spPr>
            <a:xfrm>
              <a:off x="3883152" y="6512050"/>
              <a:ext cx="2517775" cy="363247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82575">
                <a:lnSpc>
                  <a:spcPts val="2150"/>
                </a:lnSpc>
              </a:pPr>
              <a:r>
                <a:rPr sz="1200" spc="-5" dirty="0">
                  <a:solidFill>
                    <a:srgbClr val="FFFFFF"/>
                  </a:solidFill>
                  <a:latin typeface="Carlito"/>
                  <a:cs typeface="Carlito"/>
                </a:rPr>
                <a:t>LAGUNA</a:t>
              </a:r>
              <a:r>
                <a:rPr sz="1200" spc="-3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15" dirty="0">
                  <a:solidFill>
                    <a:srgbClr val="FFFFFF"/>
                  </a:solidFill>
                  <a:latin typeface="Carlito"/>
                  <a:cs typeface="Carlito"/>
                </a:rPr>
                <a:t>VERDE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19" name="object 4"/>
            <p:cNvSpPr/>
            <p:nvPr/>
          </p:nvSpPr>
          <p:spPr>
            <a:xfrm>
              <a:off x="8729471" y="528827"/>
              <a:ext cx="2663952" cy="3518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0" name="object 5"/>
            <p:cNvSpPr txBox="1"/>
            <p:nvPr/>
          </p:nvSpPr>
          <p:spPr>
            <a:xfrm>
              <a:off x="8729472" y="3713988"/>
              <a:ext cx="2028825" cy="346735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22580">
                <a:lnSpc>
                  <a:spcPts val="2135"/>
                </a:lnSpc>
              </a:pPr>
              <a:r>
                <a:rPr sz="1200" dirty="0">
                  <a:solidFill>
                    <a:srgbClr val="FFFFFF"/>
                  </a:solidFill>
                  <a:latin typeface="Carlito"/>
                  <a:cs typeface="Carlito"/>
                </a:rPr>
                <a:t>ANIMAS</a:t>
              </a:r>
              <a:r>
                <a:rPr sz="1200" spc="-60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10" dirty="0">
                  <a:solidFill>
                    <a:srgbClr val="FFFFFF"/>
                  </a:solidFill>
                  <a:latin typeface="Carlito"/>
                  <a:cs typeface="Carlito"/>
                </a:rPr>
                <a:t>BAJAS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21" name="object 6"/>
            <p:cNvSpPr/>
            <p:nvPr/>
          </p:nvSpPr>
          <p:spPr>
            <a:xfrm>
              <a:off x="5823203" y="515112"/>
              <a:ext cx="2467355" cy="35326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2" name="object 7"/>
            <p:cNvSpPr txBox="1"/>
            <p:nvPr/>
          </p:nvSpPr>
          <p:spPr>
            <a:xfrm>
              <a:off x="5823203" y="3703320"/>
              <a:ext cx="2028825" cy="346735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351155">
                <a:lnSpc>
                  <a:spcPts val="2140"/>
                </a:lnSpc>
              </a:pPr>
              <a:r>
                <a:rPr sz="1200" spc="-5" dirty="0">
                  <a:solidFill>
                    <a:srgbClr val="FFFFFF"/>
                  </a:solidFill>
                  <a:latin typeface="Carlito"/>
                  <a:cs typeface="Carlito"/>
                </a:rPr>
                <a:t>SAN</a:t>
              </a:r>
              <a:r>
                <a:rPr sz="1200" spc="-55" dirty="0">
                  <a:solidFill>
                    <a:srgbClr val="FFFFFF"/>
                  </a:solidFill>
                  <a:latin typeface="Carlito"/>
                  <a:cs typeface="Carlito"/>
                </a:rPr>
                <a:t> </a:t>
              </a:r>
              <a:r>
                <a:rPr sz="1200" spc="-20" dirty="0">
                  <a:solidFill>
                    <a:srgbClr val="FFFFFF"/>
                  </a:solidFill>
                  <a:latin typeface="Carlito"/>
                  <a:cs typeface="Carlito"/>
                </a:rPr>
                <a:t>ANTONIO</a:t>
              </a:r>
              <a:endParaRPr sz="1200">
                <a:latin typeface="Carlito"/>
                <a:cs typeface="Carlito"/>
              </a:endParaRPr>
            </a:p>
          </p:txBody>
        </p:sp>
        <p:sp>
          <p:nvSpPr>
            <p:cNvPr id="23" name="object 8"/>
            <p:cNvSpPr/>
            <p:nvPr/>
          </p:nvSpPr>
          <p:spPr>
            <a:xfrm>
              <a:off x="310895" y="515112"/>
              <a:ext cx="2467356" cy="3532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9"/>
            <p:cNvSpPr txBox="1"/>
            <p:nvPr/>
          </p:nvSpPr>
          <p:spPr>
            <a:xfrm>
              <a:off x="310895" y="3707891"/>
              <a:ext cx="2028825" cy="312640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18159">
                <a:lnSpc>
                  <a:spcPts val="2135"/>
                </a:lnSpc>
              </a:pPr>
              <a:r>
                <a:rPr sz="1200" spc="-20" dirty="0">
                  <a:solidFill>
                    <a:srgbClr val="FFFFFF"/>
                  </a:solidFill>
                  <a:latin typeface="Carlito"/>
                  <a:cs typeface="Carlito"/>
                </a:rPr>
                <a:t>CAPITOLIO</a:t>
              </a:r>
              <a:endParaRPr sz="1200" dirty="0">
                <a:latin typeface="Carlito"/>
                <a:cs typeface="Carlito"/>
              </a:endParaRPr>
            </a:p>
          </p:txBody>
        </p:sp>
        <p:sp>
          <p:nvSpPr>
            <p:cNvPr id="25" name="object 10"/>
            <p:cNvSpPr/>
            <p:nvPr/>
          </p:nvSpPr>
          <p:spPr>
            <a:xfrm>
              <a:off x="3095244" y="528827"/>
              <a:ext cx="2470404" cy="35189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11"/>
            <p:cNvSpPr txBox="1"/>
            <p:nvPr/>
          </p:nvSpPr>
          <p:spPr>
            <a:xfrm>
              <a:off x="3099816" y="3703320"/>
              <a:ext cx="2030095" cy="312640"/>
            </a:xfrm>
            <a:prstGeom prst="rect">
              <a:avLst/>
            </a:prstGeom>
            <a:solidFill>
              <a:srgbClr val="4470C4"/>
            </a:solidFill>
            <a:ln w="12700">
              <a:solidFill>
                <a:srgbClr val="2D528F"/>
              </a:solidFill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590550">
                <a:lnSpc>
                  <a:spcPts val="2140"/>
                </a:lnSpc>
              </a:pPr>
              <a:r>
                <a:rPr sz="1200" spc="-15" dirty="0">
                  <a:solidFill>
                    <a:srgbClr val="FFFFFF"/>
                  </a:solidFill>
                  <a:latin typeface="Carlito"/>
                  <a:cs typeface="Carlito"/>
                </a:rPr>
                <a:t>TUNALES</a:t>
              </a:r>
              <a:endParaRPr sz="1200">
                <a:latin typeface="Carlito"/>
                <a:cs typeface="Carlito"/>
              </a:endParaRPr>
            </a:p>
          </p:txBody>
        </p:sp>
      </p:grp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BE12E220-33A9-4922-9E8B-E9185261D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68283"/>
              </p:ext>
            </p:extLst>
          </p:nvPr>
        </p:nvGraphicFramePr>
        <p:xfrm>
          <a:off x="432508" y="4369612"/>
          <a:ext cx="4917418" cy="2194560"/>
        </p:xfrm>
        <a:graphic>
          <a:graphicData uri="http://schemas.openxmlformats.org/drawingml/2006/table">
            <a:tbl>
              <a:tblPr firstRow="1" firstCol="1" bandRow="1"/>
              <a:tblGrid>
                <a:gridCol w="2953161">
                  <a:extLst>
                    <a:ext uri="{9D8B030D-6E8A-4147-A177-3AD203B41FA5}">
                      <a16:colId xmlns:a16="http://schemas.microsoft.com/office/drawing/2014/main" val="2464515597"/>
                    </a:ext>
                  </a:extLst>
                </a:gridCol>
                <a:gridCol w="1964257">
                  <a:extLst>
                    <a:ext uri="{9D8B030D-6E8A-4147-A177-3AD203B41FA5}">
                      <a16:colId xmlns:a16="http://schemas.microsoft.com/office/drawing/2014/main" val="1580766358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TRAMO	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LONGITUD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(M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)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20943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1. ANIMAS BAJAS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4,280 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81185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2. ESCUELA CAPITOLIO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 defTabSz="179388">
                        <a:spcAft>
                          <a:spcPts val="0"/>
                        </a:spcAft>
                        <a:tabLst>
                          <a:tab pos="0" algn="l"/>
                          <a:tab pos="1979613" algn="l"/>
                        </a:tabLs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4555,5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10836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3. LAGUNA VERDE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 defTabSz="1979613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2958,7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089968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4. SAN ANTONIO</a:t>
                      </a:r>
                      <a:endParaRPr lang="es-CO" sz="160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13820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14907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5. TUNAL ALTO- TUNAL BAJO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7465,8</a:t>
                      </a:r>
                      <a:endParaRPr lang="es-CO" sz="1600" dirty="0"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003112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TOTAL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R="811530" algn="ctr"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 Narrow" panose="020B0604020202020204" pitchFamily="34" charset="0"/>
                          <a:cs typeface="Arial Narrow" panose="020B0604020202020204" pitchFamily="34" charset="0"/>
                        </a:rPr>
                        <a:t>33080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3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242159"/>
            <a:ext cx="1697840" cy="4615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97" y="636416"/>
            <a:ext cx="3911256" cy="7790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6" y="201484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344347" y="733540"/>
            <a:ext cx="306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LOCALIZACIÓN:</a:t>
            </a:r>
            <a:endParaRPr lang="es-CO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82543" y="5339443"/>
            <a:ext cx="4116142" cy="13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Grupo 3"/>
          <p:cNvGrpSpPr/>
          <p:nvPr/>
        </p:nvGrpSpPr>
        <p:grpSpPr>
          <a:xfrm>
            <a:off x="1697840" y="1876938"/>
            <a:ext cx="8723815" cy="4771723"/>
            <a:chOff x="1046408" y="1693076"/>
            <a:chExt cx="9304887" cy="5496530"/>
          </a:xfrm>
        </p:grpSpPr>
        <p:sp>
          <p:nvSpPr>
            <p:cNvPr id="16" name="Google Shape;66;p6">
              <a:extLst>
                <a:ext uri="{FF2B5EF4-FFF2-40B4-BE49-F238E27FC236}">
                  <a16:creationId xmlns:a16="http://schemas.microsoft.com/office/drawing/2014/main" id="{A7A12A7A-624F-441E-AA9B-E7DFB0DA7D87}"/>
                </a:ext>
              </a:extLst>
            </p:cNvPr>
            <p:cNvSpPr txBox="1"/>
            <p:nvPr/>
          </p:nvSpPr>
          <p:spPr>
            <a:xfrm>
              <a:off x="1046408" y="1693076"/>
              <a:ext cx="7249865" cy="531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chemeClr val="lt1"/>
                </a:buClr>
                <a:buSzPts val="3200"/>
              </a:pPr>
              <a:r>
                <a:rPr lang="es-ES" sz="2400" b="1" i="0" u="none" strike="noStrike" cap="none" dirty="0" smtClean="0">
                  <a:solidFill>
                    <a:srgbClr val="0E1108"/>
                  </a:solidFill>
                  <a:latin typeface="Arial"/>
                  <a:ea typeface="Arial"/>
                  <a:cs typeface="Arial"/>
                  <a:sym typeface="Arial"/>
                </a:rPr>
                <a:t>Localización del proyecto</a:t>
              </a:r>
              <a:endParaRPr kumimoji="0" lang="es-CO" altLang="es-CO" sz="1600" b="1" i="0" u="none" strike="noStrike" cap="none" normalizeH="0" baseline="0" dirty="0">
                <a:ln>
                  <a:noFill/>
                </a:ln>
                <a:solidFill>
                  <a:srgbClr val="0E1108"/>
                </a:solidFill>
                <a:effectLst/>
                <a:latin typeface="Arial"/>
                <a:cs typeface="Arial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5977" y="2248673"/>
              <a:ext cx="8615318" cy="4940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4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2555310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3534421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59" y="-55966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477234" y="528075"/>
            <a:ext cx="247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22711" y="5722214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8" name="object 4"/>
          <p:cNvGrpSpPr/>
          <p:nvPr/>
        </p:nvGrpSpPr>
        <p:grpSpPr>
          <a:xfrm>
            <a:off x="1307465" y="1950624"/>
            <a:ext cx="9577070" cy="4137660"/>
            <a:chOff x="1039367" y="1286255"/>
            <a:chExt cx="9577070" cy="4137660"/>
          </a:xfrm>
        </p:grpSpPr>
        <p:sp>
          <p:nvSpPr>
            <p:cNvPr id="29" name="object 5"/>
            <p:cNvSpPr/>
            <p:nvPr/>
          </p:nvSpPr>
          <p:spPr>
            <a:xfrm>
              <a:off x="1039367" y="1286255"/>
              <a:ext cx="9464040" cy="41376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6"/>
            <p:cNvSpPr/>
            <p:nvPr/>
          </p:nvSpPr>
          <p:spPr>
            <a:xfrm>
              <a:off x="8862822" y="1677161"/>
              <a:ext cx="1740535" cy="619125"/>
            </a:xfrm>
            <a:custGeom>
              <a:avLst/>
              <a:gdLst/>
              <a:ahLst/>
              <a:cxnLst/>
              <a:rect l="l" t="t" r="r" b="b"/>
              <a:pathLst>
                <a:path w="1740534" h="619125">
                  <a:moveTo>
                    <a:pt x="870203" y="0"/>
                  </a:moveTo>
                  <a:lnTo>
                    <a:pt x="802202" y="931"/>
                  </a:lnTo>
                  <a:lnTo>
                    <a:pt x="735631" y="3678"/>
                  </a:lnTo>
                  <a:lnTo>
                    <a:pt x="670684" y="8173"/>
                  </a:lnTo>
                  <a:lnTo>
                    <a:pt x="607555" y="14346"/>
                  </a:lnTo>
                  <a:lnTo>
                    <a:pt x="546437" y="22129"/>
                  </a:lnTo>
                  <a:lnTo>
                    <a:pt x="487524" y="31453"/>
                  </a:lnTo>
                  <a:lnTo>
                    <a:pt x="431009" y="42248"/>
                  </a:lnTo>
                  <a:lnTo>
                    <a:pt x="377086" y="54447"/>
                  </a:lnTo>
                  <a:lnTo>
                    <a:pt x="325949" y="67980"/>
                  </a:lnTo>
                  <a:lnTo>
                    <a:pt x="277790" y="82778"/>
                  </a:lnTo>
                  <a:lnTo>
                    <a:pt x="232804" y="98772"/>
                  </a:lnTo>
                  <a:lnTo>
                    <a:pt x="191184" y="115895"/>
                  </a:lnTo>
                  <a:lnTo>
                    <a:pt x="153123" y="134075"/>
                  </a:lnTo>
                  <a:lnTo>
                    <a:pt x="118815" y="153246"/>
                  </a:lnTo>
                  <a:lnTo>
                    <a:pt x="62232" y="194282"/>
                  </a:lnTo>
                  <a:lnTo>
                    <a:pt x="22984" y="238450"/>
                  </a:lnTo>
                  <a:lnTo>
                    <a:pt x="2618" y="285200"/>
                  </a:lnTo>
                  <a:lnTo>
                    <a:pt x="0" y="309372"/>
                  </a:lnTo>
                  <a:lnTo>
                    <a:pt x="2618" y="333543"/>
                  </a:lnTo>
                  <a:lnTo>
                    <a:pt x="22984" y="380293"/>
                  </a:lnTo>
                  <a:lnTo>
                    <a:pt x="62232" y="424461"/>
                  </a:lnTo>
                  <a:lnTo>
                    <a:pt x="118815" y="465497"/>
                  </a:lnTo>
                  <a:lnTo>
                    <a:pt x="153123" y="484668"/>
                  </a:lnTo>
                  <a:lnTo>
                    <a:pt x="191184" y="502848"/>
                  </a:lnTo>
                  <a:lnTo>
                    <a:pt x="232804" y="519971"/>
                  </a:lnTo>
                  <a:lnTo>
                    <a:pt x="277790" y="535965"/>
                  </a:lnTo>
                  <a:lnTo>
                    <a:pt x="325949" y="550763"/>
                  </a:lnTo>
                  <a:lnTo>
                    <a:pt x="377086" y="564296"/>
                  </a:lnTo>
                  <a:lnTo>
                    <a:pt x="431009" y="576495"/>
                  </a:lnTo>
                  <a:lnTo>
                    <a:pt x="487524" y="587290"/>
                  </a:lnTo>
                  <a:lnTo>
                    <a:pt x="546437" y="596614"/>
                  </a:lnTo>
                  <a:lnTo>
                    <a:pt x="607555" y="604397"/>
                  </a:lnTo>
                  <a:lnTo>
                    <a:pt x="670684" y="610570"/>
                  </a:lnTo>
                  <a:lnTo>
                    <a:pt x="735631" y="615065"/>
                  </a:lnTo>
                  <a:lnTo>
                    <a:pt x="802202" y="617812"/>
                  </a:lnTo>
                  <a:lnTo>
                    <a:pt x="870203" y="618743"/>
                  </a:lnTo>
                  <a:lnTo>
                    <a:pt x="938205" y="617812"/>
                  </a:lnTo>
                  <a:lnTo>
                    <a:pt x="1004776" y="615065"/>
                  </a:lnTo>
                  <a:lnTo>
                    <a:pt x="1069723" y="610570"/>
                  </a:lnTo>
                  <a:lnTo>
                    <a:pt x="1132852" y="604397"/>
                  </a:lnTo>
                  <a:lnTo>
                    <a:pt x="1193970" y="596614"/>
                  </a:lnTo>
                  <a:lnTo>
                    <a:pt x="1252883" y="587290"/>
                  </a:lnTo>
                  <a:lnTo>
                    <a:pt x="1309398" y="576495"/>
                  </a:lnTo>
                  <a:lnTo>
                    <a:pt x="1363321" y="564296"/>
                  </a:lnTo>
                  <a:lnTo>
                    <a:pt x="1414458" y="550763"/>
                  </a:lnTo>
                  <a:lnTo>
                    <a:pt x="1462617" y="535965"/>
                  </a:lnTo>
                  <a:lnTo>
                    <a:pt x="1507603" y="519971"/>
                  </a:lnTo>
                  <a:lnTo>
                    <a:pt x="1549223" y="502848"/>
                  </a:lnTo>
                  <a:lnTo>
                    <a:pt x="1587284" y="484668"/>
                  </a:lnTo>
                  <a:lnTo>
                    <a:pt x="1621592" y="465497"/>
                  </a:lnTo>
                  <a:lnTo>
                    <a:pt x="1678175" y="424461"/>
                  </a:lnTo>
                  <a:lnTo>
                    <a:pt x="1717423" y="380293"/>
                  </a:lnTo>
                  <a:lnTo>
                    <a:pt x="1737789" y="333543"/>
                  </a:lnTo>
                  <a:lnTo>
                    <a:pt x="1740407" y="309372"/>
                  </a:lnTo>
                  <a:lnTo>
                    <a:pt x="1737789" y="285200"/>
                  </a:lnTo>
                  <a:lnTo>
                    <a:pt x="1717423" y="238450"/>
                  </a:lnTo>
                  <a:lnTo>
                    <a:pt x="1678175" y="194282"/>
                  </a:lnTo>
                  <a:lnTo>
                    <a:pt x="1621592" y="153246"/>
                  </a:lnTo>
                  <a:lnTo>
                    <a:pt x="1587284" y="134075"/>
                  </a:lnTo>
                  <a:lnTo>
                    <a:pt x="1549223" y="115895"/>
                  </a:lnTo>
                  <a:lnTo>
                    <a:pt x="1507603" y="98772"/>
                  </a:lnTo>
                  <a:lnTo>
                    <a:pt x="1462617" y="82778"/>
                  </a:lnTo>
                  <a:lnTo>
                    <a:pt x="1414458" y="67980"/>
                  </a:lnTo>
                  <a:lnTo>
                    <a:pt x="1363321" y="54447"/>
                  </a:lnTo>
                  <a:lnTo>
                    <a:pt x="1309398" y="42248"/>
                  </a:lnTo>
                  <a:lnTo>
                    <a:pt x="1252883" y="31453"/>
                  </a:lnTo>
                  <a:lnTo>
                    <a:pt x="1193970" y="22129"/>
                  </a:lnTo>
                  <a:lnTo>
                    <a:pt x="1132852" y="14346"/>
                  </a:lnTo>
                  <a:lnTo>
                    <a:pt x="1069723" y="8173"/>
                  </a:lnTo>
                  <a:lnTo>
                    <a:pt x="1004776" y="3678"/>
                  </a:lnTo>
                  <a:lnTo>
                    <a:pt x="938205" y="931"/>
                  </a:lnTo>
                  <a:lnTo>
                    <a:pt x="870203" y="0"/>
                  </a:lnTo>
                  <a:close/>
                </a:path>
              </a:pathLst>
            </a:custGeom>
            <a:solidFill>
              <a:srgbClr val="FB310F">
                <a:alpha val="1882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7"/>
            <p:cNvSpPr/>
            <p:nvPr/>
          </p:nvSpPr>
          <p:spPr>
            <a:xfrm>
              <a:off x="8862822" y="1677161"/>
              <a:ext cx="1740535" cy="619125"/>
            </a:xfrm>
            <a:custGeom>
              <a:avLst/>
              <a:gdLst/>
              <a:ahLst/>
              <a:cxnLst/>
              <a:rect l="l" t="t" r="r" b="b"/>
              <a:pathLst>
                <a:path w="1740534" h="619125">
                  <a:moveTo>
                    <a:pt x="0" y="309372"/>
                  </a:moveTo>
                  <a:lnTo>
                    <a:pt x="10344" y="261537"/>
                  </a:lnTo>
                  <a:lnTo>
                    <a:pt x="40345" y="216009"/>
                  </a:lnTo>
                  <a:lnTo>
                    <a:pt x="88454" y="173338"/>
                  </a:lnTo>
                  <a:lnTo>
                    <a:pt x="153123" y="134075"/>
                  </a:lnTo>
                  <a:lnTo>
                    <a:pt x="191184" y="115895"/>
                  </a:lnTo>
                  <a:lnTo>
                    <a:pt x="232804" y="98772"/>
                  </a:lnTo>
                  <a:lnTo>
                    <a:pt x="277790" y="82778"/>
                  </a:lnTo>
                  <a:lnTo>
                    <a:pt x="325949" y="67980"/>
                  </a:lnTo>
                  <a:lnTo>
                    <a:pt x="377086" y="54447"/>
                  </a:lnTo>
                  <a:lnTo>
                    <a:pt x="431009" y="42248"/>
                  </a:lnTo>
                  <a:lnTo>
                    <a:pt x="487524" y="31453"/>
                  </a:lnTo>
                  <a:lnTo>
                    <a:pt x="546437" y="22129"/>
                  </a:lnTo>
                  <a:lnTo>
                    <a:pt x="607555" y="14346"/>
                  </a:lnTo>
                  <a:lnTo>
                    <a:pt x="670684" y="8173"/>
                  </a:lnTo>
                  <a:lnTo>
                    <a:pt x="735631" y="3678"/>
                  </a:lnTo>
                  <a:lnTo>
                    <a:pt x="802202" y="931"/>
                  </a:lnTo>
                  <a:lnTo>
                    <a:pt x="870203" y="0"/>
                  </a:lnTo>
                  <a:lnTo>
                    <a:pt x="938205" y="931"/>
                  </a:lnTo>
                  <a:lnTo>
                    <a:pt x="1004776" y="3678"/>
                  </a:lnTo>
                  <a:lnTo>
                    <a:pt x="1069723" y="8173"/>
                  </a:lnTo>
                  <a:lnTo>
                    <a:pt x="1132852" y="14346"/>
                  </a:lnTo>
                  <a:lnTo>
                    <a:pt x="1193970" y="22129"/>
                  </a:lnTo>
                  <a:lnTo>
                    <a:pt x="1252883" y="31453"/>
                  </a:lnTo>
                  <a:lnTo>
                    <a:pt x="1309398" y="42248"/>
                  </a:lnTo>
                  <a:lnTo>
                    <a:pt x="1363321" y="54447"/>
                  </a:lnTo>
                  <a:lnTo>
                    <a:pt x="1414458" y="67980"/>
                  </a:lnTo>
                  <a:lnTo>
                    <a:pt x="1462617" y="82778"/>
                  </a:lnTo>
                  <a:lnTo>
                    <a:pt x="1507603" y="98772"/>
                  </a:lnTo>
                  <a:lnTo>
                    <a:pt x="1549223" y="115895"/>
                  </a:lnTo>
                  <a:lnTo>
                    <a:pt x="1587284" y="134075"/>
                  </a:lnTo>
                  <a:lnTo>
                    <a:pt x="1621592" y="153246"/>
                  </a:lnTo>
                  <a:lnTo>
                    <a:pt x="1678175" y="194282"/>
                  </a:lnTo>
                  <a:lnTo>
                    <a:pt x="1717423" y="238450"/>
                  </a:lnTo>
                  <a:lnTo>
                    <a:pt x="1737789" y="285200"/>
                  </a:lnTo>
                  <a:lnTo>
                    <a:pt x="1740407" y="309372"/>
                  </a:lnTo>
                  <a:lnTo>
                    <a:pt x="1737789" y="333543"/>
                  </a:lnTo>
                  <a:lnTo>
                    <a:pt x="1717423" y="380293"/>
                  </a:lnTo>
                  <a:lnTo>
                    <a:pt x="1678175" y="424461"/>
                  </a:lnTo>
                  <a:lnTo>
                    <a:pt x="1621592" y="465497"/>
                  </a:lnTo>
                  <a:lnTo>
                    <a:pt x="1587284" y="484668"/>
                  </a:lnTo>
                  <a:lnTo>
                    <a:pt x="1549223" y="502848"/>
                  </a:lnTo>
                  <a:lnTo>
                    <a:pt x="1507603" y="519971"/>
                  </a:lnTo>
                  <a:lnTo>
                    <a:pt x="1462617" y="535965"/>
                  </a:lnTo>
                  <a:lnTo>
                    <a:pt x="1414458" y="550763"/>
                  </a:lnTo>
                  <a:lnTo>
                    <a:pt x="1363321" y="564296"/>
                  </a:lnTo>
                  <a:lnTo>
                    <a:pt x="1309398" y="576495"/>
                  </a:lnTo>
                  <a:lnTo>
                    <a:pt x="1252883" y="587290"/>
                  </a:lnTo>
                  <a:lnTo>
                    <a:pt x="1193970" y="596614"/>
                  </a:lnTo>
                  <a:lnTo>
                    <a:pt x="1132852" y="604397"/>
                  </a:lnTo>
                  <a:lnTo>
                    <a:pt x="1069723" y="610570"/>
                  </a:lnTo>
                  <a:lnTo>
                    <a:pt x="1004776" y="615065"/>
                  </a:lnTo>
                  <a:lnTo>
                    <a:pt x="938205" y="617812"/>
                  </a:lnTo>
                  <a:lnTo>
                    <a:pt x="870203" y="618743"/>
                  </a:lnTo>
                  <a:lnTo>
                    <a:pt x="802202" y="617812"/>
                  </a:lnTo>
                  <a:lnTo>
                    <a:pt x="735631" y="615065"/>
                  </a:lnTo>
                  <a:lnTo>
                    <a:pt x="670684" y="610570"/>
                  </a:lnTo>
                  <a:lnTo>
                    <a:pt x="607555" y="604397"/>
                  </a:lnTo>
                  <a:lnTo>
                    <a:pt x="546437" y="596614"/>
                  </a:lnTo>
                  <a:lnTo>
                    <a:pt x="487524" y="587290"/>
                  </a:lnTo>
                  <a:lnTo>
                    <a:pt x="431009" y="576495"/>
                  </a:lnTo>
                  <a:lnTo>
                    <a:pt x="377086" y="564296"/>
                  </a:lnTo>
                  <a:lnTo>
                    <a:pt x="325949" y="550763"/>
                  </a:lnTo>
                  <a:lnTo>
                    <a:pt x="277790" y="535965"/>
                  </a:lnTo>
                  <a:lnTo>
                    <a:pt x="232804" y="519971"/>
                  </a:lnTo>
                  <a:lnTo>
                    <a:pt x="191184" y="502848"/>
                  </a:lnTo>
                  <a:lnTo>
                    <a:pt x="153123" y="484668"/>
                  </a:lnTo>
                  <a:lnTo>
                    <a:pt x="118815" y="465497"/>
                  </a:lnTo>
                  <a:lnTo>
                    <a:pt x="62232" y="424461"/>
                  </a:lnTo>
                  <a:lnTo>
                    <a:pt x="22984" y="380293"/>
                  </a:lnTo>
                  <a:lnTo>
                    <a:pt x="2618" y="333543"/>
                  </a:lnTo>
                  <a:lnTo>
                    <a:pt x="0" y="30937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3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5" y="-13226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4738619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3460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del proyecto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22712" y="5583602"/>
            <a:ext cx="3170712" cy="924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object 2"/>
          <p:cNvSpPr/>
          <p:nvPr/>
        </p:nvSpPr>
        <p:spPr>
          <a:xfrm>
            <a:off x="693077" y="1810772"/>
            <a:ext cx="2519045" cy="908050"/>
          </a:xfrm>
          <a:custGeom>
            <a:avLst/>
            <a:gdLst/>
            <a:ahLst/>
            <a:cxnLst/>
            <a:rect l="l" t="t" r="r" b="b"/>
            <a:pathLst>
              <a:path w="2519045" h="908050">
                <a:moveTo>
                  <a:pt x="2015236" y="0"/>
                </a:moveTo>
                <a:lnTo>
                  <a:pt x="0" y="0"/>
                </a:lnTo>
                <a:lnTo>
                  <a:pt x="0" y="907795"/>
                </a:lnTo>
                <a:lnTo>
                  <a:pt x="2015236" y="907795"/>
                </a:lnTo>
                <a:lnTo>
                  <a:pt x="2518918" y="453897"/>
                </a:lnTo>
                <a:lnTo>
                  <a:pt x="2015236" y="0"/>
                </a:lnTo>
                <a:close/>
              </a:path>
            </a:pathLst>
          </a:custGeom>
          <a:solidFill>
            <a:srgbClr val="EB7B2F"/>
          </a:solidFill>
        </p:spPr>
        <p:txBody>
          <a:bodyPr wrap="square" lIns="0" tIns="0" rIns="0" bIns="0" rtlCol="0"/>
          <a:lstStyle/>
          <a:p>
            <a:endParaRPr sz="1600">
              <a:latin typeface="Century Gothic" panose="020B0502020202020204" pitchFamily="34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108317" y="2175117"/>
            <a:ext cx="141279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Formulación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16" name="object 5"/>
          <p:cNvGrpSpPr/>
          <p:nvPr/>
        </p:nvGrpSpPr>
        <p:grpSpPr>
          <a:xfrm>
            <a:off x="2971203" y="1804422"/>
            <a:ext cx="2283460" cy="920750"/>
            <a:chOff x="2742945" y="1125982"/>
            <a:chExt cx="2283460" cy="920750"/>
          </a:xfrm>
        </p:grpSpPr>
        <p:sp>
          <p:nvSpPr>
            <p:cNvPr id="17" name="object 6"/>
            <p:cNvSpPr/>
            <p:nvPr/>
          </p:nvSpPr>
          <p:spPr>
            <a:xfrm>
              <a:off x="27492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60" h="908050">
                  <a:moveTo>
                    <a:pt x="1816354" y="0"/>
                  </a:moveTo>
                  <a:lnTo>
                    <a:pt x="0" y="0"/>
                  </a:lnTo>
                  <a:lnTo>
                    <a:pt x="454025" y="453897"/>
                  </a:lnTo>
                  <a:lnTo>
                    <a:pt x="0" y="907795"/>
                  </a:lnTo>
                  <a:lnTo>
                    <a:pt x="1816354" y="907795"/>
                  </a:lnTo>
                  <a:lnTo>
                    <a:pt x="2270506" y="453897"/>
                  </a:lnTo>
                  <a:lnTo>
                    <a:pt x="181635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18" name="object 7"/>
            <p:cNvSpPr/>
            <p:nvPr/>
          </p:nvSpPr>
          <p:spPr>
            <a:xfrm>
              <a:off x="27492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60" h="908050">
                  <a:moveTo>
                    <a:pt x="0" y="0"/>
                  </a:moveTo>
                  <a:lnTo>
                    <a:pt x="1816354" y="0"/>
                  </a:lnTo>
                  <a:lnTo>
                    <a:pt x="2270506" y="453897"/>
                  </a:lnTo>
                  <a:lnTo>
                    <a:pt x="1816354" y="907795"/>
                  </a:lnTo>
                  <a:lnTo>
                    <a:pt x="0" y="907795"/>
                  </a:lnTo>
                  <a:lnTo>
                    <a:pt x="454025" y="4538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19" name="object 8"/>
          <p:cNvSpPr txBox="1"/>
          <p:nvPr/>
        </p:nvSpPr>
        <p:spPr>
          <a:xfrm>
            <a:off x="3580804" y="2175117"/>
            <a:ext cx="132791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Aprobación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20" name="object 9"/>
          <p:cNvGrpSpPr/>
          <p:nvPr/>
        </p:nvGrpSpPr>
        <p:grpSpPr>
          <a:xfrm>
            <a:off x="5022508" y="1804422"/>
            <a:ext cx="2283460" cy="920750"/>
            <a:chOff x="4794250" y="1125982"/>
            <a:chExt cx="2283460" cy="920750"/>
          </a:xfrm>
        </p:grpSpPr>
        <p:sp>
          <p:nvSpPr>
            <p:cNvPr id="21" name="object 10"/>
            <p:cNvSpPr/>
            <p:nvPr/>
          </p:nvSpPr>
          <p:spPr>
            <a:xfrm>
              <a:off x="4800600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480" y="0"/>
                  </a:moveTo>
                  <a:lnTo>
                    <a:pt x="0" y="0"/>
                  </a:lnTo>
                  <a:lnTo>
                    <a:pt x="454151" y="453897"/>
                  </a:lnTo>
                  <a:lnTo>
                    <a:pt x="0" y="907795"/>
                  </a:lnTo>
                  <a:lnTo>
                    <a:pt x="1816480" y="907795"/>
                  </a:lnTo>
                  <a:lnTo>
                    <a:pt x="2270505" y="453897"/>
                  </a:lnTo>
                  <a:lnTo>
                    <a:pt x="18164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22" name="object 11"/>
            <p:cNvSpPr/>
            <p:nvPr/>
          </p:nvSpPr>
          <p:spPr>
            <a:xfrm>
              <a:off x="4800600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480" y="0"/>
                  </a:lnTo>
                  <a:lnTo>
                    <a:pt x="2270505" y="453897"/>
                  </a:lnTo>
                  <a:lnTo>
                    <a:pt x="1816480" y="907795"/>
                  </a:lnTo>
                  <a:lnTo>
                    <a:pt x="0" y="907795"/>
                  </a:lnTo>
                  <a:lnTo>
                    <a:pt x="454151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object 12"/>
          <p:cNvSpPr txBox="1"/>
          <p:nvPr/>
        </p:nvSpPr>
        <p:spPr>
          <a:xfrm>
            <a:off x="5604970" y="2037258"/>
            <a:ext cx="1502664" cy="5347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5080" indent="-382905">
              <a:lnSpc>
                <a:spcPct val="106100"/>
              </a:lnSpc>
              <a:spcBef>
                <a:spcPts val="100"/>
              </a:spcBef>
            </a:pPr>
            <a:r>
              <a:rPr lang="es-CO" sz="1600" b="1" spc="-5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Cert</a:t>
            </a:r>
            <a:r>
              <a:rPr lang="es-CO" sz="1600" b="1" spc="-10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ifi</a:t>
            </a:r>
            <a:r>
              <a:rPr lang="es-CO" sz="1600" b="1" spc="-30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c</a:t>
            </a:r>
            <a:r>
              <a:rPr lang="es-CO" sz="1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ado</a:t>
            </a:r>
            <a:r>
              <a:rPr sz="16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  </a:t>
            </a:r>
            <a:r>
              <a:rPr sz="1600" b="1" spc="-25" dirty="0" err="1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Req</a:t>
            </a:r>
            <a:r>
              <a:rPr lang="es-CO" sz="1600" b="1" spc="-25" dirty="0" err="1" smtClean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uisitos</a:t>
            </a:r>
            <a:endParaRPr lang="es-CO"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24" name="object 13"/>
          <p:cNvGrpSpPr/>
          <p:nvPr/>
        </p:nvGrpSpPr>
        <p:grpSpPr>
          <a:xfrm>
            <a:off x="7086003" y="1804422"/>
            <a:ext cx="2283460" cy="920750"/>
            <a:chOff x="6857745" y="1125982"/>
            <a:chExt cx="2283460" cy="920750"/>
          </a:xfrm>
        </p:grpSpPr>
        <p:sp>
          <p:nvSpPr>
            <p:cNvPr id="25" name="object 14"/>
            <p:cNvSpPr/>
            <p:nvPr/>
          </p:nvSpPr>
          <p:spPr>
            <a:xfrm>
              <a:off x="68640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353" y="0"/>
                  </a:moveTo>
                  <a:lnTo>
                    <a:pt x="0" y="0"/>
                  </a:lnTo>
                  <a:lnTo>
                    <a:pt x="454025" y="453897"/>
                  </a:lnTo>
                  <a:lnTo>
                    <a:pt x="0" y="907795"/>
                  </a:lnTo>
                  <a:lnTo>
                    <a:pt x="1816353" y="907795"/>
                  </a:lnTo>
                  <a:lnTo>
                    <a:pt x="2270505" y="453897"/>
                  </a:lnTo>
                  <a:lnTo>
                    <a:pt x="1816353" y="0"/>
                  </a:lnTo>
                  <a:close/>
                </a:path>
              </a:pathLst>
            </a:custGeom>
            <a:solidFill>
              <a:srgbClr val="5B9BD3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26" name="object 15"/>
            <p:cNvSpPr/>
            <p:nvPr/>
          </p:nvSpPr>
          <p:spPr>
            <a:xfrm>
              <a:off x="6864095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353" y="0"/>
                  </a:lnTo>
                  <a:lnTo>
                    <a:pt x="2270505" y="453897"/>
                  </a:lnTo>
                  <a:lnTo>
                    <a:pt x="1816353" y="907795"/>
                  </a:lnTo>
                  <a:lnTo>
                    <a:pt x="0" y="907795"/>
                  </a:lnTo>
                  <a:lnTo>
                    <a:pt x="454025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8025232" y="2175117"/>
            <a:ext cx="6436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b</a:t>
            </a:r>
            <a:r>
              <a:rPr sz="1600" b="1" spc="-9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r</a:t>
            </a:r>
            <a:r>
              <a:rPr sz="1600" b="1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a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grpSp>
        <p:nvGrpSpPr>
          <p:cNvPr id="32" name="object 17"/>
          <p:cNvGrpSpPr/>
          <p:nvPr/>
        </p:nvGrpSpPr>
        <p:grpSpPr>
          <a:xfrm>
            <a:off x="9111400" y="1804422"/>
            <a:ext cx="2283460" cy="920750"/>
            <a:chOff x="8883142" y="1125982"/>
            <a:chExt cx="2283460" cy="920750"/>
          </a:xfrm>
        </p:grpSpPr>
        <p:sp>
          <p:nvSpPr>
            <p:cNvPr id="33" name="object 18"/>
            <p:cNvSpPr/>
            <p:nvPr/>
          </p:nvSpPr>
          <p:spPr>
            <a:xfrm>
              <a:off x="8889492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1816480" y="0"/>
                  </a:moveTo>
                  <a:lnTo>
                    <a:pt x="0" y="0"/>
                  </a:lnTo>
                  <a:lnTo>
                    <a:pt x="454151" y="453897"/>
                  </a:lnTo>
                  <a:lnTo>
                    <a:pt x="0" y="907795"/>
                  </a:lnTo>
                  <a:lnTo>
                    <a:pt x="1816480" y="907795"/>
                  </a:lnTo>
                  <a:lnTo>
                    <a:pt x="2270505" y="453897"/>
                  </a:lnTo>
                  <a:lnTo>
                    <a:pt x="1816480" y="0"/>
                  </a:lnTo>
                  <a:close/>
                </a:path>
              </a:pathLst>
            </a:custGeom>
            <a:solidFill>
              <a:srgbClr val="6EAC46"/>
            </a:solidFill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  <p:sp>
          <p:nvSpPr>
            <p:cNvPr id="34" name="object 19"/>
            <p:cNvSpPr/>
            <p:nvPr/>
          </p:nvSpPr>
          <p:spPr>
            <a:xfrm>
              <a:off x="8889492" y="1132332"/>
              <a:ext cx="2270760" cy="908050"/>
            </a:xfrm>
            <a:custGeom>
              <a:avLst/>
              <a:gdLst/>
              <a:ahLst/>
              <a:cxnLst/>
              <a:rect l="l" t="t" r="r" b="b"/>
              <a:pathLst>
                <a:path w="2270759" h="908050">
                  <a:moveTo>
                    <a:pt x="0" y="0"/>
                  </a:moveTo>
                  <a:lnTo>
                    <a:pt x="1816480" y="0"/>
                  </a:lnTo>
                  <a:lnTo>
                    <a:pt x="2270505" y="453897"/>
                  </a:lnTo>
                  <a:lnTo>
                    <a:pt x="1816480" y="907795"/>
                  </a:lnTo>
                  <a:lnTo>
                    <a:pt x="0" y="907795"/>
                  </a:lnTo>
                  <a:lnTo>
                    <a:pt x="454151" y="45389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Century Gothic" panose="020B0502020202020204" pitchFamily="34" charset="0"/>
              </a:endParaRPr>
            </a:p>
          </p:txBody>
        </p:sp>
      </p:grpSp>
      <p:sp>
        <p:nvSpPr>
          <p:cNvPr id="35" name="object 20"/>
          <p:cNvSpPr txBox="1"/>
          <p:nvPr/>
        </p:nvSpPr>
        <p:spPr>
          <a:xfrm>
            <a:off x="9650896" y="2175117"/>
            <a:ext cx="13088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entury Gothic" panose="020B0502020202020204" pitchFamily="34" charset="0"/>
                <a:cs typeface="Carlito"/>
              </a:rPr>
              <a:t>Liquidación</a:t>
            </a:r>
            <a:endParaRPr sz="1600" b="1" dirty="0">
              <a:latin typeface="Century Gothic" panose="020B0502020202020204" pitchFamily="34" charset="0"/>
              <a:cs typeface="Carlito"/>
            </a:endParaRPr>
          </a:p>
        </p:txBody>
      </p:sp>
      <p:sp>
        <p:nvSpPr>
          <p:cNvPr id="36" name="object 21"/>
          <p:cNvSpPr/>
          <p:nvPr/>
        </p:nvSpPr>
        <p:spPr>
          <a:xfrm>
            <a:off x="1695658" y="2810344"/>
            <a:ext cx="114300" cy="725805"/>
          </a:xfrm>
          <a:custGeom>
            <a:avLst/>
            <a:gdLst/>
            <a:ahLst/>
            <a:cxnLst/>
            <a:rect l="l" t="t" r="r" b="b"/>
            <a:pathLst>
              <a:path w="114300" h="725805">
                <a:moveTo>
                  <a:pt x="38100" y="615188"/>
                </a:moveTo>
                <a:lnTo>
                  <a:pt x="34925" y="615823"/>
                </a:lnTo>
                <a:lnTo>
                  <a:pt x="16763" y="628014"/>
                </a:lnTo>
                <a:lnTo>
                  <a:pt x="4444" y="646176"/>
                </a:lnTo>
                <a:lnTo>
                  <a:pt x="0" y="668528"/>
                </a:lnTo>
                <a:lnTo>
                  <a:pt x="4444" y="690626"/>
                </a:lnTo>
                <a:lnTo>
                  <a:pt x="16763" y="708787"/>
                </a:lnTo>
                <a:lnTo>
                  <a:pt x="34925" y="721106"/>
                </a:lnTo>
                <a:lnTo>
                  <a:pt x="57150" y="725551"/>
                </a:lnTo>
                <a:lnTo>
                  <a:pt x="79375" y="721106"/>
                </a:lnTo>
                <a:lnTo>
                  <a:pt x="97536" y="708787"/>
                </a:lnTo>
                <a:lnTo>
                  <a:pt x="109855" y="690626"/>
                </a:lnTo>
                <a:lnTo>
                  <a:pt x="114300" y="668528"/>
                </a:lnTo>
                <a:lnTo>
                  <a:pt x="38100" y="668528"/>
                </a:lnTo>
                <a:lnTo>
                  <a:pt x="38100" y="615188"/>
                </a:lnTo>
                <a:close/>
              </a:path>
              <a:path w="114300" h="725805">
                <a:moveTo>
                  <a:pt x="76200" y="0"/>
                </a:moveTo>
                <a:lnTo>
                  <a:pt x="38100" y="0"/>
                </a:lnTo>
                <a:lnTo>
                  <a:pt x="38100" y="668528"/>
                </a:lnTo>
                <a:lnTo>
                  <a:pt x="114300" y="668528"/>
                </a:lnTo>
                <a:lnTo>
                  <a:pt x="109855" y="646176"/>
                </a:lnTo>
                <a:lnTo>
                  <a:pt x="97536" y="628014"/>
                </a:lnTo>
                <a:lnTo>
                  <a:pt x="79375" y="615823"/>
                </a:lnTo>
                <a:lnTo>
                  <a:pt x="76200" y="615188"/>
                </a:lnTo>
                <a:lnTo>
                  <a:pt x="76200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22"/>
          <p:cNvSpPr/>
          <p:nvPr/>
        </p:nvSpPr>
        <p:spPr>
          <a:xfrm>
            <a:off x="4002062" y="2834900"/>
            <a:ext cx="114300" cy="1235710"/>
          </a:xfrm>
          <a:custGeom>
            <a:avLst/>
            <a:gdLst/>
            <a:ahLst/>
            <a:cxnLst/>
            <a:rect l="l" t="t" r="r" b="b"/>
            <a:pathLst>
              <a:path w="114300" h="1235710">
                <a:moveTo>
                  <a:pt x="49530" y="0"/>
                </a:moveTo>
                <a:lnTo>
                  <a:pt x="11430" y="762"/>
                </a:lnTo>
                <a:lnTo>
                  <a:pt x="36830" y="1125854"/>
                </a:lnTo>
                <a:lnTo>
                  <a:pt x="33655" y="1126489"/>
                </a:lnTo>
                <a:lnTo>
                  <a:pt x="15875" y="1139189"/>
                </a:lnTo>
                <a:lnTo>
                  <a:pt x="4064" y="1157604"/>
                </a:lnTo>
                <a:lnTo>
                  <a:pt x="0" y="1179956"/>
                </a:lnTo>
                <a:lnTo>
                  <a:pt x="4953" y="1202054"/>
                </a:lnTo>
                <a:lnTo>
                  <a:pt x="17653" y="1219835"/>
                </a:lnTo>
                <a:lnTo>
                  <a:pt x="36068" y="1231773"/>
                </a:lnTo>
                <a:lnTo>
                  <a:pt x="58420" y="1235710"/>
                </a:lnTo>
                <a:lnTo>
                  <a:pt x="80645" y="1230756"/>
                </a:lnTo>
                <a:lnTo>
                  <a:pt x="98552" y="1218056"/>
                </a:lnTo>
                <a:lnTo>
                  <a:pt x="110362" y="1199641"/>
                </a:lnTo>
                <a:lnTo>
                  <a:pt x="114300" y="1177416"/>
                </a:lnTo>
                <a:lnTo>
                  <a:pt x="109220" y="1155191"/>
                </a:lnTo>
                <a:lnTo>
                  <a:pt x="96647" y="1137285"/>
                </a:lnTo>
                <a:lnTo>
                  <a:pt x="78232" y="1125474"/>
                </a:lnTo>
                <a:lnTo>
                  <a:pt x="74930" y="1124965"/>
                </a:lnTo>
                <a:lnTo>
                  <a:pt x="49530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3"/>
          <p:cNvSpPr/>
          <p:nvPr/>
        </p:nvSpPr>
        <p:spPr>
          <a:xfrm>
            <a:off x="5850167" y="2733301"/>
            <a:ext cx="114300" cy="1610360"/>
          </a:xfrm>
          <a:custGeom>
            <a:avLst/>
            <a:gdLst/>
            <a:ahLst/>
            <a:cxnLst/>
            <a:rect l="l" t="t" r="r" b="b"/>
            <a:pathLst>
              <a:path w="114300" h="1610360">
                <a:moveTo>
                  <a:pt x="47751" y="0"/>
                </a:moveTo>
                <a:lnTo>
                  <a:pt x="9651" y="762"/>
                </a:lnTo>
                <a:lnTo>
                  <a:pt x="37083" y="1500251"/>
                </a:lnTo>
                <a:lnTo>
                  <a:pt x="34036" y="1501013"/>
                </a:lnTo>
                <a:lnTo>
                  <a:pt x="16128" y="1513585"/>
                </a:lnTo>
                <a:lnTo>
                  <a:pt x="4190" y="1532001"/>
                </a:lnTo>
                <a:lnTo>
                  <a:pt x="0" y="1554226"/>
                </a:lnTo>
                <a:lnTo>
                  <a:pt x="4952" y="1576323"/>
                </a:lnTo>
                <a:lnTo>
                  <a:pt x="17525" y="1594358"/>
                </a:lnTo>
                <a:lnTo>
                  <a:pt x="35940" y="1606295"/>
                </a:lnTo>
                <a:lnTo>
                  <a:pt x="58292" y="1610359"/>
                </a:lnTo>
                <a:lnTo>
                  <a:pt x="80390" y="1605407"/>
                </a:lnTo>
                <a:lnTo>
                  <a:pt x="98298" y="1592833"/>
                </a:lnTo>
                <a:lnTo>
                  <a:pt x="110236" y="1574545"/>
                </a:lnTo>
                <a:lnTo>
                  <a:pt x="114300" y="1552194"/>
                </a:lnTo>
                <a:lnTo>
                  <a:pt x="109474" y="1530095"/>
                </a:lnTo>
                <a:lnTo>
                  <a:pt x="96900" y="1512062"/>
                </a:lnTo>
                <a:lnTo>
                  <a:pt x="78486" y="1500123"/>
                </a:lnTo>
                <a:lnTo>
                  <a:pt x="75183" y="1499615"/>
                </a:lnTo>
                <a:lnTo>
                  <a:pt x="4775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4"/>
          <p:cNvSpPr txBox="1"/>
          <p:nvPr/>
        </p:nvSpPr>
        <p:spPr>
          <a:xfrm>
            <a:off x="691960" y="3654049"/>
            <a:ext cx="17526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arlito"/>
                <a:cs typeface="Carlito"/>
              </a:rPr>
              <a:t>Estructuradores:</a:t>
            </a:r>
            <a:r>
              <a:rPr sz="1050" b="1" spc="-70" dirty="0">
                <a:latin typeface="Carlito"/>
                <a:cs typeface="Carlito"/>
              </a:rPr>
              <a:t> </a:t>
            </a:r>
            <a:r>
              <a:rPr sz="1050" b="1" spc="-5" dirty="0">
                <a:latin typeface="Carlito"/>
                <a:cs typeface="Carlito"/>
              </a:rPr>
              <a:t>UMV-FDL-SDP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0" name="object 25"/>
          <p:cNvSpPr txBox="1"/>
          <p:nvPr/>
        </p:nvSpPr>
        <p:spPr>
          <a:xfrm>
            <a:off x="691960" y="3826262"/>
            <a:ext cx="2504440" cy="15061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90805" indent="-17272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85420" algn="l"/>
              </a:tabLst>
            </a:pPr>
            <a:r>
              <a:rPr sz="1050" dirty="0">
                <a:latin typeface="Carlito"/>
                <a:cs typeface="Carlito"/>
              </a:rPr>
              <a:t>Inicio de la </a:t>
            </a:r>
            <a:r>
              <a:rPr sz="1050" spc="-5" dirty="0">
                <a:latin typeface="Carlito"/>
                <a:cs typeface="Carlito"/>
              </a:rPr>
              <a:t>formulación del proyecto: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16-  may-2018.</a:t>
            </a:r>
            <a:endParaRPr sz="1050" dirty="0">
              <a:latin typeface="Carlito"/>
              <a:cs typeface="Carlito"/>
            </a:endParaRPr>
          </a:p>
          <a:p>
            <a:pPr marL="184785" marR="78105" indent="-172720" algn="just">
              <a:lnSpc>
                <a:spcPct val="100000"/>
              </a:lnSpc>
              <a:spcBef>
                <a:spcPts val="105"/>
              </a:spcBef>
              <a:buChar char="-"/>
              <a:tabLst>
                <a:tab pos="185420" algn="l"/>
              </a:tabLst>
            </a:pPr>
            <a:r>
              <a:rPr sz="1050" spc="-5" dirty="0">
                <a:latin typeface="Carlito"/>
                <a:cs typeface="Carlito"/>
              </a:rPr>
              <a:t>Elaboración estudios </a:t>
            </a:r>
            <a:r>
              <a:rPr sz="1050" dirty="0">
                <a:latin typeface="Carlito"/>
                <a:cs typeface="Carlito"/>
              </a:rPr>
              <a:t>y </a:t>
            </a:r>
            <a:r>
              <a:rPr sz="1050" spc="-5" dirty="0">
                <a:latin typeface="Carlito"/>
                <a:cs typeface="Carlito"/>
              </a:rPr>
              <a:t>diseños (consultor  FDL):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Ago-2018 a</a:t>
            </a:r>
            <a:r>
              <a:rPr sz="1050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Dic-2018.</a:t>
            </a:r>
            <a:endParaRPr sz="1050" dirty="0">
              <a:latin typeface="Carlito"/>
              <a:cs typeface="Carlito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-"/>
              <a:tabLst>
                <a:tab pos="185420" algn="l"/>
              </a:tabLst>
            </a:pPr>
            <a:r>
              <a:rPr sz="1050" dirty="0">
                <a:latin typeface="Carlito"/>
                <a:cs typeface="Carlito"/>
              </a:rPr>
              <a:t>Mesas técnicas </a:t>
            </a:r>
            <a:r>
              <a:rPr sz="1050" spc="-5" dirty="0">
                <a:latin typeface="Carlito"/>
                <a:cs typeface="Carlito"/>
              </a:rPr>
              <a:t>con DNP, Min Transporte </a:t>
            </a:r>
            <a:r>
              <a:rPr sz="1050" dirty="0">
                <a:latin typeface="Carlito"/>
                <a:cs typeface="Carlito"/>
              </a:rPr>
              <a:t>y  </a:t>
            </a:r>
            <a:r>
              <a:rPr sz="1050" spc="-5" dirty="0">
                <a:latin typeface="Carlito"/>
                <a:cs typeface="Carlito"/>
              </a:rPr>
              <a:t>Min </a:t>
            </a:r>
            <a:r>
              <a:rPr sz="1050" dirty="0">
                <a:latin typeface="Carlito"/>
                <a:cs typeface="Carlito"/>
              </a:rPr>
              <a:t>Hacienda y </a:t>
            </a:r>
            <a:r>
              <a:rPr sz="1050" spc="-5" dirty="0">
                <a:latin typeface="Carlito"/>
                <a:cs typeface="Carlito"/>
              </a:rPr>
              <a:t>ajustes </a:t>
            </a:r>
            <a:r>
              <a:rPr sz="1050" dirty="0">
                <a:latin typeface="Carlito"/>
                <a:cs typeface="Carlito"/>
              </a:rPr>
              <a:t>a la </a:t>
            </a:r>
            <a:r>
              <a:rPr sz="1050" spc="-5" dirty="0">
                <a:latin typeface="Carlito"/>
                <a:cs typeface="Carlito"/>
              </a:rPr>
              <a:t>estructuración  </a:t>
            </a:r>
            <a:r>
              <a:rPr sz="1050" dirty="0">
                <a:latin typeface="Carlito"/>
                <a:cs typeface="Carlito"/>
              </a:rPr>
              <a:t>del</a:t>
            </a:r>
            <a:r>
              <a:rPr sz="1050" spc="-20" dirty="0">
                <a:latin typeface="Carlito"/>
                <a:cs typeface="Carlito"/>
              </a:rPr>
              <a:t> </a:t>
            </a:r>
            <a:r>
              <a:rPr sz="1050" dirty="0" err="1">
                <a:latin typeface="Carlito"/>
                <a:cs typeface="Carlito"/>
              </a:rPr>
              <a:t>proyecto</a:t>
            </a:r>
            <a:r>
              <a:rPr sz="1050" dirty="0">
                <a:latin typeface="Carlito"/>
                <a:cs typeface="Carlito"/>
              </a:rPr>
              <a:t>:</a:t>
            </a:r>
            <a:r>
              <a:rPr lang="es-CO" sz="1050" dirty="0"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Feb-2019 a</a:t>
            </a:r>
            <a:r>
              <a:rPr sz="1050" spc="-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Dic-2019</a:t>
            </a:r>
            <a:endParaRPr sz="1050" dirty="0">
              <a:latin typeface="Carlito"/>
              <a:cs typeface="Carlito"/>
            </a:endParaRPr>
          </a:p>
          <a:p>
            <a:pPr marL="184785" marR="180975" indent="-172720" algn="just">
              <a:lnSpc>
                <a:spcPct val="100000"/>
              </a:lnSpc>
              <a:spcBef>
                <a:spcPts val="110"/>
              </a:spcBef>
              <a:buChar char="-"/>
              <a:tabLst>
                <a:tab pos="185420" algn="l"/>
              </a:tabLst>
            </a:pPr>
            <a:r>
              <a:rPr sz="1050" spc="-5" dirty="0">
                <a:latin typeface="Carlito"/>
                <a:cs typeface="Carlito"/>
              </a:rPr>
              <a:t>(Cuatro </a:t>
            </a:r>
            <a:r>
              <a:rPr sz="1050" dirty="0">
                <a:latin typeface="Carlito"/>
                <a:cs typeface="Carlito"/>
              </a:rPr>
              <a:t>mesas técnicas y la </a:t>
            </a:r>
            <a:r>
              <a:rPr sz="1050" spc="-5" dirty="0">
                <a:latin typeface="Carlito"/>
                <a:cs typeface="Carlito"/>
              </a:rPr>
              <a:t>atención</a:t>
            </a:r>
            <a:r>
              <a:rPr sz="1050" spc="-9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de  aproximadamente </a:t>
            </a:r>
            <a:r>
              <a:rPr sz="1050" dirty="0">
                <a:latin typeface="Carlito"/>
                <a:cs typeface="Carlito"/>
              </a:rPr>
              <a:t>150</a:t>
            </a:r>
            <a:r>
              <a:rPr sz="1050" spc="-2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observaciones).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1" name="object 26"/>
          <p:cNvSpPr txBox="1"/>
          <p:nvPr/>
        </p:nvSpPr>
        <p:spPr>
          <a:xfrm>
            <a:off x="3657004" y="4104518"/>
            <a:ext cx="15735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rlito"/>
                <a:cs typeface="Carlito"/>
              </a:rPr>
              <a:t>Dos procesos </a:t>
            </a:r>
            <a:r>
              <a:rPr sz="1050" dirty="0">
                <a:latin typeface="Carlito"/>
                <a:cs typeface="Carlito"/>
              </a:rPr>
              <a:t>de</a:t>
            </a:r>
            <a:r>
              <a:rPr sz="1050" spc="-105" dirty="0">
                <a:latin typeface="Carlito"/>
                <a:cs typeface="Carlito"/>
              </a:rPr>
              <a:t> </a:t>
            </a:r>
            <a:r>
              <a:rPr sz="1050" spc="-10" dirty="0">
                <a:latin typeface="Carlito"/>
                <a:cs typeface="Carlito"/>
              </a:rPr>
              <a:t>aprobación: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2" name="object 27"/>
          <p:cNvSpPr txBox="1"/>
          <p:nvPr/>
        </p:nvSpPr>
        <p:spPr>
          <a:xfrm>
            <a:off x="3657004" y="4480947"/>
            <a:ext cx="14751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6350" indent="-22923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241935" algn="l"/>
              </a:tabLst>
            </a:pPr>
            <a:r>
              <a:rPr sz="1050" spc="-5" dirty="0">
                <a:latin typeface="Carlito"/>
                <a:cs typeface="Carlito"/>
              </a:rPr>
              <a:t>Fondo Desarrollo  Regional</a:t>
            </a:r>
            <a:r>
              <a:rPr sz="1050" spc="-9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(FDR):</a:t>
            </a:r>
            <a:r>
              <a:rPr sz="1050" spc="-12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31-dic-  2019</a:t>
            </a:r>
          </a:p>
          <a:p>
            <a:pPr marL="241300" indent="-229235">
              <a:lnSpc>
                <a:spcPct val="100000"/>
              </a:lnSpc>
              <a:buAutoNum type="arabicParenR"/>
              <a:tabLst>
                <a:tab pos="241935" algn="l"/>
              </a:tabLst>
            </a:pPr>
            <a:r>
              <a:rPr sz="1050" spc="-5" dirty="0">
                <a:latin typeface="Carlito"/>
                <a:cs typeface="Carlito"/>
              </a:rPr>
              <a:t>Ocad </a:t>
            </a:r>
            <a:r>
              <a:rPr sz="1050" dirty="0">
                <a:latin typeface="Carlito"/>
                <a:cs typeface="Carlito"/>
              </a:rPr>
              <a:t>Paz:</a:t>
            </a:r>
            <a:r>
              <a:rPr sz="1050" spc="-14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24-feb-2020</a:t>
            </a:r>
          </a:p>
        </p:txBody>
      </p:sp>
      <p:sp>
        <p:nvSpPr>
          <p:cNvPr id="43" name="object 28"/>
          <p:cNvSpPr txBox="1"/>
          <p:nvPr/>
        </p:nvSpPr>
        <p:spPr>
          <a:xfrm>
            <a:off x="5029622" y="4338820"/>
            <a:ext cx="2349980" cy="24795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90805" marR="38735">
              <a:lnSpc>
                <a:spcPct val="100000"/>
              </a:lnSpc>
              <a:spcBef>
                <a:spcPts val="675"/>
              </a:spcBef>
            </a:pPr>
            <a:r>
              <a:rPr sz="1050" spc="-5" dirty="0">
                <a:latin typeface="Carlito"/>
                <a:cs typeface="Carlito"/>
              </a:rPr>
              <a:t>El </a:t>
            </a:r>
            <a:r>
              <a:rPr sz="1050" dirty="0">
                <a:latin typeface="Carlito"/>
                <a:cs typeface="Carlito"/>
              </a:rPr>
              <a:t>Acuerdo 045 de 2017 de la  </a:t>
            </a:r>
            <a:r>
              <a:rPr sz="1050" spc="-5" dirty="0">
                <a:latin typeface="Carlito"/>
                <a:cs typeface="Carlito"/>
              </a:rPr>
              <a:t>Comisión </a:t>
            </a:r>
            <a:r>
              <a:rPr sz="1050" dirty="0">
                <a:latin typeface="Carlito"/>
                <a:cs typeface="Carlito"/>
              </a:rPr>
              <a:t>Rectora, </a:t>
            </a:r>
            <a:r>
              <a:rPr sz="1050" spc="-5" dirty="0">
                <a:latin typeface="Carlito"/>
                <a:cs typeface="Carlito"/>
              </a:rPr>
              <a:t>indicaba que</a:t>
            </a:r>
            <a:r>
              <a:rPr sz="1050" spc="-114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 tenía </a:t>
            </a:r>
            <a:r>
              <a:rPr sz="1050" dirty="0">
                <a:latin typeface="Carlito"/>
                <a:cs typeface="Carlito"/>
              </a:rPr>
              <a:t>6 meses para  </a:t>
            </a:r>
            <a:r>
              <a:rPr sz="1050" spc="-5" dirty="0">
                <a:latin typeface="Carlito"/>
                <a:cs typeface="Carlito"/>
              </a:rPr>
              <a:t>cumplir requisitos </a:t>
            </a:r>
            <a:r>
              <a:rPr sz="1050" dirty="0">
                <a:latin typeface="Carlito"/>
                <a:cs typeface="Carlito"/>
              </a:rPr>
              <a:t>de </a:t>
            </a:r>
            <a:r>
              <a:rPr sz="1050" spc="-5" dirty="0">
                <a:latin typeface="Carlito"/>
                <a:cs typeface="Carlito"/>
              </a:rPr>
              <a:t>ejecución </a:t>
            </a:r>
            <a:r>
              <a:rPr sz="1050" dirty="0">
                <a:latin typeface="Carlito"/>
                <a:cs typeface="Carlito"/>
              </a:rPr>
              <a:t>y  expedir el </a:t>
            </a:r>
            <a:r>
              <a:rPr sz="1050" spc="-5" dirty="0">
                <a:latin typeface="Carlito"/>
                <a:cs typeface="Carlito"/>
              </a:rPr>
              <a:t>primer acto que  ordene </a:t>
            </a:r>
            <a:r>
              <a:rPr sz="1050" dirty="0">
                <a:latin typeface="Carlito"/>
                <a:cs typeface="Carlito"/>
              </a:rPr>
              <a:t>el</a:t>
            </a:r>
            <a:r>
              <a:rPr sz="1050" spc="-9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gasto.</a:t>
            </a:r>
            <a:endParaRPr sz="10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 dirty="0">
              <a:latin typeface="Carlito"/>
              <a:cs typeface="Carlito"/>
            </a:endParaRPr>
          </a:p>
          <a:p>
            <a:pPr marL="90805" marR="297180">
              <a:lnSpc>
                <a:spcPct val="100000"/>
              </a:lnSpc>
              <a:spcBef>
                <a:spcPts val="5"/>
              </a:spcBef>
            </a:pPr>
            <a:r>
              <a:rPr sz="1050" spc="-5" dirty="0">
                <a:latin typeface="Carlito"/>
                <a:cs typeface="Carlito"/>
              </a:rPr>
              <a:t>Este plazo se podía</a:t>
            </a:r>
            <a:r>
              <a:rPr sz="1050" spc="-135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prorrogar  hasta </a:t>
            </a:r>
            <a:r>
              <a:rPr sz="1050" dirty="0">
                <a:latin typeface="Carlito"/>
                <a:cs typeface="Carlito"/>
              </a:rPr>
              <a:t>12 meses </a:t>
            </a:r>
            <a:r>
              <a:rPr sz="1050" spc="-5" dirty="0">
                <a:latin typeface="Carlito"/>
                <a:cs typeface="Carlito"/>
              </a:rPr>
              <a:t>más, SÓLO  por requisitos</a:t>
            </a:r>
            <a:r>
              <a:rPr sz="1050" spc="140" dirty="0">
                <a:latin typeface="Carlito"/>
                <a:cs typeface="Carlito"/>
              </a:rPr>
              <a:t> </a:t>
            </a:r>
            <a:r>
              <a:rPr sz="1050" spc="-10" dirty="0">
                <a:latin typeface="Carlito"/>
                <a:cs typeface="Carlito"/>
              </a:rPr>
              <a:t>ambientales.</a:t>
            </a:r>
            <a:endParaRPr sz="105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 dirty="0">
              <a:latin typeface="Carlito"/>
              <a:cs typeface="Carlito"/>
            </a:endParaRPr>
          </a:p>
          <a:p>
            <a:pPr marL="90805" marR="118110">
              <a:lnSpc>
                <a:spcPct val="100000"/>
              </a:lnSpc>
            </a:pP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La UMV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solicitó ampliación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del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plazo inicial hasta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u="sng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23-ago- </a:t>
            </a:r>
            <a:r>
              <a:rPr sz="1050" dirty="0">
                <a:solidFill>
                  <a:srgbClr val="FF0000"/>
                </a:solidFill>
                <a:highlight>
                  <a:srgbClr val="FFFF00"/>
                </a:highlight>
                <a:latin typeface="Carlito"/>
                <a:cs typeface="Carlito"/>
              </a:rPr>
              <a:t> </a:t>
            </a:r>
            <a:r>
              <a:rPr sz="1050" u="sng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2021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,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por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u="sng" spc="-5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tiempo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lang="es-CO"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requerido para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el </a:t>
            </a:r>
            <a:r>
              <a:rPr sz="10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trámite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permisos de </a:t>
            </a:r>
            <a:r>
              <a:rPr sz="105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ocupación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cauce por parte </a:t>
            </a:r>
            <a:r>
              <a:rPr sz="1050" spc="-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05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de la</a:t>
            </a:r>
            <a:r>
              <a:rPr sz="105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CAR.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4" name="object 29"/>
          <p:cNvSpPr/>
          <p:nvPr/>
        </p:nvSpPr>
        <p:spPr>
          <a:xfrm>
            <a:off x="8316126" y="2834900"/>
            <a:ext cx="114300" cy="2049145"/>
          </a:xfrm>
          <a:custGeom>
            <a:avLst/>
            <a:gdLst/>
            <a:ahLst/>
            <a:cxnLst/>
            <a:rect l="l" t="t" r="r" b="b"/>
            <a:pathLst>
              <a:path w="114300" h="2049145">
                <a:moveTo>
                  <a:pt x="50291" y="0"/>
                </a:moveTo>
                <a:lnTo>
                  <a:pt x="12191" y="507"/>
                </a:lnTo>
                <a:lnTo>
                  <a:pt x="37337" y="1938654"/>
                </a:lnTo>
                <a:lnTo>
                  <a:pt x="34162" y="1939416"/>
                </a:lnTo>
                <a:lnTo>
                  <a:pt x="16255" y="1951863"/>
                </a:lnTo>
                <a:lnTo>
                  <a:pt x="4190" y="1970151"/>
                </a:lnTo>
                <a:lnTo>
                  <a:pt x="0" y="1992502"/>
                </a:lnTo>
                <a:lnTo>
                  <a:pt x="4825" y="2014727"/>
                </a:lnTo>
                <a:lnTo>
                  <a:pt x="17272" y="2032762"/>
                </a:lnTo>
                <a:lnTo>
                  <a:pt x="35559" y="2044700"/>
                </a:lnTo>
                <a:lnTo>
                  <a:pt x="57911" y="2048890"/>
                </a:lnTo>
                <a:lnTo>
                  <a:pt x="80136" y="2044064"/>
                </a:lnTo>
                <a:lnTo>
                  <a:pt x="98043" y="2031619"/>
                </a:lnTo>
                <a:lnTo>
                  <a:pt x="109981" y="2013331"/>
                </a:lnTo>
                <a:lnTo>
                  <a:pt x="114300" y="1991106"/>
                </a:lnTo>
                <a:lnTo>
                  <a:pt x="109474" y="1968881"/>
                </a:lnTo>
                <a:lnTo>
                  <a:pt x="97027" y="1950846"/>
                </a:lnTo>
                <a:lnTo>
                  <a:pt x="78739" y="1938782"/>
                </a:lnTo>
                <a:lnTo>
                  <a:pt x="75437" y="1938146"/>
                </a:lnTo>
                <a:lnTo>
                  <a:pt x="50291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30"/>
          <p:cNvSpPr/>
          <p:nvPr/>
        </p:nvSpPr>
        <p:spPr>
          <a:xfrm>
            <a:off x="10143148" y="2835026"/>
            <a:ext cx="114300" cy="2496185"/>
          </a:xfrm>
          <a:custGeom>
            <a:avLst/>
            <a:gdLst/>
            <a:ahLst/>
            <a:cxnLst/>
            <a:rect l="l" t="t" r="r" b="b"/>
            <a:pathLst>
              <a:path w="114300" h="2496185">
                <a:moveTo>
                  <a:pt x="63245" y="0"/>
                </a:moveTo>
                <a:lnTo>
                  <a:pt x="25145" y="253"/>
                </a:lnTo>
                <a:lnTo>
                  <a:pt x="37845" y="2385441"/>
                </a:lnTo>
                <a:lnTo>
                  <a:pt x="34670" y="2386076"/>
                </a:lnTo>
                <a:lnTo>
                  <a:pt x="16509" y="2398395"/>
                </a:lnTo>
                <a:lnTo>
                  <a:pt x="4444" y="2416683"/>
                </a:lnTo>
                <a:lnTo>
                  <a:pt x="0" y="2438908"/>
                </a:lnTo>
                <a:lnTo>
                  <a:pt x="4571" y="2461133"/>
                </a:lnTo>
                <a:lnTo>
                  <a:pt x="17017" y="2479294"/>
                </a:lnTo>
                <a:lnTo>
                  <a:pt x="35178" y="2491359"/>
                </a:lnTo>
                <a:lnTo>
                  <a:pt x="57403" y="2495804"/>
                </a:lnTo>
                <a:lnTo>
                  <a:pt x="79628" y="2491105"/>
                </a:lnTo>
                <a:lnTo>
                  <a:pt x="97789" y="2478786"/>
                </a:lnTo>
                <a:lnTo>
                  <a:pt x="109854" y="2460625"/>
                </a:lnTo>
                <a:lnTo>
                  <a:pt x="114300" y="2438273"/>
                </a:lnTo>
                <a:lnTo>
                  <a:pt x="109727" y="2416048"/>
                </a:lnTo>
                <a:lnTo>
                  <a:pt x="97408" y="2398014"/>
                </a:lnTo>
                <a:lnTo>
                  <a:pt x="79120" y="2385822"/>
                </a:lnTo>
                <a:lnTo>
                  <a:pt x="75945" y="2385187"/>
                </a:lnTo>
                <a:lnTo>
                  <a:pt x="63245" y="0"/>
                </a:lnTo>
                <a:close/>
              </a:path>
            </a:pathLst>
          </a:custGeom>
          <a:solidFill>
            <a:srgbClr val="447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1"/>
          <p:cNvSpPr txBox="1"/>
          <p:nvPr/>
        </p:nvSpPr>
        <p:spPr>
          <a:xfrm>
            <a:off x="7552983" y="4991741"/>
            <a:ext cx="1588135" cy="987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arlito"/>
                <a:cs typeface="Carlito"/>
              </a:rPr>
              <a:t>De acuerdo </a:t>
            </a:r>
            <a:r>
              <a:rPr sz="1050" spc="-5" dirty="0">
                <a:latin typeface="Carlito"/>
                <a:cs typeface="Carlito"/>
              </a:rPr>
              <a:t>con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cronograma aprobado,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 tiene una</a:t>
            </a:r>
            <a:r>
              <a:rPr sz="1050" spc="-130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ejecución  física </a:t>
            </a:r>
            <a:r>
              <a:rPr sz="1050" dirty="0">
                <a:latin typeface="Carlito"/>
                <a:cs typeface="Carlito"/>
              </a:rPr>
              <a:t>de 12 meses y </a:t>
            </a:r>
            <a:r>
              <a:rPr sz="1050" spc="-5" dirty="0">
                <a:latin typeface="Carlito"/>
                <a:cs typeface="Carlito"/>
              </a:rPr>
              <a:t>una  ejecución financiera </a:t>
            </a:r>
            <a:r>
              <a:rPr sz="1050" dirty="0">
                <a:latin typeface="Carlito"/>
                <a:cs typeface="Carlito"/>
              </a:rPr>
              <a:t>de 21  meses.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47" name="object 32"/>
          <p:cNvSpPr txBox="1"/>
          <p:nvPr/>
        </p:nvSpPr>
        <p:spPr>
          <a:xfrm>
            <a:off x="7552983" y="6112516"/>
            <a:ext cx="159702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CO" sz="105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Fecha estimada de inicio de obra: 24-ene-2022</a:t>
            </a:r>
            <a:endParaRPr sz="1050" dirty="0">
              <a:latin typeface="Carlito"/>
              <a:cs typeface="Carlito"/>
            </a:endParaRPr>
          </a:p>
        </p:txBody>
      </p:sp>
      <p:sp>
        <p:nvSpPr>
          <p:cNvPr id="48" name="object 33"/>
          <p:cNvSpPr txBox="1"/>
          <p:nvPr/>
        </p:nvSpPr>
        <p:spPr>
          <a:xfrm>
            <a:off x="9589427" y="5364867"/>
            <a:ext cx="137033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Carlito"/>
                <a:cs typeface="Carlito"/>
              </a:rPr>
              <a:t>El proyecto debe </a:t>
            </a:r>
            <a:r>
              <a:rPr sz="1050" dirty="0">
                <a:latin typeface="Carlito"/>
                <a:cs typeface="Carlito"/>
              </a:rPr>
              <a:t>no </a:t>
            </a:r>
            <a:r>
              <a:rPr sz="1050" spc="-5" dirty="0">
                <a:latin typeface="Carlito"/>
                <a:cs typeface="Carlito"/>
              </a:rPr>
              <a:t>solo  liquidar los contratos  </a:t>
            </a:r>
            <a:r>
              <a:rPr sz="1050" dirty="0">
                <a:latin typeface="Carlito"/>
                <a:cs typeface="Carlito"/>
              </a:rPr>
              <a:t>celebrados,</a:t>
            </a:r>
            <a:r>
              <a:rPr sz="1050" spc="-50" dirty="0">
                <a:latin typeface="Carlito"/>
                <a:cs typeface="Carlito"/>
              </a:rPr>
              <a:t> </a:t>
            </a:r>
            <a:r>
              <a:rPr sz="1050" spc="-5" dirty="0">
                <a:latin typeface="Carlito"/>
                <a:cs typeface="Carlito"/>
              </a:rPr>
              <a:t>sino</a:t>
            </a:r>
            <a:r>
              <a:rPr sz="1050" spc="-4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cerrar</a:t>
            </a:r>
            <a:r>
              <a:rPr sz="1050" spc="-150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el  </a:t>
            </a:r>
            <a:r>
              <a:rPr sz="1050" spc="-5" dirty="0">
                <a:latin typeface="Carlito"/>
                <a:cs typeface="Carlito"/>
              </a:rPr>
              <a:t>proyecto, según  </a:t>
            </a:r>
            <a:r>
              <a:rPr sz="1050" spc="-10" dirty="0">
                <a:latin typeface="Carlito"/>
                <a:cs typeface="Carlito"/>
              </a:rPr>
              <a:t>procedimientos </a:t>
            </a:r>
            <a:r>
              <a:rPr sz="1050" spc="-5" dirty="0">
                <a:latin typeface="Carlito"/>
                <a:cs typeface="Carlito"/>
              </a:rPr>
              <a:t>del</a:t>
            </a:r>
            <a:r>
              <a:rPr sz="1050" spc="-125" dirty="0">
                <a:latin typeface="Carlito"/>
                <a:cs typeface="Carlito"/>
              </a:rPr>
              <a:t> </a:t>
            </a:r>
            <a:r>
              <a:rPr sz="1050" dirty="0">
                <a:latin typeface="Carlito"/>
                <a:cs typeface="Carlito"/>
              </a:rPr>
              <a:t>SGR.</a:t>
            </a:r>
            <a:endParaRPr sz="1050">
              <a:latin typeface="Carlito"/>
              <a:cs typeface="Carlito"/>
            </a:endParaRPr>
          </a:p>
        </p:txBody>
      </p:sp>
      <p:pic>
        <p:nvPicPr>
          <p:cNvPr id="49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64195A6B-665F-4F37-B2CA-C00A0D1F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58" y="275273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7FB541B0-7873-4840-A79E-07AC032C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58" y="275273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d2k1ftgv7pobq7.cloudfront.net/images/stickers/check.png">
            <a:extLst>
              <a:ext uri="{FF2B5EF4-FFF2-40B4-BE49-F238E27FC236}">
                <a16:creationId xmlns:a16="http://schemas.microsoft.com/office/drawing/2014/main" id="{394C4AB9-5693-49DC-8A0F-7C9BEE4F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02" y="27990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5CBF34B6-758C-4A95-A1EE-1FC8F0BE6D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5" t="22530" r="2048" b="23494"/>
          <a:stretch/>
        </p:blipFill>
        <p:spPr>
          <a:xfrm>
            <a:off x="0" y="1991107"/>
            <a:ext cx="12174393" cy="45693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182" y="344682"/>
            <a:ext cx="3586132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1" y="529801"/>
            <a:ext cx="237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21204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/>
          <p:cNvSpPr/>
          <p:nvPr/>
        </p:nvSpPr>
        <p:spPr>
          <a:xfrm>
            <a:off x="0" y="2542797"/>
            <a:ext cx="2116899" cy="430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B0E254-4E9F-414A-878B-AAE071C5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2864E45-FD1C-FF48-AE36-0F929956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81" y="344682"/>
            <a:ext cx="10399189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E84032-E0CC-234F-9490-CE64B071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67" y="-12425"/>
            <a:ext cx="2053982" cy="182319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FBAA34C-1101-964C-9430-70B41C20EA9C}"/>
              </a:ext>
            </a:extLst>
          </p:cNvPr>
          <p:cNvSpPr txBox="1"/>
          <p:nvPr/>
        </p:nvSpPr>
        <p:spPr>
          <a:xfrm>
            <a:off x="2649820" y="529801"/>
            <a:ext cx="8337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contratos previstos en el proyecto 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968343" y="5617029"/>
            <a:ext cx="3425371" cy="986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29666"/>
              </p:ext>
            </p:extLst>
          </p:nvPr>
        </p:nvGraphicFramePr>
        <p:xfrm>
          <a:off x="1310820" y="2045016"/>
          <a:ext cx="10286093" cy="404875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68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Descripción</a:t>
                      </a:r>
                      <a:endParaRPr sz="200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dirty="0">
                          <a:solidFill>
                            <a:schemeClr val="bg1"/>
                          </a:solidFill>
                        </a:rPr>
                        <a:t>Modalidad</a:t>
                      </a:r>
                      <a:r>
                        <a:rPr sz="2000" spc="-6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prevista</a:t>
                      </a:r>
                      <a:endParaRPr sz="2000" dirty="0">
                        <a:solidFill>
                          <a:schemeClr val="bg1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Contrato de obras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hidráulicas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/>
                        <a:t>Contrato</a:t>
                      </a:r>
                      <a:r>
                        <a:rPr sz="1800" dirty="0"/>
                        <a:t> </a:t>
                      </a:r>
                      <a:r>
                        <a:rPr sz="1800" spc="-5" dirty="0"/>
                        <a:t>Sindical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92075" marR="604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/>
                        <a:t>Régimen </a:t>
                      </a:r>
                      <a:r>
                        <a:rPr sz="1800" spc="-5" dirty="0"/>
                        <a:t>especial</a:t>
                      </a:r>
                      <a:r>
                        <a:rPr sz="1800" spc="-40" dirty="0"/>
                        <a:t> </a:t>
                      </a:r>
                      <a:r>
                        <a:rPr sz="1800" spc="-105" dirty="0"/>
                        <a:t>–  </a:t>
                      </a:r>
                      <a:r>
                        <a:rPr sz="1800" spc="-5" dirty="0"/>
                        <a:t>contrato colectivo  laboral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Contrato suministro de material</a:t>
                      </a:r>
                      <a:r>
                        <a:rPr sz="1800" spc="25" dirty="0"/>
                        <a:t> </a:t>
                      </a:r>
                      <a:r>
                        <a:rPr sz="1800" dirty="0"/>
                        <a:t>granular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2075" marR="173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Selección </a:t>
                      </a:r>
                      <a:r>
                        <a:rPr sz="1800" dirty="0"/>
                        <a:t>abreviada</a:t>
                      </a:r>
                      <a:r>
                        <a:rPr sz="1800" spc="-55" dirty="0"/>
                        <a:t> </a:t>
                      </a:r>
                      <a:r>
                        <a:rPr sz="1800" spc="-5" dirty="0"/>
                        <a:t>por  subasta</a:t>
                      </a:r>
                      <a:r>
                        <a:rPr sz="1800" spc="-20" dirty="0"/>
                        <a:t> </a:t>
                      </a:r>
                      <a:r>
                        <a:rPr sz="1800" spc="-5" dirty="0"/>
                        <a:t>inversa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/>
                        <a:t>Contrato para la disposición de material de </a:t>
                      </a:r>
                      <a:r>
                        <a:rPr lang="es-CO" sz="1800" spc="-5" noProof="0" dirty="0" smtClean="0"/>
                        <a:t>residuos</a:t>
                      </a:r>
                      <a:r>
                        <a:rPr sz="1800" spc="60" dirty="0" smtClean="0"/>
                        <a:t> </a:t>
                      </a:r>
                      <a:r>
                        <a:rPr sz="1800" spc="-5" dirty="0" smtClean="0"/>
                        <a:t>de</a:t>
                      </a:r>
                      <a:r>
                        <a:rPr lang="es-CO" sz="1800" spc="-5" dirty="0" smtClean="0"/>
                        <a:t> </a:t>
                      </a:r>
                      <a:r>
                        <a:rPr lang="es-CO" sz="1800" spc="-5" noProof="0" dirty="0" smtClean="0"/>
                        <a:t>excavación</a:t>
                      </a:r>
                      <a:r>
                        <a:rPr sz="1800" spc="-5" dirty="0" smtClean="0"/>
                        <a:t>, </a:t>
                      </a:r>
                      <a:r>
                        <a:rPr sz="1800" spc="-5" dirty="0"/>
                        <a:t>construcción </a:t>
                      </a:r>
                      <a:r>
                        <a:rPr sz="1800" dirty="0"/>
                        <a:t>y</a:t>
                      </a:r>
                      <a:r>
                        <a:rPr sz="1800" spc="40" dirty="0"/>
                        <a:t> </a:t>
                      </a:r>
                      <a:r>
                        <a:rPr sz="1800" spc="-5" dirty="0"/>
                        <a:t>demolición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 err="1"/>
                        <a:t>Selección</a:t>
                      </a:r>
                      <a:r>
                        <a:rPr sz="1800" spc="-10" dirty="0"/>
                        <a:t> </a:t>
                      </a:r>
                      <a:r>
                        <a:rPr lang="es-CO" sz="1800" noProof="0" dirty="0" smtClean="0"/>
                        <a:t>abreviada</a:t>
                      </a:r>
                      <a:r>
                        <a:rPr sz="1800" spc="20" dirty="0" smtClean="0"/>
                        <a:t> </a:t>
                      </a:r>
                      <a:r>
                        <a:rPr sz="1800" spc="-5" dirty="0" err="1" smtClean="0"/>
                        <a:t>por</a:t>
                      </a:r>
                      <a:r>
                        <a:rPr lang="es-CO" sz="1800" spc="-5" dirty="0" smtClean="0"/>
                        <a:t> </a:t>
                      </a:r>
                      <a:r>
                        <a:rPr sz="1800" spc="-5" dirty="0" err="1" smtClean="0"/>
                        <a:t>subasta</a:t>
                      </a:r>
                      <a:r>
                        <a:rPr sz="1800" spc="-20" dirty="0" smtClean="0"/>
                        <a:t> </a:t>
                      </a:r>
                      <a:r>
                        <a:rPr sz="1800" spc="-5" dirty="0"/>
                        <a:t>inversa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Arrendamiento de maquinaria, equipos </a:t>
                      </a:r>
                      <a:r>
                        <a:rPr sz="1800" dirty="0"/>
                        <a:t>y</a:t>
                      </a:r>
                      <a:r>
                        <a:rPr sz="1800" spc="50" dirty="0"/>
                        <a:t> </a:t>
                      </a:r>
                      <a:r>
                        <a:rPr sz="1800" dirty="0"/>
                        <a:t>volquetas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Servicio de</a:t>
                      </a:r>
                      <a:r>
                        <a:rPr sz="1800" spc="30" dirty="0"/>
                        <a:t> </a:t>
                      </a:r>
                      <a:r>
                        <a:rPr sz="1800" spc="-5" dirty="0"/>
                        <a:t>vigilancia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Licitación</a:t>
                      </a:r>
                      <a:r>
                        <a:rPr sz="1800" spc="25" dirty="0"/>
                        <a:t> </a:t>
                      </a:r>
                      <a:r>
                        <a:rPr sz="1800" spc="-5" dirty="0"/>
                        <a:t>pública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Personal de administración del</a:t>
                      </a:r>
                      <a:r>
                        <a:rPr sz="1800" spc="55" dirty="0"/>
                        <a:t> </a:t>
                      </a:r>
                      <a:r>
                        <a:rPr sz="1800" spc="-5" dirty="0"/>
                        <a:t>proyecto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/>
                        <a:t>Prestación de</a:t>
                      </a:r>
                      <a:r>
                        <a:rPr sz="1800" spc="10" dirty="0"/>
                        <a:t> </a:t>
                      </a:r>
                      <a:r>
                        <a:rPr sz="1800" spc="-5" dirty="0"/>
                        <a:t>servicios</a:t>
                      </a:r>
                      <a:endParaRPr sz="1800" dirty="0">
                        <a:latin typeface="Carlito"/>
                        <a:cs typeface="Carlito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4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0eaac67-e064-433b-ba54-6f78c0f1ecb1">
      <UserInfo>
        <DisplayName/>
        <AccountId xsi:nil="true"/>
        <AccountType/>
      </UserInfo>
    </SharedWithUsers>
    <MediaLengthInSeconds xmlns="64d77176-54eb-4753-be67-9b2e2fa23e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6CACD-94E2-4E4B-8A1B-40CD49E94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www.w3.org/XML/1998/namespace"/>
    <ds:schemaRef ds:uri="http://purl.org/dc/elements/1.1/"/>
    <ds:schemaRef ds:uri="70eaac67-e064-433b-ba54-6f78c0f1ecb1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64d77176-54eb-4753-be67-9b2e2fa23e0f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1025</Words>
  <Application>Microsoft Office PowerPoint</Application>
  <PresentationFormat>Panorámica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Carlito</vt:lpstr>
      <vt:lpstr>Century Gothic</vt:lpstr>
      <vt:lpstr>Franklin Gothic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Cesar Guevara Rodriguez</dc:creator>
  <cp:lastModifiedBy>Christian Medina Fandiño</cp:lastModifiedBy>
  <cp:revision>46</cp:revision>
  <dcterms:created xsi:type="dcterms:W3CDTF">2020-02-10T17:18:15Z</dcterms:created>
  <dcterms:modified xsi:type="dcterms:W3CDTF">2021-09-08T21:17:33Z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</Properties>
</file>