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7" r:id="rId11"/>
    <p:sldId id="268" r:id="rId12"/>
    <p:sldId id="266" r:id="rId13"/>
    <p:sldId id="25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2020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Chapinero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2020-2024: </a:t>
            </a:r>
            <a:r>
              <a:rPr lang="es-CO" altLang="es-CO" b="1" dirty="0" smtClean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km-carril de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conservación de malla vial de la ciudad (local, intermedia, arterial y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</a:t>
                      </a:r>
                      <a:r>
                        <a:rPr lang="es-CO" sz="1200" b="1" dirty="0" smtClean="0">
                          <a:effectLst/>
                        </a:rPr>
                        <a:t>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</a:t>
                      </a:r>
                      <a:r>
                        <a:rPr lang="es-CO" sz="1200" b="1" dirty="0" smtClean="0">
                          <a:effectLst/>
                        </a:rPr>
                        <a:t>2020</a:t>
                      </a:r>
                      <a:r>
                        <a:rPr lang="es-CO" sz="1200" b="1" baseline="0" dirty="0" smtClean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</a:t>
                      </a:r>
                      <a:r>
                        <a:rPr lang="es-CO" sz="1400" dirty="0" smtClean="0">
                          <a:effectLst/>
                        </a:rPr>
                        <a:t>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824724" cy="1583367"/>
            <a:chOff x="794953" y="671892"/>
            <a:chExt cx="5950239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162581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Chapinero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 smtClean="0"/>
              <a:t>$</a:t>
            </a:r>
            <a:r>
              <a:rPr lang="es-CO" sz="2800" b="1" dirty="0" smtClean="0"/>
              <a:t>2.885 </a:t>
            </a:r>
            <a:r>
              <a:rPr lang="es-CO" sz="2800" b="1" dirty="0" smtClean="0"/>
              <a:t>millones</a:t>
            </a:r>
            <a:endParaRPr lang="es-CO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</a:t>
            </a:r>
            <a:r>
              <a:rPr lang="es-CO" b="1" dirty="0" smtClean="0">
                <a:solidFill>
                  <a:srgbClr val="002060"/>
                </a:solidFill>
              </a:rPr>
              <a:t>2.311</a:t>
            </a:r>
            <a:r>
              <a:rPr lang="es-CO" b="1" dirty="0" smtClean="0">
                <a:solidFill>
                  <a:srgbClr val="002060"/>
                </a:solidFill>
              </a:rPr>
              <a:t> </a:t>
            </a:r>
            <a:r>
              <a:rPr lang="es-CO" b="1" dirty="0" smtClean="0">
                <a:solidFill>
                  <a:srgbClr val="002060"/>
                </a:solidFill>
              </a:rPr>
              <a:t>millones </a:t>
            </a:r>
            <a:r>
              <a:rPr lang="es-CO" dirty="0" smtClean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</a:t>
            </a:r>
            <a:r>
              <a:rPr lang="es-CO" b="1" dirty="0" smtClean="0">
                <a:solidFill>
                  <a:srgbClr val="002060"/>
                </a:solidFill>
              </a:rPr>
              <a:t>574</a:t>
            </a:r>
            <a:r>
              <a:rPr lang="es-CO" b="1" dirty="0" smtClean="0">
                <a:solidFill>
                  <a:srgbClr val="002060"/>
                </a:solidFill>
              </a:rPr>
              <a:t> </a:t>
            </a:r>
            <a:r>
              <a:rPr lang="es-CO" b="1" dirty="0" smtClean="0">
                <a:solidFill>
                  <a:srgbClr val="002060"/>
                </a:solidFill>
              </a:rPr>
              <a:t>millones </a:t>
            </a:r>
            <a:r>
              <a:rPr lang="es-CO" dirty="0" smtClean="0">
                <a:solidFill>
                  <a:srgbClr val="002060"/>
                </a:solidFill>
              </a:rPr>
              <a:t>del PDD Un Nuevo Contrato Social y Ambiental para la Bogotá del Siglo XXI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939024" cy="1583367"/>
            <a:chOff x="794953" y="671892"/>
            <a:chExt cx="606700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27934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22260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Chapinero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24,3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</a:p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7.359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12,57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  <a:r>
                  <a:rPr lang="es-ES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4.236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78321" y="286378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151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36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78" y="5632804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Carrera</a:t>
            </a:r>
            <a:r>
              <a:rPr kumimoji="0" lang="es-CO" altLang="es-CO" sz="16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Calle 61 </a:t>
            </a:r>
            <a:r>
              <a:rPr kumimoji="0" lang="es-CO" altLang="es-CO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La</a:t>
            </a:r>
            <a:r>
              <a:rPr kumimoji="0" lang="es-CO" altLang="es-CO" sz="16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Salle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93" y="2007353"/>
            <a:ext cx="5137343" cy="34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880956" cy="1583367"/>
            <a:chOff x="794953" y="671892"/>
            <a:chExt cx="6007682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22002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4461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Chapinero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45809" y="209552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78605" y="205107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4560" y="6016119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Avenida 100 con Carrera 7ma</a:t>
            </a:r>
            <a:endParaRPr lang="es-MX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2464861"/>
            <a:ext cx="4489991" cy="33674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65" y="2464861"/>
            <a:ext cx="4483810" cy="33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880956" cy="1583367"/>
            <a:chOff x="794953" y="671892"/>
            <a:chExt cx="6007682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22002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4461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Chapinero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45809" y="209552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78605" y="205107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422" y="6027774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Carrera</a:t>
            </a:r>
            <a:r>
              <a:rPr kumimoji="0" lang="es-CO" altLang="es-CO" sz="16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Calle 61 </a:t>
            </a:r>
            <a:r>
              <a:rPr kumimoji="0" lang="es-CO" altLang="es-CO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La</a:t>
            </a:r>
            <a:r>
              <a:rPr kumimoji="0" lang="es-CO" altLang="es-CO" sz="16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Salle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56" y="2420406"/>
            <a:ext cx="5308329" cy="35394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4" y="2420407"/>
            <a:ext cx="5308329" cy="35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70eaac67-e064-433b-ba54-6f78c0f1ecb1"/>
    <ds:schemaRef ds:uri="64d77176-54eb-4753-be67-9b2e2fa23e0f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8650</TotalTime>
  <Words>508</Words>
  <Application>Microsoft Office PowerPoint</Application>
  <PresentationFormat>Panorámica</PresentationFormat>
  <Paragraphs>139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22</cp:revision>
  <cp:lastPrinted>2021-06-02T19:52:27Z</cp:lastPrinted>
  <dcterms:created xsi:type="dcterms:W3CDTF">2020-02-10T17:18:15Z</dcterms:created>
  <dcterms:modified xsi:type="dcterms:W3CDTF">2021-06-08T15:18:37Z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