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59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bmp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Vigencias 2019 y 2020*</a:t>
            </a:r>
          </a:p>
          <a:p>
            <a:pPr lvl="1"/>
            <a:r>
              <a:rPr lang="es-E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* Corte al 31 de mayo de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Usaquén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237062" cy="1583367"/>
            <a:chOff x="794953" y="671892"/>
            <a:chExt cx="637146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58380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Usaquén</a:t>
            </a:r>
            <a:endParaRPr kumimoji="0" lang="es-CO" altLang="es-CO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2019</a:t>
            </a:r>
            <a:endParaRPr kumimoji="0" lang="es-CO" altLang="es-CO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88560" y="2032434"/>
            <a:ext cx="5787634" cy="5179985"/>
            <a:chOff x="438711" y="2045562"/>
            <a:chExt cx="5787634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38711" y="2045562"/>
              <a:ext cx="5511338" cy="4396359"/>
              <a:chOff x="438711" y="2045562"/>
              <a:chExt cx="5511338" cy="4396359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233" y="6072589"/>
                <a:ext cx="18826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</a:t>
                </a:r>
                <a:endParaRPr kumimoji="0" lang="es-CO" altLang="es-CO" sz="2800" b="0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42,76 Km-Carril</a:t>
                </a:r>
              </a:p>
              <a:p>
                <a:r>
                  <a:rPr lang="es-ES" b="1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12.911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711" y="2143169"/>
                <a:ext cx="141114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Intermedia y Arterial</a:t>
                </a:r>
                <a:endParaRPr kumimoji="0" lang="es-CO" altLang="es-CO" sz="2800" b="0" i="0" u="none" strike="noStrike" cap="none" normalizeH="0" baseline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36215" y="2956774"/>
                <a:ext cx="15575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8,19 Km-Carril</a:t>
                </a:r>
              </a:p>
              <a:p>
                <a:r>
                  <a:rPr lang="es-ES" sz="1600" b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9.876 huecos</a:t>
                </a: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52329" y="283873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340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1" y="4401141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48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92616" y="6034415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9" name="CuadroTexto 1">
            <a:extLst>
              <a:ext uri="{FF2B5EF4-FFF2-40B4-BE49-F238E27FC236}">
                <a16:creationId xmlns:a16="http://schemas.microsoft.com/office/drawing/2014/main" id="{FF3DEBD0-5BD9-4DE6-AA3F-10BA97604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8787" y="5271690"/>
            <a:ext cx="2361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O"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$ 8.593 millones</a:t>
            </a:r>
            <a:endParaRPr kumimoji="0" lang="es-CO" altLang="es-CO" sz="3600" b="0" u="none" strike="noStrike" cap="none" normalizeH="0" baseline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4A4C2C-F60D-484E-B991-3572ADA43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89720" l="9581" r="94311">
                        <a14:foregroundMark x1="26347" y1="60125" x2="26347" y2="60125"/>
                        <a14:foregroundMark x1="53293" y1="66978" x2="53293" y2="66978"/>
                        <a14:foregroundMark x1="91317" y1="72274" x2="91317" y2="72274"/>
                        <a14:foregroundMark x1="94311" y1="73520" x2="94311" y2="73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2465" y="3981654"/>
            <a:ext cx="932274" cy="895988"/>
          </a:xfrm>
          <a:prstGeom prst="rect">
            <a:avLst/>
          </a:prstGeom>
        </p:spPr>
      </p:pic>
      <p:pic>
        <p:nvPicPr>
          <p:cNvPr id="13" name="Imagen 12" descr="Una calle con edificios de fondo&#10;&#10;Descripción generada automáticamente">
            <a:extLst>
              <a:ext uri="{FF2B5EF4-FFF2-40B4-BE49-F238E27FC236}">
                <a16:creationId xmlns:a16="http://schemas.microsoft.com/office/drawing/2014/main" id="{C2D6E71B-A69F-47A3-9942-A5ACCEF450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32" y="1694405"/>
            <a:ext cx="4623491" cy="308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026804" cy="1583367"/>
            <a:chOff x="794953" y="671892"/>
            <a:chExt cx="6156673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36901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Usaquén</a:t>
            </a:r>
            <a:endParaRPr kumimoji="0" lang="es-CO" altLang="es-CO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31 de mayo</a:t>
            </a:r>
            <a:endParaRPr kumimoji="0" lang="es-CO" altLang="es-CO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9BE1D9EA-CC0C-470D-9342-E5F7FB06949C}"/>
              </a:ext>
            </a:extLst>
          </p:cNvPr>
          <p:cNvGrpSpPr/>
          <p:nvPr/>
        </p:nvGrpSpPr>
        <p:grpSpPr>
          <a:xfrm>
            <a:off x="6720203" y="1694751"/>
            <a:ext cx="4780617" cy="4850199"/>
            <a:chOff x="1884360" y="1815487"/>
            <a:chExt cx="5137785" cy="5137785"/>
          </a:xfrm>
        </p:grpSpPr>
        <p:pic>
          <p:nvPicPr>
            <p:cNvPr id="43" name="Marcador de contenido 14" descr="Conexiones">
              <a:extLst>
                <a:ext uri="{FF2B5EF4-FFF2-40B4-BE49-F238E27FC236}">
                  <a16:creationId xmlns:a16="http://schemas.microsoft.com/office/drawing/2014/main" id="{3D67A412-61C7-45D1-B077-787B165DA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1884360" y="1815487"/>
              <a:ext cx="5137785" cy="5137785"/>
            </a:xfrm>
            <a:prstGeom prst="rect">
              <a:avLst/>
            </a:prstGeom>
          </p:spPr>
        </p:pic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EE13BB11-02B7-4C05-B7D4-56F90BDE7738}"/>
                </a:ext>
              </a:extLst>
            </p:cNvPr>
            <p:cNvSpPr/>
            <p:nvPr/>
          </p:nvSpPr>
          <p:spPr>
            <a:xfrm>
              <a:off x="5373189" y="5681117"/>
              <a:ext cx="722811" cy="7109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DF612D52-E486-4934-BB7A-AB52ECA8A99E}"/>
                </a:ext>
              </a:extLst>
            </p:cNvPr>
            <p:cNvSpPr/>
            <p:nvPr/>
          </p:nvSpPr>
          <p:spPr>
            <a:xfrm>
              <a:off x="3631609" y="4503589"/>
              <a:ext cx="1247959" cy="1296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4B19C59-13DE-4767-9779-FE60C3430E01}"/>
                </a:ext>
              </a:extLst>
            </p:cNvPr>
            <p:cNvSpPr/>
            <p:nvPr/>
          </p:nvSpPr>
          <p:spPr>
            <a:xfrm>
              <a:off x="5413950" y="3523604"/>
              <a:ext cx="1247959" cy="11695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ADA73749-482F-495F-8EC0-DE0C46ED005A}"/>
                </a:ext>
              </a:extLst>
            </p:cNvPr>
            <p:cNvSpPr/>
            <p:nvPr/>
          </p:nvSpPr>
          <p:spPr>
            <a:xfrm>
              <a:off x="4314445" y="2459236"/>
              <a:ext cx="725146" cy="7157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EB29A18E-DFC6-4ED9-A002-727943685020}"/>
                </a:ext>
              </a:extLst>
            </p:cNvPr>
            <p:cNvSpPr/>
            <p:nvPr/>
          </p:nvSpPr>
          <p:spPr>
            <a:xfrm>
              <a:off x="2578863" y="2459236"/>
              <a:ext cx="1052746" cy="10643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EF097E24-E9FC-4890-BC6D-F13AE0C6CBDA}"/>
                </a:ext>
              </a:extLst>
            </p:cNvPr>
            <p:cNvSpPr/>
            <p:nvPr/>
          </p:nvSpPr>
          <p:spPr>
            <a:xfrm>
              <a:off x="2159068" y="3955907"/>
              <a:ext cx="843904" cy="7372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E274AE9-6141-4FC4-B7A5-A65073F2A095}"/>
              </a:ext>
            </a:extLst>
          </p:cNvPr>
          <p:cNvGrpSpPr/>
          <p:nvPr/>
        </p:nvGrpSpPr>
        <p:grpSpPr>
          <a:xfrm>
            <a:off x="6510239" y="1640649"/>
            <a:ext cx="4680787" cy="4177103"/>
            <a:chOff x="680833" y="1985035"/>
            <a:chExt cx="5236644" cy="4673144"/>
          </a:xfrm>
        </p:grpSpPr>
        <p:sp>
          <p:nvSpPr>
            <p:cNvPr id="31" name="CuadroTexto 1">
              <a:extLst>
                <a:ext uri="{FF2B5EF4-FFF2-40B4-BE49-F238E27FC236}">
                  <a16:creationId xmlns:a16="http://schemas.microsoft.com/office/drawing/2014/main" id="{9BC3C82C-9FC9-4E3A-8C65-8D6691D49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750" y="5967100"/>
              <a:ext cx="1882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b="1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Malla </a:t>
              </a:r>
              <a:r>
                <a:rPr lang="es-CO" altLang="es-CO" b="1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</a:t>
              </a:r>
              <a:r>
                <a:rPr kumimoji="0" lang="es-CO" altLang="es-CO" b="1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ial Local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5B6EAC0E-ED10-48D6-8BE7-2EC52B94C78F}"/>
                </a:ext>
              </a:extLst>
            </p:cNvPr>
            <p:cNvSpPr txBox="1"/>
            <p:nvPr/>
          </p:nvSpPr>
          <p:spPr>
            <a:xfrm>
              <a:off x="2590023" y="5151818"/>
              <a:ext cx="1726590" cy="6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8,65 Km-Carril</a:t>
              </a:r>
            </a:p>
            <a:p>
              <a:r>
                <a:rPr lang="es-ES" sz="1600" b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1.953 huecos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D060FF4-2F6C-472B-AA1B-1A6374FF275A}"/>
                </a:ext>
              </a:extLst>
            </p:cNvPr>
            <p:cNvSpPr txBox="1"/>
            <p:nvPr/>
          </p:nvSpPr>
          <p:spPr>
            <a:xfrm>
              <a:off x="1722835" y="2681742"/>
              <a:ext cx="1292957" cy="120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4,95 Km-carril</a:t>
              </a:r>
            </a:p>
            <a:p>
              <a:r>
                <a:rPr lang="es-ES" sz="1600" b="1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17.716 huecos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7C8FD77-A8C7-446A-B80D-66C1FA007143}"/>
                </a:ext>
              </a:extLst>
            </p:cNvPr>
            <p:cNvSpPr txBox="1"/>
            <p:nvPr/>
          </p:nvSpPr>
          <p:spPr>
            <a:xfrm>
              <a:off x="3589895" y="2836688"/>
              <a:ext cx="788474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161</a:t>
              </a:r>
            </a:p>
          </p:txBody>
        </p:sp>
        <p:sp>
          <p:nvSpPr>
            <p:cNvPr id="38" name="CuadroTexto 1">
              <a:extLst>
                <a:ext uri="{FF2B5EF4-FFF2-40B4-BE49-F238E27FC236}">
                  <a16:creationId xmlns:a16="http://schemas.microsoft.com/office/drawing/2014/main" id="{6C4B74EE-5EF6-4DBB-921D-636FF3DA8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632" y="1985035"/>
              <a:ext cx="20694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Segmentos Intervenidos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CuadroTexto 1">
              <a:extLst>
                <a:ext uri="{FF2B5EF4-FFF2-40B4-BE49-F238E27FC236}">
                  <a16:creationId xmlns:a16="http://schemas.microsoft.com/office/drawing/2014/main" id="{4CF95084-CC94-4ED9-8A99-6820B9BF2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33" y="3938782"/>
              <a:ext cx="9338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Barrios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DB21F0E6-5BF6-4AC9-B779-61BDB13A69AC}"/>
                </a:ext>
              </a:extLst>
            </p:cNvPr>
            <p:cNvSpPr txBox="1"/>
            <p:nvPr/>
          </p:nvSpPr>
          <p:spPr>
            <a:xfrm>
              <a:off x="1305305" y="4491322"/>
              <a:ext cx="814487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0A9808EB-126B-4477-8D65-34827648123F}"/>
                </a:ext>
              </a:extLst>
            </p:cNvPr>
            <p:cNvSpPr txBox="1"/>
            <p:nvPr/>
          </p:nvSpPr>
          <p:spPr>
            <a:xfrm>
              <a:off x="4761171" y="6210555"/>
              <a:ext cx="653693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42" name="CuadroTexto 1">
              <a:extLst>
                <a:ext uri="{FF2B5EF4-FFF2-40B4-BE49-F238E27FC236}">
                  <a16:creationId xmlns:a16="http://schemas.microsoft.com/office/drawing/2014/main" id="{1DD2CEC0-4916-4A23-9705-B2F71E8AB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3784" y="5921403"/>
              <a:ext cx="653693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CO" sz="1600" b="1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s-CO" altLang="es-CO" sz="1600" b="1">
                  <a:latin typeface="Calibri" panose="020F0502020204030204" pitchFamily="34" charset="0"/>
                  <a:cs typeface="Calibri" panose="020F0502020204030204" pitchFamily="34" charset="0"/>
                </a:rPr>
                <a:t>PZ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A5FDE2B-3F62-4DA1-BEC7-7174CB496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89720" l="9581" r="94311">
                        <a14:foregroundMark x1="26347" y1="60125" x2="26347" y2="60125"/>
                        <a14:foregroundMark x1="53293" y1="66978" x2="53293" y2="66978"/>
                        <a14:foregroundMark x1="91317" y1="72274" x2="91317" y2="72274"/>
                        <a14:foregroundMark x1="94311" y1="73520" x2="94311" y2="73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7765" y="3441273"/>
            <a:ext cx="932274" cy="895988"/>
          </a:xfrm>
          <a:prstGeom prst="rect">
            <a:avLst/>
          </a:prstGeom>
        </p:spPr>
      </p:pic>
      <p:pic>
        <p:nvPicPr>
          <p:cNvPr id="3" name="Imagen 2" descr="Persona en bicicleta en la calle&#10;&#10;Descripción generada automáticamente">
            <a:extLst>
              <a:ext uri="{FF2B5EF4-FFF2-40B4-BE49-F238E27FC236}">
                <a16:creationId xmlns:a16="http://schemas.microsoft.com/office/drawing/2014/main" id="{94349475-A0B0-483E-9CE3-C20D2B38E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1" y="2204034"/>
            <a:ext cx="5488311" cy="365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AA6B1132-2175-417B-8A77-A221DB26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189" y="1763135"/>
            <a:ext cx="1411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Malla </a:t>
            </a:r>
            <a:r>
              <a:rPr lang="es-CO" altLang="es-CO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s-CO" altLang="es-CO" sz="16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ial Intermedia y Arterial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6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026804" cy="1583367"/>
            <a:chOff x="794953" y="671892"/>
            <a:chExt cx="6156673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36901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Usaquén</a:t>
            </a:r>
            <a:endParaRPr kumimoji="0" lang="es-CO" altLang="es-CO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 descr="Imagen que contiene texto, firmar, señal, exterior&#10;&#10;Descripción generada automáticamente">
            <a:extLst>
              <a:ext uri="{FF2B5EF4-FFF2-40B4-BE49-F238E27FC236}">
                <a16:creationId xmlns:a16="http://schemas.microsoft.com/office/drawing/2014/main" id="{F01A6B68-A78A-4236-ABD5-AA4027B5F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8" b="46940"/>
          <a:stretch/>
        </p:blipFill>
        <p:spPr>
          <a:xfrm>
            <a:off x="923971" y="2077953"/>
            <a:ext cx="4983267" cy="3739799"/>
          </a:xfrm>
          <a:prstGeom prst="rect">
            <a:avLst/>
          </a:prstGeom>
        </p:spPr>
      </p:pic>
      <p:pic>
        <p:nvPicPr>
          <p:cNvPr id="4" name="Imagen 3" descr="Imagen que contiene texto, firmar, señal, exterior&#10;&#10;Descripción generada automáticamente">
            <a:extLst>
              <a:ext uri="{FF2B5EF4-FFF2-40B4-BE49-F238E27FC236}">
                <a16:creationId xmlns:a16="http://schemas.microsoft.com/office/drawing/2014/main" id="{ABED7234-E8B4-4A48-ACB1-130CF0ADB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2" b="4911"/>
          <a:stretch/>
        </p:blipFill>
        <p:spPr>
          <a:xfrm>
            <a:off x="5907238" y="2077953"/>
            <a:ext cx="5020722" cy="37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4" ma:contentTypeDescription="Crear nuevo documento." ma:contentTypeScope="" ma:versionID="1cb19c6e107ffa477a80f45adc3d5c54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98a8e85556812fbb15a60370f91a5a9a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4AE192-0285-4306-8468-580BC593B457}"/>
</file>

<file path=customXml/itemProps3.xml><?xml version="1.0" encoding="utf-8"?>
<ds:datastoreItem xmlns:ds="http://schemas.openxmlformats.org/officeDocument/2006/customXml" ds:itemID="{47EF0E2D-719B-4F5D-A849-4664E1F284BF}">
  <ds:schemaRefs>
    <ds:schemaRef ds:uri="76fc1fb3-cb2d-4e1c-bb73-76ecef773c07"/>
    <ds:schemaRef ds:uri="c898e41c-9002-4f47-9f34-ba1768535f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revision>1</cp:revision>
  <dcterms:created xsi:type="dcterms:W3CDTF">2020-02-10T17:18:15Z</dcterms:created>
  <dcterms:modified xsi:type="dcterms:W3CDTF">2020-08-11T23:07:07Z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