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4" r:id="rId11"/>
    <p:sldId id="25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1/09/2020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2019 y 2020*</a:t>
            </a:r>
          </a:p>
          <a:p>
            <a:pPr lvl="1"/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* Corte al 31 de mayo de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Mártires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237062" cy="1583367"/>
            <a:chOff x="794953" y="671892"/>
            <a:chExt cx="637146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58380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Mártires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2019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88560" y="2032434"/>
            <a:ext cx="5787634" cy="5179985"/>
            <a:chOff x="438711" y="2045562"/>
            <a:chExt cx="5787634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38711" y="2045562"/>
              <a:ext cx="5511338" cy="4396359"/>
              <a:chOff x="438711" y="2045562"/>
              <a:chExt cx="5511338" cy="4396359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233" y="6072589"/>
                <a:ext cx="1882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</a:t>
                </a:r>
                <a:endParaRPr kumimoji="0" lang="es-CO" altLang="es-CO" sz="2800" b="0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6,35 Km-carril 2.088 </a:t>
                </a:r>
                <a:r>
                  <a:rPr lang="es-ES" b="1" dirty="0" smtClean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  <a:endParaRPr lang="es-E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711" y="2143169"/>
                <a:ext cx="141114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Intermedia y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36215" y="2956774"/>
                <a:ext cx="1557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4,59 Km-carril </a:t>
                </a:r>
                <a:endParaRPr lang="es-ES" sz="16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1.266 </a:t>
                </a:r>
                <a:r>
                  <a:rPr lang="es-ES" sz="1600" b="1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huecos</a:t>
                </a:r>
              </a:p>
              <a:p>
                <a:endParaRPr lang="es-ES" sz="16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52329" y="283873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47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1" y="4401141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92616" y="6034415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9" name="CuadroTexto 1">
            <a:extLst>
              <a:ext uri="{FF2B5EF4-FFF2-40B4-BE49-F238E27FC236}">
                <a16:creationId xmlns:a16="http://schemas.microsoft.com/office/drawing/2014/main" id="{FF3DEBD0-5BD9-4DE6-AA3F-10BA9760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446" y="5559622"/>
            <a:ext cx="2769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$2.720 </a:t>
            </a:r>
            <a:r>
              <a:rPr lang="es-ES" altLang="es-CO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millones</a:t>
            </a:r>
            <a:endParaRPr kumimoji="0" lang="es-CO" altLang="es-CO" sz="3600" b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504831" y="4913291"/>
            <a:ext cx="4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Calle </a:t>
            </a:r>
            <a:r>
              <a:rPr lang="es-CO" dirty="0"/>
              <a:t>22 </a:t>
            </a:r>
            <a:r>
              <a:rPr lang="es-CO" dirty="0" smtClean="0"/>
              <a:t>entre Carrera 18 y Carrera 18A</a:t>
            </a:r>
            <a:endParaRPr lang="es-CO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DA5FDE2B-3F62-4DA1-BEC7-7174CB49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2465" y="3889165"/>
            <a:ext cx="932274" cy="8959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1" y="2032434"/>
            <a:ext cx="3917790" cy="261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026804" cy="1583367"/>
            <a:chOff x="794953" y="671892"/>
            <a:chExt cx="6156673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36901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Mártires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31 de mayo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BE1D9EA-CC0C-470D-9342-E5F7FB06949C}"/>
              </a:ext>
            </a:extLst>
          </p:cNvPr>
          <p:cNvGrpSpPr/>
          <p:nvPr/>
        </p:nvGrpSpPr>
        <p:grpSpPr>
          <a:xfrm>
            <a:off x="6720203" y="1694751"/>
            <a:ext cx="4780617" cy="4850199"/>
            <a:chOff x="1884360" y="1815487"/>
            <a:chExt cx="5137785" cy="5137785"/>
          </a:xfrm>
        </p:grpSpPr>
        <p:pic>
          <p:nvPicPr>
            <p:cNvPr id="43" name="Marcador de contenido 14" descr="Conexiones">
              <a:extLst>
                <a:ext uri="{FF2B5EF4-FFF2-40B4-BE49-F238E27FC236}">
                  <a16:creationId xmlns:a16="http://schemas.microsoft.com/office/drawing/2014/main" id="{3D67A412-61C7-45D1-B077-787B165DA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 flipH="1">
              <a:off x="1884360" y="1815487"/>
              <a:ext cx="5137785" cy="5137785"/>
            </a:xfrm>
            <a:prstGeom prst="rect">
              <a:avLst/>
            </a:prstGeom>
          </p:spPr>
        </p:pic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E13BB11-02B7-4C05-B7D4-56F90BDE7738}"/>
                </a:ext>
              </a:extLst>
            </p:cNvPr>
            <p:cNvSpPr/>
            <p:nvPr/>
          </p:nvSpPr>
          <p:spPr>
            <a:xfrm>
              <a:off x="5373189" y="5681117"/>
              <a:ext cx="722811" cy="7109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DF612D52-E486-4934-BB7A-AB52ECA8A99E}"/>
                </a:ext>
              </a:extLst>
            </p:cNvPr>
            <p:cNvSpPr/>
            <p:nvPr/>
          </p:nvSpPr>
          <p:spPr>
            <a:xfrm>
              <a:off x="3631609" y="4503589"/>
              <a:ext cx="1247959" cy="1296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4B19C59-13DE-4767-9779-FE60C3430E01}"/>
                </a:ext>
              </a:extLst>
            </p:cNvPr>
            <p:cNvSpPr/>
            <p:nvPr/>
          </p:nvSpPr>
          <p:spPr>
            <a:xfrm>
              <a:off x="5413950" y="3523604"/>
              <a:ext cx="1247959" cy="11695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ADA73749-482F-495F-8EC0-DE0C46ED005A}"/>
                </a:ext>
              </a:extLst>
            </p:cNvPr>
            <p:cNvSpPr/>
            <p:nvPr/>
          </p:nvSpPr>
          <p:spPr>
            <a:xfrm>
              <a:off x="4314445" y="2459236"/>
              <a:ext cx="725146" cy="7157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B29A18E-DFC6-4ED9-A002-727943685020}"/>
                </a:ext>
              </a:extLst>
            </p:cNvPr>
            <p:cNvSpPr/>
            <p:nvPr/>
          </p:nvSpPr>
          <p:spPr>
            <a:xfrm>
              <a:off x="2578863" y="2459236"/>
              <a:ext cx="1052746" cy="10643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EF097E24-E9FC-4890-BC6D-F13AE0C6CBDA}"/>
                </a:ext>
              </a:extLst>
            </p:cNvPr>
            <p:cNvSpPr/>
            <p:nvPr/>
          </p:nvSpPr>
          <p:spPr>
            <a:xfrm>
              <a:off x="2159068" y="3955907"/>
              <a:ext cx="843904" cy="7372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E274AE9-6141-4FC4-B7A5-A65073F2A095}"/>
              </a:ext>
            </a:extLst>
          </p:cNvPr>
          <p:cNvGrpSpPr/>
          <p:nvPr/>
        </p:nvGrpSpPr>
        <p:grpSpPr>
          <a:xfrm>
            <a:off x="6510239" y="1640649"/>
            <a:ext cx="4680787" cy="4177103"/>
            <a:chOff x="680833" y="1985035"/>
            <a:chExt cx="5236644" cy="4673144"/>
          </a:xfrm>
        </p:grpSpPr>
        <p:sp>
          <p:nvSpPr>
            <p:cNvPr id="31" name="CuadroTexto 1">
              <a:extLst>
                <a:ext uri="{FF2B5EF4-FFF2-40B4-BE49-F238E27FC236}">
                  <a16:creationId xmlns:a16="http://schemas.microsoft.com/office/drawing/2014/main" id="{9BC3C82C-9FC9-4E3A-8C65-8D6691D49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750" y="5967100"/>
              <a:ext cx="1882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Malla </a:t>
              </a:r>
              <a:r>
                <a:rPr lang="es-CO" altLang="es-CO" b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</a:t>
              </a:r>
              <a:r>
                <a:rPr kumimoji="0" lang="es-CO" altLang="es-CO" b="1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ial Local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B6EAC0E-ED10-48D6-8BE7-2EC52B94C78F}"/>
                </a:ext>
              </a:extLst>
            </p:cNvPr>
            <p:cNvSpPr txBox="1"/>
            <p:nvPr/>
          </p:nvSpPr>
          <p:spPr>
            <a:xfrm>
              <a:off x="2590023" y="5151818"/>
              <a:ext cx="1726590" cy="6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1,09 Km-carril</a:t>
              </a:r>
            </a:p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643 huecos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D060FF4-2F6C-472B-AA1B-1A6374FF275A}"/>
                </a:ext>
              </a:extLst>
            </p:cNvPr>
            <p:cNvSpPr txBox="1"/>
            <p:nvPr/>
          </p:nvSpPr>
          <p:spPr>
            <a:xfrm>
              <a:off x="1559710" y="2681743"/>
              <a:ext cx="1456084" cy="95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 23 Km-carril</a:t>
              </a:r>
            </a:p>
            <a:p>
              <a:r>
                <a:rPr lang="es-ES" sz="16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758 huecos</a:t>
              </a:r>
              <a:endParaRPr lang="es-E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7C8FD77-A8C7-446A-B80D-66C1FA007143}"/>
                </a:ext>
              </a:extLst>
            </p:cNvPr>
            <p:cNvSpPr txBox="1"/>
            <p:nvPr/>
          </p:nvSpPr>
          <p:spPr>
            <a:xfrm>
              <a:off x="3589895" y="2836688"/>
              <a:ext cx="788474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38" name="CuadroTexto 1">
              <a:extLst>
                <a:ext uri="{FF2B5EF4-FFF2-40B4-BE49-F238E27FC236}">
                  <a16:creationId xmlns:a16="http://schemas.microsoft.com/office/drawing/2014/main" id="{6C4B74EE-5EF6-4DBB-921D-636FF3DA8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632" y="1985035"/>
              <a:ext cx="20694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Segmentos Intervenidos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CuadroTexto 1">
              <a:extLst>
                <a:ext uri="{FF2B5EF4-FFF2-40B4-BE49-F238E27FC236}">
                  <a16:creationId xmlns:a16="http://schemas.microsoft.com/office/drawing/2014/main" id="{4CF95084-CC94-4ED9-8A99-6820B9BF2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33" y="3938782"/>
              <a:ext cx="9338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Barrios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DB21F0E6-5BF6-4AC9-B779-61BDB13A69AC}"/>
                </a:ext>
              </a:extLst>
            </p:cNvPr>
            <p:cNvSpPr txBox="1"/>
            <p:nvPr/>
          </p:nvSpPr>
          <p:spPr>
            <a:xfrm>
              <a:off x="1305305" y="4491322"/>
              <a:ext cx="814487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0A9808EB-126B-4477-8D65-34827648123F}"/>
                </a:ext>
              </a:extLst>
            </p:cNvPr>
            <p:cNvSpPr txBox="1"/>
            <p:nvPr/>
          </p:nvSpPr>
          <p:spPr>
            <a:xfrm>
              <a:off x="4761171" y="6210555"/>
              <a:ext cx="653693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CuadroTexto 1">
              <a:extLst>
                <a:ext uri="{FF2B5EF4-FFF2-40B4-BE49-F238E27FC236}">
                  <a16:creationId xmlns:a16="http://schemas.microsoft.com/office/drawing/2014/main" id="{1DD2CEC0-4916-4A23-9705-B2F71E8AB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784" y="5921403"/>
              <a:ext cx="653693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CO" sz="1600" b="1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s-CO" altLang="es-CO" sz="1600" b="1">
                  <a:latin typeface="Calibri" panose="020F0502020204030204" pitchFamily="34" charset="0"/>
                  <a:cs typeface="Calibri" panose="020F0502020204030204" pitchFamily="34" charset="0"/>
                </a:rPr>
                <a:t>PZ</a:t>
              </a:r>
              <a:endParaRPr kumimoji="0" lang="es-CO" altLang="es-CO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CuadroTexto 1">
            <a:extLst>
              <a:ext uri="{FF2B5EF4-FFF2-40B4-BE49-F238E27FC236}">
                <a16:creationId xmlns:a16="http://schemas.microsoft.com/office/drawing/2014/main" id="{AA6B1132-2175-417B-8A77-A221DB26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189" y="1763135"/>
            <a:ext cx="1411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Malla </a:t>
            </a:r>
            <a:r>
              <a:rPr lang="es-CO" altLang="es-CO" sz="1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s-CO" altLang="es-CO" sz="16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ial Intermedia y Arterial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DA5FDE2B-3F62-4DA1-BEC7-7174CB49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2922" y="3411298"/>
            <a:ext cx="932274" cy="89598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0" y="2554532"/>
            <a:ext cx="4174236" cy="288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1234769" y="57152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Carrera 25ª con Calle 1H-Calle1G _</a:t>
            </a:r>
            <a:br>
              <a:rPr lang="es-CO" dirty="0" smtClean="0"/>
            </a:br>
            <a:r>
              <a:rPr lang="es-CO" dirty="0" smtClean="0"/>
              <a:t>Barrio: Santa Isabel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276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026804" cy="1583367"/>
            <a:chOff x="794953" y="671892"/>
            <a:chExt cx="6156673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36901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Mártires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40" y="2355247"/>
            <a:ext cx="4174236" cy="27843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49" y="2355247"/>
            <a:ext cx="4210051" cy="28067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3834" y="5339744"/>
            <a:ext cx="430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Carrera </a:t>
            </a:r>
            <a:r>
              <a:rPr lang="es-CO" dirty="0"/>
              <a:t>25A </a:t>
            </a:r>
            <a:r>
              <a:rPr lang="es-CO" dirty="0" smtClean="0"/>
              <a:t>con Calle </a:t>
            </a:r>
            <a:r>
              <a:rPr lang="es-CO" dirty="0"/>
              <a:t>1G </a:t>
            </a:r>
            <a:r>
              <a:rPr lang="es-CO" dirty="0" smtClean="0"/>
              <a:t>– Calle 1J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5772149" y="5339744"/>
            <a:ext cx="350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Calle </a:t>
            </a:r>
            <a:r>
              <a:rPr lang="es-CO" dirty="0"/>
              <a:t>11 </a:t>
            </a:r>
            <a:r>
              <a:rPr lang="es-CO" dirty="0" smtClean="0"/>
              <a:t>con Carrera 29 - Carrera 30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950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026804" cy="1583367"/>
            <a:chOff x="794953" y="671892"/>
            <a:chExt cx="6156673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36901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kumimoji="0" lang="es-CO" altLang="es-CO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Mártires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3" y="2552700"/>
            <a:ext cx="4743450" cy="3162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81" y="2601087"/>
            <a:ext cx="4672244" cy="311391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50879" y="5958959"/>
            <a:ext cx="3640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Calle 22 con Carrera 18 - Carrera 18A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1512133" y="5958959"/>
            <a:ext cx="342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Carrera 26A con Calle </a:t>
            </a:r>
            <a:r>
              <a:rPr lang="es-CO" dirty="0"/>
              <a:t>5a </a:t>
            </a:r>
            <a:r>
              <a:rPr lang="es-CO" dirty="0" smtClean="0"/>
              <a:t>– Calle 5c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31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4" ma:contentTypeDescription="Crear nuevo documento." ma:contentTypeScope="" ma:versionID="1cb19c6e107ffa477a80f45adc3d5c54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98a8e85556812fbb15a60370f91a5a9a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EF0E2D-719B-4F5D-A849-4664E1F284B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64d77176-54eb-4753-be67-9b2e2fa23e0f"/>
    <ds:schemaRef ds:uri="http://schemas.openxmlformats.org/package/2006/metadata/core-properties"/>
    <ds:schemaRef ds:uri="70eaac67-e064-433b-ba54-6f78c0f1ec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638069C-192D-4ACF-8F62-2418D1D1AE30}"/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367</Words>
  <Application>Microsoft Office PowerPoint</Application>
  <PresentationFormat>Panorámica</PresentationFormat>
  <Paragraphs>113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Andrea del Pilar Zambrano B</cp:lastModifiedBy>
  <cp:revision>15</cp:revision>
  <dcterms:created xsi:type="dcterms:W3CDTF">2020-02-10T17:18:15Z</dcterms:created>
  <dcterms:modified xsi:type="dcterms:W3CDTF">2020-09-01T20:12:35Z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