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5.xml" ContentType="application/vnd.openxmlformats-officedocument.drawingml.chartshapes+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6.xml" ContentType="application/vnd.openxmlformats-officedocument.drawingml.chartshapes+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sldIdLst>
    <p:sldId id="256" r:id="rId5"/>
    <p:sldId id="266" r:id="rId6"/>
    <p:sldId id="258" r:id="rId7"/>
    <p:sldId id="270" r:id="rId8"/>
    <p:sldId id="314" r:id="rId9"/>
    <p:sldId id="315" r:id="rId10"/>
    <p:sldId id="260" r:id="rId11"/>
    <p:sldId id="316" r:id="rId12"/>
    <p:sldId id="317" r:id="rId13"/>
    <p:sldId id="269" r:id="rId14"/>
    <p:sldId id="318" r:id="rId15"/>
    <p:sldId id="261" r:id="rId16"/>
    <p:sldId id="319" r:id="rId17"/>
    <p:sldId id="320" r:id="rId18"/>
    <p:sldId id="330" r:id="rId19"/>
    <p:sldId id="300" r:id="rId20"/>
    <p:sldId id="321" r:id="rId21"/>
    <p:sldId id="323" r:id="rId22"/>
    <p:sldId id="267" r:id="rId23"/>
    <p:sldId id="324" r:id="rId24"/>
    <p:sldId id="272" r:id="rId25"/>
    <p:sldId id="337" r:id="rId26"/>
    <p:sldId id="326" r:id="rId27"/>
    <p:sldId id="327" r:id="rId28"/>
    <p:sldId id="263" r:id="rId29"/>
    <p:sldId id="262" r:id="rId30"/>
    <p:sldId id="264" r:id="rId31"/>
    <p:sldId id="328" r:id="rId32"/>
    <p:sldId id="329" r:id="rId33"/>
    <p:sldId id="306" r:id="rId34"/>
    <p:sldId id="334" r:id="rId35"/>
    <p:sldId id="265" r:id="rId36"/>
    <p:sldId id="336" r:id="rId37"/>
    <p:sldId id="335" r:id="rId38"/>
    <p:sldId id="309" r:id="rId39"/>
    <p:sldId id="310" r:id="rId40"/>
    <p:sldId id="308" r:id="rId41"/>
    <p:sldId id="311" r:id="rId42"/>
  </p:sldIdLst>
  <p:sldSz cx="9144000" cy="6858000" type="screen4x3"/>
  <p:notesSz cx="6794500" cy="9982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na Matilde Vallejo Gordillo" initials="EMVG" lastIdx="1" clrIdx="0">
    <p:extLst>
      <p:ext uri="{19B8F6BF-5375-455C-9EA6-DF929625EA0E}">
        <p15:presenceInfo xmlns:p15="http://schemas.microsoft.com/office/powerpoint/2012/main" userId="S::edna.vallejo@umv.gov.co::08372eeb-c93b-443b-8110-e868de19d7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D1EF8-4EB7-47DD-B621-6822F4956C32}" v="134" dt="2020-01-31T00:11:33.90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987" autoAdjust="0"/>
    <p:restoredTop sz="94660"/>
  </p:normalViewPr>
  <p:slideViewPr>
    <p:cSldViewPr snapToGrid="0">
      <p:cViewPr varScale="1">
        <p:scale>
          <a:sx n="114" d="100"/>
          <a:sy n="114" d="100"/>
        </p:scale>
        <p:origin x="27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3.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4.xlsx"/></Relationships>
</file>

<file path=ppt/charts/_rels/chart12.xml.rels><?xml version="1.0" encoding="UTF-8" standalone="yes"?>
<Relationships xmlns="http://schemas.openxmlformats.org/package/2006/relationships"><Relationship Id="rId3" Type="http://schemas.openxmlformats.org/officeDocument/2006/relationships/oleObject" Target="file:///F:\Cto%20406%20de%202019\Inspecciones%20de%20Obra\CONSOLIDADO%20VISITAS%202019.xlsx"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file:///F:\Cto%20406%20de%202019\Inspecciones%20de%20Obra\CONSOLIDADO%20VISITAS%202019.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embeddings/oleObject1.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embeddings/oleObject2.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ose.moreno\Downloads\Diapositiva%20riesgos%20de%20corrupci&#243;n%20comparativa%20trimestres%20%20(1).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andra.guerrero\Downloads\SANDRA%20-%20RIESGOS.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andra.guerrero\Downloads\SANDRA%20-%20RIESGOS.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s-CO" sz="1100" b="0" dirty="0">
                <a:latin typeface="Arial" panose="020B0604020202020204" pitchFamily="34" charset="0"/>
                <a:cs typeface="Arial" panose="020B0604020202020204" pitchFamily="34" charset="0"/>
              </a:rPr>
              <a:t>PQRSFD</a:t>
            </a:r>
            <a:endParaRPr lang="es-CO" sz="1100" b="0" baseline="0" dirty="0">
              <a:latin typeface="Arial" panose="020B0604020202020204" pitchFamily="34" charset="0"/>
              <a:cs typeface="Arial" panose="020B0604020202020204" pitchFamily="34" charset="0"/>
            </a:endParaRPr>
          </a:p>
          <a:p>
            <a:pPr>
              <a:defRPr sz="1100" b="0">
                <a:latin typeface="Arial" panose="020B0604020202020204" pitchFamily="34" charset="0"/>
                <a:cs typeface="Arial" panose="020B0604020202020204" pitchFamily="34" charset="0"/>
              </a:defRPr>
            </a:pPr>
            <a:r>
              <a:rPr lang="es-CO" sz="1100" b="0" baseline="0" dirty="0">
                <a:latin typeface="Arial" panose="020B0604020202020204" pitchFamily="34" charset="0"/>
                <a:cs typeface="Arial" panose="020B0604020202020204" pitchFamily="34" charset="0"/>
              </a:rPr>
              <a:t>JULIO - DICIEMBRE 2019 </a:t>
            </a:r>
            <a:endParaRPr lang="es-CO" sz="1100" b="0" dirty="0">
              <a:latin typeface="Arial" panose="020B0604020202020204" pitchFamily="34" charset="0"/>
              <a:cs typeface="Arial" panose="020B0604020202020204" pitchFamily="34" charset="0"/>
            </a:endParaRPr>
          </a:p>
        </c:rich>
      </c:tx>
      <c:layout>
        <c:manualLayout>
          <c:xMode val="edge"/>
          <c:yMode val="edge"/>
          <c:x val="0.37981744260095063"/>
          <c:y val="5.1771798067159029E-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s-CO"/>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3049134324738657E-2"/>
          <c:y val="0.12811196405488137"/>
          <c:w val="0.94695089192322213"/>
          <c:h val="0.51226719386306208"/>
        </c:manualLayout>
      </c:layout>
      <c:bar3DChart>
        <c:barDir val="col"/>
        <c:grouping val="clustered"/>
        <c:varyColors val="0"/>
        <c:ser>
          <c:idx val="0"/>
          <c:order val="0"/>
          <c:tx>
            <c:v>Recibidos</c:v>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dLbl>
              <c:idx val="0"/>
              <c:layout>
                <c:manualLayout>
                  <c:x val="8.683875479151633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B0-4F41-A33C-B3B244FF73A7}"/>
                </c:ext>
              </c:extLst>
            </c:dLbl>
            <c:dLbl>
              <c:idx val="1"/>
              <c:layout>
                <c:manualLayout>
                  <c:x val="5.789250319434395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B0-4F41-A33C-B3B244FF73A7}"/>
                </c:ext>
              </c:extLst>
            </c:dLbl>
            <c:dLbl>
              <c:idx val="2"/>
              <c:layout>
                <c:manualLayout>
                  <c:x val="1.302581321872745E-2"/>
                  <c:y val="-1.93257077945373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4B0-4F41-A33C-B3B244FF73A7}"/>
                </c:ext>
              </c:extLst>
            </c:dLbl>
            <c:dLbl>
              <c:idx val="7"/>
              <c:layout>
                <c:manualLayout>
                  <c:x val="-5.7892503194344217E-3"/>
                  <c:y val="-8.857513749741580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4B0-4F41-A33C-B3B244FF73A7}"/>
                </c:ext>
              </c:extLst>
            </c:dLbl>
            <c:dLbl>
              <c:idx val="8"/>
              <c:layout>
                <c:manualLayout>
                  <c:x val="-1.59204383784446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4B0-4F41-A33C-B3B244FF73A7}"/>
                </c:ext>
              </c:extLst>
            </c:dLbl>
            <c:dLbl>
              <c:idx val="9"/>
              <c:layout>
                <c:manualLayout>
                  <c:x val="-1.7367750958303268E-2"/>
                  <c:y val="-8.857513749741580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4B0-4F41-A33C-B3B244FF73A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Arial" panose="020B060402020202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'1. Consolidado jul- dici 2019'!$A$42:$A$52</c:f>
              <c:strCache>
                <c:ptCount val="11"/>
                <c:pt idx="0">
                  <c:v>SG</c:v>
                </c:pt>
                <c:pt idx="1">
                  <c:v>SPI</c:v>
                </c:pt>
                <c:pt idx="2">
                  <c:v>GI</c:v>
                </c:pt>
                <c:pt idx="3">
                  <c:v>OAP</c:v>
                </c:pt>
                <c:pt idx="4">
                  <c:v>SMVL</c:v>
                </c:pt>
                <c:pt idx="5">
                  <c:v>GP</c:v>
                </c:pt>
                <c:pt idx="6">
                  <c:v>GASA</c:v>
                </c:pt>
                <c:pt idx="7">
                  <c:v>OAJ</c:v>
                </c:pt>
                <c:pt idx="8">
                  <c:v>DG</c:v>
                </c:pt>
                <c:pt idx="9">
                  <c:v>OCI</c:v>
                </c:pt>
                <c:pt idx="10">
                  <c:v>TOATAL </c:v>
                </c:pt>
              </c:strCache>
            </c:strRef>
          </c:cat>
          <c:val>
            <c:numRef>
              <c:f>'1. Consolidado jul- dici 2019'!$B$42:$B$52</c:f>
              <c:numCache>
                <c:formatCode>General</c:formatCode>
                <c:ptCount val="11"/>
                <c:pt idx="0">
                  <c:v>306</c:v>
                </c:pt>
                <c:pt idx="1">
                  <c:v>122</c:v>
                </c:pt>
                <c:pt idx="2">
                  <c:v>446</c:v>
                </c:pt>
                <c:pt idx="3">
                  <c:v>6</c:v>
                </c:pt>
                <c:pt idx="4">
                  <c:v>1100</c:v>
                </c:pt>
                <c:pt idx="5">
                  <c:v>8</c:v>
                </c:pt>
                <c:pt idx="6">
                  <c:v>5</c:v>
                </c:pt>
                <c:pt idx="7">
                  <c:v>139</c:v>
                </c:pt>
                <c:pt idx="8">
                  <c:v>20</c:v>
                </c:pt>
                <c:pt idx="9">
                  <c:v>1</c:v>
                </c:pt>
                <c:pt idx="10">
                  <c:v>2153</c:v>
                </c:pt>
              </c:numCache>
            </c:numRef>
          </c:val>
          <c:extLst>
            <c:ext xmlns:c16="http://schemas.microsoft.com/office/drawing/2014/chart" uri="{C3380CC4-5D6E-409C-BE32-E72D297353CC}">
              <c16:uniqueId val="{00000000-CE19-465F-951D-9B58CBE41312}"/>
            </c:ext>
          </c:extLst>
        </c:ser>
        <c:ser>
          <c:idx val="1"/>
          <c:order val="1"/>
          <c:tx>
            <c:v>Vencidos</c:v>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layout>
                <c:manualLayout>
                  <c:x val="1.1578500638868817E-2"/>
                  <c:y val="4.83142694863423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B0-4F41-A33C-B3B244FF73A7}"/>
                </c:ext>
              </c:extLst>
            </c:dLbl>
            <c:dLbl>
              <c:idx val="1"/>
              <c:layout>
                <c:manualLayout>
                  <c:x val="1.0131188059010239E-2"/>
                  <c:y val="4.83142694863432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4B0-4F41-A33C-B3B244FF73A7}"/>
                </c:ext>
              </c:extLst>
            </c:dLbl>
            <c:dLbl>
              <c:idx val="2"/>
              <c:layout>
                <c:manualLayout>
                  <c:x val="1.592043837844466E-2"/>
                  <c:y val="-4.83142694863441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4B0-4F41-A33C-B3B244FF73A7}"/>
                </c:ext>
              </c:extLst>
            </c:dLbl>
            <c:dLbl>
              <c:idx val="8"/>
              <c:layout>
                <c:manualLayout>
                  <c:x val="-1.0131188059010239E-2"/>
                  <c:y val="-8.857513749741580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4B0-4F41-A33C-B3B244FF73A7}"/>
                </c:ext>
              </c:extLst>
            </c:dLbl>
            <c:dLbl>
              <c:idx val="9"/>
              <c:layout>
                <c:manualLayout>
                  <c:x val="-2.0262376118020477E-2"/>
                  <c:y val="4.83142694863432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4B0-4F41-A33C-B3B244FF73A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0000"/>
                    </a:solidFill>
                    <a:latin typeface="Arial" panose="020B060402020202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'1. Consolidado jul- dici 2019'!$A$42:$A$52</c:f>
              <c:strCache>
                <c:ptCount val="11"/>
                <c:pt idx="0">
                  <c:v>SG</c:v>
                </c:pt>
                <c:pt idx="1">
                  <c:v>SPI</c:v>
                </c:pt>
                <c:pt idx="2">
                  <c:v>GI</c:v>
                </c:pt>
                <c:pt idx="3">
                  <c:v>OAP</c:v>
                </c:pt>
                <c:pt idx="4">
                  <c:v>SMVL</c:v>
                </c:pt>
                <c:pt idx="5">
                  <c:v>GP</c:v>
                </c:pt>
                <c:pt idx="6">
                  <c:v>GASA</c:v>
                </c:pt>
                <c:pt idx="7">
                  <c:v>OAJ</c:v>
                </c:pt>
                <c:pt idx="8">
                  <c:v>DG</c:v>
                </c:pt>
                <c:pt idx="9">
                  <c:v>OCI</c:v>
                </c:pt>
                <c:pt idx="10">
                  <c:v>TOATAL </c:v>
                </c:pt>
              </c:strCache>
            </c:strRef>
          </c:cat>
          <c:val>
            <c:numRef>
              <c:f>'1. Consolidado jul- dici 2019'!$C$42:$C$52</c:f>
              <c:numCache>
                <c:formatCode>General</c:formatCode>
                <c:ptCount val="11"/>
                <c:pt idx="0">
                  <c:v>21</c:v>
                </c:pt>
                <c:pt idx="1">
                  <c:v>11</c:v>
                </c:pt>
                <c:pt idx="2">
                  <c:v>78</c:v>
                </c:pt>
                <c:pt idx="3">
                  <c:v>0</c:v>
                </c:pt>
                <c:pt idx="4">
                  <c:v>0</c:v>
                </c:pt>
                <c:pt idx="5">
                  <c:v>1</c:v>
                </c:pt>
                <c:pt idx="6">
                  <c:v>1</c:v>
                </c:pt>
                <c:pt idx="7">
                  <c:v>1</c:v>
                </c:pt>
                <c:pt idx="8">
                  <c:v>10</c:v>
                </c:pt>
                <c:pt idx="9">
                  <c:v>0</c:v>
                </c:pt>
                <c:pt idx="10">
                  <c:v>123</c:v>
                </c:pt>
              </c:numCache>
            </c:numRef>
          </c:val>
          <c:extLst>
            <c:ext xmlns:c16="http://schemas.microsoft.com/office/drawing/2014/chart" uri="{C3380CC4-5D6E-409C-BE32-E72D297353CC}">
              <c16:uniqueId val="{00000001-CE19-465F-951D-9B58CBE41312}"/>
            </c:ext>
          </c:extLst>
        </c:ser>
        <c:dLbls>
          <c:showLegendKey val="0"/>
          <c:showVal val="1"/>
          <c:showCatName val="0"/>
          <c:showSerName val="0"/>
          <c:showPercent val="0"/>
          <c:showBubbleSize val="0"/>
        </c:dLbls>
        <c:gapWidth val="65"/>
        <c:shape val="box"/>
        <c:axId val="1417266288"/>
        <c:axId val="1412269680"/>
        <c:axId val="0"/>
      </c:bar3DChart>
      <c:catAx>
        <c:axId val="1417266288"/>
        <c:scaling>
          <c:orientation val="minMax"/>
        </c:scaling>
        <c:delete val="0"/>
        <c:axPos val="b"/>
        <c:title>
          <c:tx>
            <c:rich>
              <a:bodyPr rot="0" spcFirstLastPara="1" vertOverflow="ellipsis" vert="horz" wrap="square" anchor="ctr" anchorCtr="1"/>
              <a:lstStyle/>
              <a:p>
                <a:pPr>
                  <a:defRPr sz="600" b="1" i="0" u="none" strike="noStrike" kern="1200" baseline="0">
                    <a:solidFill>
                      <a:schemeClr val="dk1">
                        <a:lumMod val="75000"/>
                        <a:lumOff val="25000"/>
                      </a:schemeClr>
                    </a:solidFill>
                    <a:latin typeface="+mn-lt"/>
                    <a:ea typeface="+mn-ea"/>
                    <a:cs typeface="+mn-cs"/>
                  </a:defRPr>
                </a:pPr>
                <a:r>
                  <a:rPr lang="es-CO" sz="600" b="0" i="0" dirty="0" err="1">
                    <a:effectLst/>
                    <a:latin typeface="Arial" panose="020B0604020202020204" pitchFamily="34" charset="0"/>
                    <a:cs typeface="Arial" panose="020B0604020202020204" pitchFamily="34" charset="0"/>
                  </a:rPr>
                  <a:t>Fuente:Radicados</a:t>
                </a:r>
                <a:r>
                  <a:rPr lang="es-CO" sz="600" b="0" i="0" dirty="0">
                    <a:effectLst/>
                    <a:latin typeface="Arial" panose="020B0604020202020204" pitchFamily="34" charset="0"/>
                    <a:cs typeface="Arial" panose="020B0604020202020204" pitchFamily="34" charset="0"/>
                  </a:rPr>
                  <a:t> UAERMV: 20191400040253 </a:t>
                </a:r>
                <a:r>
                  <a:rPr lang="es-CO" sz="600" b="0" i="0" baseline="0" dirty="0">
                    <a:effectLst/>
                    <a:latin typeface="Arial" panose="020B0604020202020204" pitchFamily="34" charset="0"/>
                    <a:cs typeface="Arial" panose="020B0604020202020204" pitchFamily="34" charset="0"/>
                  </a:rPr>
                  <a:t>de agosto 10</a:t>
                </a:r>
                <a:r>
                  <a:rPr lang="es-CO" sz="600" b="0" i="0" dirty="0">
                    <a:effectLst/>
                    <a:latin typeface="Arial" panose="020B0604020202020204" pitchFamily="34" charset="0"/>
                    <a:cs typeface="Arial" panose="020B0604020202020204" pitchFamily="34" charset="0"/>
                  </a:rPr>
                  <a:t>, 20191400044423</a:t>
                </a:r>
                <a:r>
                  <a:rPr lang="es-CO" sz="600" b="0" i="0" baseline="0" dirty="0">
                    <a:effectLst/>
                    <a:latin typeface="Arial" panose="020B0604020202020204" pitchFamily="34" charset="0"/>
                    <a:cs typeface="Arial" panose="020B0604020202020204" pitchFamily="34" charset="0"/>
                  </a:rPr>
                  <a:t> de </a:t>
                </a:r>
                <a:r>
                  <a:rPr lang="es-CO" sz="600" b="0" i="0" dirty="0">
                    <a:effectLst/>
                    <a:latin typeface="Arial" panose="020B0604020202020204" pitchFamily="34" charset="0"/>
                    <a:cs typeface="Arial" panose="020B0604020202020204" pitchFamily="34" charset="0"/>
                  </a:rPr>
                  <a:t>septiembre 20,20191400048753 de</a:t>
                </a:r>
                <a:r>
                  <a:rPr lang="es-CO" sz="600" b="0" i="0" baseline="0" dirty="0">
                    <a:effectLst/>
                    <a:latin typeface="Arial" panose="020B0604020202020204" pitchFamily="34" charset="0"/>
                    <a:cs typeface="Arial" panose="020B0604020202020204" pitchFamily="34" charset="0"/>
                  </a:rPr>
                  <a:t> octubre 23, 20191400053933 de noviembre 28, 20191400053933 de diciembre 23 de 2019 , 20201400003803 de enero 20 de 2020.</a:t>
                </a:r>
                <a:r>
                  <a:rPr lang="es-CO" sz="600" b="0" i="0" dirty="0">
                    <a:effectLst/>
                    <a:latin typeface="Arial" panose="020B0604020202020204" pitchFamily="34" charset="0"/>
                    <a:cs typeface="Arial" panose="020B0604020202020204" pitchFamily="34" charset="0"/>
                  </a:rPr>
                  <a:t> </a:t>
                </a:r>
                <a:endParaRPr lang="es-CO" sz="600" dirty="0">
                  <a:effectLst/>
                  <a:latin typeface="Arial" panose="020B0604020202020204" pitchFamily="34" charset="0"/>
                  <a:cs typeface="Arial" panose="020B0604020202020204" pitchFamily="34" charset="0"/>
                </a:endParaRPr>
              </a:p>
            </c:rich>
          </c:tx>
          <c:layout>
            <c:manualLayout>
              <c:xMode val="edge"/>
              <c:yMode val="edge"/>
              <c:x val="0.10122036940887195"/>
              <c:y val="0.91307514606014939"/>
            </c:manualLayout>
          </c:layout>
          <c:overlay val="0"/>
          <c:spPr>
            <a:noFill/>
            <a:ln>
              <a:noFill/>
            </a:ln>
            <a:effectLst/>
          </c:spPr>
          <c:txPr>
            <a:bodyPr rot="0" spcFirstLastPara="1" vertOverflow="ellipsis" vert="horz" wrap="square" anchor="ctr" anchorCtr="1"/>
            <a:lstStyle/>
            <a:p>
              <a:pPr>
                <a:defRPr sz="600" b="1" i="0" u="none" strike="noStrike" kern="1200" baseline="0">
                  <a:solidFill>
                    <a:schemeClr val="dk1">
                      <a:lumMod val="75000"/>
                      <a:lumOff val="25000"/>
                    </a:schemeClr>
                  </a:solidFill>
                  <a:latin typeface="+mn-lt"/>
                  <a:ea typeface="+mn-ea"/>
                  <a:cs typeface="+mn-cs"/>
                </a:defRPr>
              </a:pPr>
              <a:endParaRPr lang="es-CO"/>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CO"/>
          </a:p>
        </c:txPr>
        <c:crossAx val="1412269680"/>
        <c:crosses val="autoZero"/>
        <c:auto val="1"/>
        <c:lblAlgn val="ctr"/>
        <c:lblOffset val="100"/>
        <c:noMultiLvlLbl val="0"/>
      </c:catAx>
      <c:valAx>
        <c:axId val="141226968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a:t>PQRSFD Recibidas</a:t>
                </a:r>
              </a:p>
            </c:rich>
          </c:tx>
          <c:layout>
            <c:manualLayout>
              <c:xMode val="edge"/>
              <c:yMode val="edge"/>
              <c:x val="6.5735793860172448E-2"/>
              <c:y val="0.126610038221386"/>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crossAx val="1417266288"/>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1000" b="0" i="0" u="none" strike="noStrike" kern="1200" baseline="0">
                <a:solidFill>
                  <a:schemeClr val="dk1">
                    <a:lumMod val="75000"/>
                    <a:lumOff val="25000"/>
                  </a:schemeClr>
                </a:solidFill>
                <a:latin typeface="Arial" panose="020B0604020202020204" pitchFamily="34" charset="0"/>
                <a:ea typeface="+mn-ea"/>
                <a:cs typeface="+mn-cs"/>
              </a:defRPr>
            </a:pPr>
            <a:endParaRPr lang="es-CO"/>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CO" sz="1200" b="0" i="0" baseline="0" dirty="0">
                <a:effectLst/>
                <a:latin typeface="Arial" panose="020B0604020202020204" pitchFamily="34" charset="0"/>
                <a:cs typeface="Arial" panose="020B0604020202020204" pitchFamily="34" charset="0"/>
              </a:rPr>
              <a:t>Evaluación de controles  Primera Prueba de Recorrido</a:t>
            </a:r>
          </a:p>
          <a:p>
            <a:pPr>
              <a:defRPr sz="1200">
                <a:latin typeface="Arial" panose="020B0604020202020204" pitchFamily="34" charset="0"/>
                <a:cs typeface="Arial" panose="020B0604020202020204" pitchFamily="34" charset="0"/>
              </a:defRPr>
            </a:pPr>
            <a:r>
              <a:rPr lang="es-CO" sz="1200" b="0" i="0" baseline="0" dirty="0">
                <a:effectLst/>
                <a:latin typeface="Arial" panose="020B0604020202020204" pitchFamily="34" charset="0"/>
                <a:cs typeface="Arial" panose="020B0604020202020204" pitchFamily="34" charset="0"/>
              </a:rPr>
              <a:t>junio</a:t>
            </a:r>
            <a:endParaRPr lang="es-CO" sz="1200" b="0" dirty="0">
              <a:effectLst/>
              <a:latin typeface="Arial" panose="020B0604020202020204" pitchFamily="34" charset="0"/>
              <a:cs typeface="Arial" panose="020B0604020202020204" pitchFamily="34" charset="0"/>
            </a:endParaRPr>
          </a:p>
        </c:rich>
      </c:tx>
      <c:layout>
        <c:manualLayout>
          <c:xMode val="edge"/>
          <c:yMode val="edge"/>
          <c:x val="0.41930197402875297"/>
          <c:y val="0.16320966326157907"/>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2252752199767589E-2"/>
          <c:y val="0.15157536849174646"/>
          <c:w val="0.95774724780023246"/>
          <c:h val="0.52702508019830852"/>
        </c:manualLayout>
      </c:layout>
      <c:bar3DChart>
        <c:barDir val="col"/>
        <c:grouping val="clustered"/>
        <c:varyColors val="0"/>
        <c:ser>
          <c:idx val="0"/>
          <c:order val="0"/>
          <c:spPr>
            <a:solidFill>
              <a:schemeClr val="accent2"/>
            </a:solidFill>
            <a:ln>
              <a:noFill/>
            </a:ln>
            <a:effectLst/>
            <a:sp3d/>
          </c:spPr>
          <c:invertIfNegative val="0"/>
          <c:dPt>
            <c:idx val="0"/>
            <c:invertIfNegative val="0"/>
            <c:bubble3D val="0"/>
            <c:spPr>
              <a:solidFill>
                <a:srgbClr val="B1473F"/>
              </a:solidFill>
              <a:ln>
                <a:noFill/>
              </a:ln>
              <a:effectLst/>
              <a:sp3d/>
            </c:spPr>
            <c:extLst>
              <c:ext xmlns:c16="http://schemas.microsoft.com/office/drawing/2014/chart" uri="{C3380CC4-5D6E-409C-BE32-E72D297353CC}">
                <c16:uniqueId val="{00000001-2AB9-4C09-A190-1D8893E74077}"/>
              </c:ext>
            </c:extLst>
          </c:dPt>
          <c:dPt>
            <c:idx val="1"/>
            <c:invertIfNegative val="0"/>
            <c:bubble3D val="0"/>
            <c:spPr>
              <a:solidFill>
                <a:schemeClr val="accent2">
                  <a:lumMod val="60000"/>
                  <a:lumOff val="40000"/>
                </a:schemeClr>
              </a:solidFill>
              <a:ln>
                <a:noFill/>
              </a:ln>
              <a:effectLst/>
              <a:sp3d/>
            </c:spPr>
            <c:extLst>
              <c:ext xmlns:c16="http://schemas.microsoft.com/office/drawing/2014/chart" uri="{C3380CC4-5D6E-409C-BE32-E72D297353CC}">
                <c16:uniqueId val="{00000003-2AB9-4C09-A190-1D8893E74077}"/>
              </c:ext>
            </c:extLst>
          </c:dPt>
          <c:dPt>
            <c:idx val="2"/>
            <c:invertIfNegative val="0"/>
            <c:bubble3D val="0"/>
            <c:spPr>
              <a:solidFill>
                <a:schemeClr val="accent4">
                  <a:lumMod val="50000"/>
                </a:schemeClr>
              </a:solidFill>
              <a:ln>
                <a:noFill/>
              </a:ln>
              <a:effectLst/>
              <a:sp3d/>
            </c:spPr>
            <c:extLst>
              <c:ext xmlns:c16="http://schemas.microsoft.com/office/drawing/2014/chart" uri="{C3380CC4-5D6E-409C-BE32-E72D297353CC}">
                <c16:uniqueId val="{00000005-2AB9-4C09-A190-1D8893E74077}"/>
              </c:ext>
            </c:extLst>
          </c:dPt>
          <c:dPt>
            <c:idx val="3"/>
            <c:invertIfNegative val="0"/>
            <c:bubble3D val="0"/>
            <c:spPr>
              <a:solidFill>
                <a:schemeClr val="accent4">
                  <a:lumMod val="60000"/>
                  <a:lumOff val="40000"/>
                </a:schemeClr>
              </a:solidFill>
              <a:ln>
                <a:noFill/>
              </a:ln>
              <a:effectLst/>
              <a:sp3d/>
            </c:spPr>
            <c:extLst>
              <c:ext xmlns:c16="http://schemas.microsoft.com/office/drawing/2014/chart" uri="{C3380CC4-5D6E-409C-BE32-E72D297353CC}">
                <c16:uniqueId val="{00000007-2AB9-4C09-A190-1D8893E74077}"/>
              </c:ext>
            </c:extLst>
          </c:dPt>
          <c:dPt>
            <c:idx val="4"/>
            <c:invertIfNegative val="0"/>
            <c:bubble3D val="0"/>
            <c:spPr>
              <a:solidFill>
                <a:schemeClr val="accent2">
                  <a:lumMod val="75000"/>
                </a:schemeClr>
              </a:solidFill>
              <a:ln>
                <a:noFill/>
              </a:ln>
              <a:effectLst/>
              <a:sp3d/>
            </c:spPr>
            <c:extLst>
              <c:ext xmlns:c16="http://schemas.microsoft.com/office/drawing/2014/chart" uri="{C3380CC4-5D6E-409C-BE32-E72D297353CC}">
                <c16:uniqueId val="{00000009-2AB9-4C09-A190-1D8893E74077}"/>
              </c:ext>
            </c:extLst>
          </c:dPt>
          <c:dLbls>
            <c:dLbl>
              <c:idx val="0"/>
              <c:layout>
                <c:manualLayout>
                  <c:x val="1.078994544154039E-2"/>
                  <c:y val="-4.54521847189483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B9-4C09-A190-1D8893E74077}"/>
                </c:ext>
              </c:extLst>
            </c:dLbl>
            <c:dLbl>
              <c:idx val="1"/>
              <c:layout>
                <c:manualLayout>
                  <c:x val="2.1601079796610318E-2"/>
                  <c:y val="-8.0214654696825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B9-4C09-A190-1D8893E74077}"/>
                </c:ext>
              </c:extLst>
            </c:dLbl>
            <c:dLbl>
              <c:idx val="2"/>
              <c:layout>
                <c:manualLayout>
                  <c:x val="7.7071281589819116E-3"/>
                  <c:y val="-8.3243584107550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AB9-4C09-A190-1D8893E74077}"/>
                </c:ext>
              </c:extLst>
            </c:dLbl>
            <c:dLbl>
              <c:idx val="3"/>
              <c:layout>
                <c:manualLayout>
                  <c:x val="1.0789979422574677E-2"/>
                  <c:y val="-7.17617104375430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AB9-4C09-A190-1D8893E74077}"/>
                </c:ext>
              </c:extLst>
            </c:dLbl>
            <c:dLbl>
              <c:idx val="4"/>
              <c:layout>
                <c:manualLayout>
                  <c:x val="7.7071281589817988E-3"/>
                  <c:y val="-6.8891242020041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AB9-4C09-A190-1D8893E7407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'GRAFICAS 2'!$A$35:$A$40</c:f>
              <c:strCache>
                <c:ptCount val="5"/>
                <c:pt idx="0">
                  <c:v>Controles identificados </c:v>
                </c:pt>
                <c:pt idx="1">
                  <c:v>Controles evaluados por OCI</c:v>
                </c:pt>
                <c:pt idx="2">
                  <c:v>% evaluacion de controles</c:v>
                </c:pt>
                <c:pt idx="3">
                  <c:v>% EFICACIA de los controles evaluados</c:v>
                </c:pt>
                <c:pt idx="4">
                  <c:v>%EFICIENCIA de los controles evaluados</c:v>
                </c:pt>
              </c:strCache>
            </c:strRef>
          </c:cat>
          <c:val>
            <c:numRef>
              <c:f>'GRAFICAS 2'!$B$35:$B$40</c:f>
              <c:numCache>
                <c:formatCode>General</c:formatCode>
                <c:ptCount val="6"/>
                <c:pt idx="0">
                  <c:v>133</c:v>
                </c:pt>
                <c:pt idx="1">
                  <c:v>100</c:v>
                </c:pt>
                <c:pt idx="2" formatCode="0%">
                  <c:v>0.75</c:v>
                </c:pt>
                <c:pt idx="3" formatCode="0%">
                  <c:v>0.48</c:v>
                </c:pt>
                <c:pt idx="4" formatCode="0%">
                  <c:v>0.42</c:v>
                </c:pt>
              </c:numCache>
            </c:numRef>
          </c:val>
          <c:extLst>
            <c:ext xmlns:c16="http://schemas.microsoft.com/office/drawing/2014/chart" uri="{C3380CC4-5D6E-409C-BE32-E72D297353CC}">
              <c16:uniqueId val="{0000000A-2AB9-4C09-A190-1D8893E74077}"/>
            </c:ext>
          </c:extLst>
        </c:ser>
        <c:dLbls>
          <c:showLegendKey val="0"/>
          <c:showVal val="1"/>
          <c:showCatName val="0"/>
          <c:showSerName val="0"/>
          <c:showPercent val="0"/>
          <c:showBubbleSize val="0"/>
        </c:dLbls>
        <c:gapWidth val="150"/>
        <c:shape val="box"/>
        <c:axId val="775192320"/>
        <c:axId val="439948976"/>
        <c:axId val="0"/>
      </c:bar3DChart>
      <c:catAx>
        <c:axId val="7751923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mn-cs"/>
              </a:defRPr>
            </a:pPr>
            <a:endParaRPr lang="es-CO"/>
          </a:p>
        </c:txPr>
        <c:crossAx val="439948976"/>
        <c:crosses val="autoZero"/>
        <c:auto val="1"/>
        <c:lblAlgn val="ctr"/>
        <c:lblOffset val="100"/>
        <c:noMultiLvlLbl val="0"/>
      </c:catAx>
      <c:valAx>
        <c:axId val="439948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000" dirty="0" err="1">
                    <a:latin typeface="Arial" panose="020B0604020202020204" pitchFamily="34" charset="0"/>
                    <a:cs typeface="Arial" panose="020B0604020202020204" pitchFamily="34" charset="0"/>
                  </a:rPr>
                  <a:t>Número</a:t>
                </a:r>
                <a:r>
                  <a:rPr lang="en-US" sz="1000" dirty="0">
                    <a:latin typeface="Arial" panose="020B0604020202020204" pitchFamily="34" charset="0"/>
                    <a:cs typeface="Arial" panose="020B0604020202020204" pitchFamily="34" charset="0"/>
                  </a:rPr>
                  <a:t> de </a:t>
                </a:r>
                <a:r>
                  <a:rPr lang="en-US" sz="1000" dirty="0" err="1">
                    <a:latin typeface="Arial" panose="020B0604020202020204" pitchFamily="34" charset="0"/>
                    <a:cs typeface="Arial" panose="020B0604020202020204" pitchFamily="34" charset="0"/>
                  </a:rPr>
                  <a:t>Controles</a:t>
                </a:r>
                <a:r>
                  <a:rPr lang="en-US" sz="1000" dirty="0">
                    <a:latin typeface="Arial" panose="020B0604020202020204" pitchFamily="34" charset="0"/>
                    <a:cs typeface="Arial" panose="020B0604020202020204" pitchFamily="34" charset="0"/>
                  </a:rPr>
                  <a:t> </a:t>
                </a:r>
              </a:p>
            </c:rich>
          </c:tx>
          <c:layout>
            <c:manualLayout>
              <c:xMode val="edge"/>
              <c:yMode val="edge"/>
              <c:x val="6.9056555011305101E-2"/>
              <c:y val="0.2255841080202184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775192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CO" sz="1200" b="0" dirty="0">
                <a:latin typeface="Arial" panose="020B0604020202020204" pitchFamily="34" charset="0"/>
                <a:cs typeface="Arial" panose="020B0604020202020204" pitchFamily="34" charset="0"/>
              </a:rPr>
              <a:t>Evaluación de controles </a:t>
            </a:r>
            <a:r>
              <a:rPr lang="es-CO" sz="1200" b="0" baseline="0" dirty="0">
                <a:latin typeface="Arial" panose="020B0604020202020204" pitchFamily="34" charset="0"/>
                <a:cs typeface="Arial" panose="020B0604020202020204" pitchFamily="34" charset="0"/>
              </a:rPr>
              <a:t> Segunda Prueba de Recorrido </a:t>
            </a:r>
          </a:p>
          <a:p>
            <a:pPr>
              <a:defRPr sz="1200">
                <a:latin typeface="Arial" panose="020B0604020202020204" pitchFamily="34" charset="0"/>
                <a:cs typeface="Arial" panose="020B0604020202020204" pitchFamily="34" charset="0"/>
              </a:defRPr>
            </a:pPr>
            <a:r>
              <a:rPr lang="es-CO" sz="1200" b="0" baseline="0" dirty="0">
                <a:latin typeface="Arial" panose="020B0604020202020204" pitchFamily="34" charset="0"/>
                <a:cs typeface="Arial" panose="020B0604020202020204" pitchFamily="34" charset="0"/>
              </a:rPr>
              <a:t>diciembre</a:t>
            </a:r>
            <a:endParaRPr lang="es-CO" sz="1200" b="0" dirty="0">
              <a:latin typeface="Arial" panose="020B0604020202020204" pitchFamily="34" charset="0"/>
              <a:cs typeface="Arial" panose="020B0604020202020204" pitchFamily="34" charset="0"/>
            </a:endParaRPr>
          </a:p>
        </c:rich>
      </c:tx>
      <c:layout>
        <c:manualLayout>
          <c:xMode val="edge"/>
          <c:yMode val="edge"/>
          <c:x val="0.42475011643620775"/>
          <c:y val="0.1790844267006626"/>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4353562388840458E-2"/>
          <c:y val="0.15756167293028286"/>
          <c:w val="0.87111548962194141"/>
          <c:h val="0.56009429116266629"/>
        </c:manualLayout>
      </c:layout>
      <c:bar3DChart>
        <c:barDir val="col"/>
        <c:grouping val="clustered"/>
        <c:varyColors val="0"/>
        <c:ser>
          <c:idx val="0"/>
          <c:order val="0"/>
          <c:spPr>
            <a:solidFill>
              <a:schemeClr val="accent1"/>
            </a:solidFill>
            <a:ln>
              <a:noFill/>
            </a:ln>
            <a:effectLst/>
            <a:sp3d/>
          </c:spPr>
          <c:invertIfNegative val="0"/>
          <c:dPt>
            <c:idx val="0"/>
            <c:invertIfNegative val="0"/>
            <c:bubble3D val="0"/>
            <c:spPr>
              <a:solidFill>
                <a:srgbClr val="B1473F"/>
              </a:solidFill>
              <a:ln>
                <a:noFill/>
              </a:ln>
              <a:effectLst/>
              <a:sp3d/>
            </c:spPr>
            <c:extLst>
              <c:ext xmlns:c16="http://schemas.microsoft.com/office/drawing/2014/chart" uri="{C3380CC4-5D6E-409C-BE32-E72D297353CC}">
                <c16:uniqueId val="{00000001-6F1C-4F18-B908-F5963FBC54A6}"/>
              </c:ext>
            </c:extLst>
          </c:dPt>
          <c:dPt>
            <c:idx val="1"/>
            <c:invertIfNegative val="0"/>
            <c:bubble3D val="0"/>
            <c:spPr>
              <a:solidFill>
                <a:schemeClr val="accent2">
                  <a:lumMod val="60000"/>
                  <a:lumOff val="40000"/>
                </a:schemeClr>
              </a:solidFill>
              <a:ln>
                <a:noFill/>
              </a:ln>
              <a:effectLst/>
              <a:sp3d/>
            </c:spPr>
            <c:extLst>
              <c:ext xmlns:c16="http://schemas.microsoft.com/office/drawing/2014/chart" uri="{C3380CC4-5D6E-409C-BE32-E72D297353CC}">
                <c16:uniqueId val="{00000003-6F1C-4F18-B908-F5963FBC54A6}"/>
              </c:ext>
            </c:extLst>
          </c:dPt>
          <c:dPt>
            <c:idx val="2"/>
            <c:invertIfNegative val="0"/>
            <c:bubble3D val="0"/>
            <c:spPr>
              <a:solidFill>
                <a:schemeClr val="accent4">
                  <a:lumMod val="50000"/>
                </a:schemeClr>
              </a:solidFill>
              <a:ln>
                <a:noFill/>
              </a:ln>
              <a:effectLst/>
              <a:sp3d/>
            </c:spPr>
            <c:extLst>
              <c:ext xmlns:c16="http://schemas.microsoft.com/office/drawing/2014/chart" uri="{C3380CC4-5D6E-409C-BE32-E72D297353CC}">
                <c16:uniqueId val="{00000005-6F1C-4F18-B908-F5963FBC54A6}"/>
              </c:ext>
            </c:extLst>
          </c:dPt>
          <c:dPt>
            <c:idx val="3"/>
            <c:invertIfNegative val="0"/>
            <c:bubble3D val="0"/>
            <c:spPr>
              <a:solidFill>
                <a:schemeClr val="accent4">
                  <a:lumMod val="60000"/>
                  <a:lumOff val="40000"/>
                </a:schemeClr>
              </a:solidFill>
              <a:ln>
                <a:noFill/>
              </a:ln>
              <a:effectLst/>
              <a:sp3d/>
            </c:spPr>
            <c:extLst>
              <c:ext xmlns:c16="http://schemas.microsoft.com/office/drawing/2014/chart" uri="{C3380CC4-5D6E-409C-BE32-E72D297353CC}">
                <c16:uniqueId val="{00000007-6F1C-4F18-B908-F5963FBC54A6}"/>
              </c:ext>
            </c:extLst>
          </c:dPt>
          <c:dPt>
            <c:idx val="4"/>
            <c:invertIfNegative val="0"/>
            <c:bubble3D val="0"/>
            <c:spPr>
              <a:solidFill>
                <a:schemeClr val="accent2">
                  <a:lumMod val="75000"/>
                </a:schemeClr>
              </a:solidFill>
              <a:ln>
                <a:noFill/>
              </a:ln>
              <a:effectLst/>
              <a:sp3d/>
            </c:spPr>
            <c:extLst>
              <c:ext xmlns:c16="http://schemas.microsoft.com/office/drawing/2014/chart" uri="{C3380CC4-5D6E-409C-BE32-E72D297353CC}">
                <c16:uniqueId val="{00000009-6F1C-4F18-B908-F5963FBC54A6}"/>
              </c:ext>
            </c:extLst>
          </c:dPt>
          <c:dLbls>
            <c:dLbl>
              <c:idx val="0"/>
              <c:layout>
                <c:manualLayout>
                  <c:x val="2.4980483996877412E-2"/>
                  <c:y val="-5.1664158561089031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1C-4F18-B908-F5963FBC54A6}"/>
                </c:ext>
              </c:extLst>
            </c:dLbl>
            <c:dLbl>
              <c:idx val="1"/>
              <c:layout>
                <c:manualLayout>
                  <c:x val="2.1582126232093157E-2"/>
                  <c:y val="-4.5292689620231787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15:layout>
                    <c:manualLayout>
                      <c:w val="4.9606881753837491E-2"/>
                      <c:h val="9.1763635928487658E-2"/>
                    </c:manualLayout>
                  </c15:layout>
                </c:ext>
                <c:ext xmlns:c16="http://schemas.microsoft.com/office/drawing/2014/chart" uri="{C3380CC4-5D6E-409C-BE32-E72D297353CC}">
                  <c16:uniqueId val="{00000003-6F1C-4F18-B908-F5963FBC54A6}"/>
                </c:ext>
              </c:extLst>
            </c:dLbl>
            <c:dLbl>
              <c:idx val="2"/>
              <c:layout>
                <c:manualLayout>
                  <c:x val="2.1906073872441294E-2"/>
                  <c:y val="-0.12462364456453667"/>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F1C-4F18-B908-F5963FBC54A6}"/>
                </c:ext>
              </c:extLst>
            </c:dLbl>
            <c:dLbl>
              <c:idx val="3"/>
              <c:layout>
                <c:manualLayout>
                  <c:x val="2.1448988096605556E-2"/>
                  <c:y val="-0.1038878920295821"/>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15:layout>
                    <c:manualLayout>
                      <c:w val="8.1379837208424802E-2"/>
                      <c:h val="9.744724268715739E-2"/>
                    </c:manualLayout>
                  </c15:layout>
                </c:ext>
                <c:ext xmlns:c16="http://schemas.microsoft.com/office/drawing/2014/chart" uri="{C3380CC4-5D6E-409C-BE32-E72D297353CC}">
                  <c16:uniqueId val="{00000007-6F1C-4F18-B908-F5963FBC54A6}"/>
                </c:ext>
              </c:extLst>
            </c:dLbl>
            <c:dLbl>
              <c:idx val="4"/>
              <c:layout>
                <c:manualLayout>
                  <c:x val="1.7322836707654009E-2"/>
                  <c:y val="-0.12512746898594787"/>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F1C-4F18-B908-F5963FBC54A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'GRAFICAS 2'!$A$26:$A$30</c:f>
              <c:strCache>
                <c:ptCount val="5"/>
                <c:pt idx="0">
                  <c:v>Controles identificados </c:v>
                </c:pt>
                <c:pt idx="1">
                  <c:v>Controles evaluados por OCI</c:v>
                </c:pt>
                <c:pt idx="2">
                  <c:v>% evaluacion de controles</c:v>
                </c:pt>
                <c:pt idx="3">
                  <c:v>% EFICACIA de los controles evaluados</c:v>
                </c:pt>
                <c:pt idx="4">
                  <c:v>%EFICIENCIA de los controles evaluados</c:v>
                </c:pt>
              </c:strCache>
            </c:strRef>
          </c:cat>
          <c:val>
            <c:numRef>
              <c:f>'GRAFICAS 2'!$B$26:$B$30</c:f>
              <c:numCache>
                <c:formatCode>General</c:formatCode>
                <c:ptCount val="5"/>
                <c:pt idx="0">
                  <c:v>109</c:v>
                </c:pt>
                <c:pt idx="1">
                  <c:v>86</c:v>
                </c:pt>
                <c:pt idx="2" formatCode="0%">
                  <c:v>0.78899082568807344</c:v>
                </c:pt>
                <c:pt idx="3" formatCode="0%">
                  <c:v>0.73</c:v>
                </c:pt>
                <c:pt idx="4" formatCode="0%">
                  <c:v>0.76</c:v>
                </c:pt>
              </c:numCache>
            </c:numRef>
          </c:val>
          <c:extLst>
            <c:ext xmlns:c16="http://schemas.microsoft.com/office/drawing/2014/chart" uri="{C3380CC4-5D6E-409C-BE32-E72D297353CC}">
              <c16:uniqueId val="{0000000A-6F1C-4F18-B908-F5963FBC54A6}"/>
            </c:ext>
          </c:extLst>
        </c:ser>
        <c:dLbls>
          <c:showLegendKey val="0"/>
          <c:showVal val="0"/>
          <c:showCatName val="0"/>
          <c:showSerName val="0"/>
          <c:showPercent val="0"/>
          <c:showBubbleSize val="0"/>
        </c:dLbls>
        <c:gapWidth val="150"/>
        <c:shape val="box"/>
        <c:axId val="1120683519"/>
        <c:axId val="1030356783"/>
        <c:axId val="0"/>
      </c:bar3DChart>
      <c:catAx>
        <c:axId val="1120683519"/>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CO" sz="1200" b="1" i="0" baseline="0" dirty="0">
                    <a:effectLst/>
                    <a:latin typeface="Arial" panose="020B0604020202020204" pitchFamily="34" charset="0"/>
                    <a:cs typeface="Arial" panose="020B0604020202020204" pitchFamily="34" charset="0"/>
                  </a:rPr>
                  <a:t>*Porcentaje de evaluación OCI  </a:t>
                </a:r>
              </a:p>
              <a:p>
                <a:pPr>
                  <a:defRPr sz="1200" b="1">
                    <a:latin typeface="Arial" panose="020B0604020202020204" pitchFamily="34" charset="0"/>
                    <a:cs typeface="Arial" panose="020B0604020202020204" pitchFamily="34" charset="0"/>
                  </a:defRPr>
                </a:pPr>
                <a:r>
                  <a:rPr lang="es-CO" sz="1200" b="1" i="0" baseline="0" dirty="0">
                    <a:effectLst/>
                    <a:latin typeface="Arial" panose="020B0604020202020204" pitchFamily="34" charset="0"/>
                    <a:cs typeface="Arial" panose="020B0604020202020204" pitchFamily="34" charset="0"/>
                  </a:rPr>
                  <a:t>*Porcentaje de Eficacia y Eficiencia de los controles </a:t>
                </a:r>
                <a:endParaRPr lang="es-CO" sz="1200" b="1" dirty="0">
                  <a:effectLst/>
                  <a:latin typeface="Arial" panose="020B0604020202020204" pitchFamily="34" charset="0"/>
                  <a:cs typeface="Arial" panose="020B0604020202020204" pitchFamily="34" charset="0"/>
                </a:endParaRPr>
              </a:p>
            </c:rich>
          </c:tx>
          <c:layout>
            <c:manualLayout>
              <c:xMode val="edge"/>
              <c:yMode val="edge"/>
              <c:x val="0.35242827501645202"/>
              <c:y val="0.8850314391373115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1030356783"/>
        <c:crosses val="autoZero"/>
        <c:auto val="1"/>
        <c:lblAlgn val="ctr"/>
        <c:lblOffset val="100"/>
        <c:noMultiLvlLbl val="0"/>
      </c:catAx>
      <c:valAx>
        <c:axId val="10303567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CO" dirty="0">
                    <a:latin typeface="Arial" panose="020B0604020202020204" pitchFamily="34" charset="0"/>
                    <a:cs typeface="Arial" panose="020B0604020202020204" pitchFamily="34" charset="0"/>
                  </a:rPr>
                  <a:t>Número de Controles</a:t>
                </a:r>
              </a:p>
            </c:rich>
          </c:tx>
          <c:layout>
            <c:manualLayout>
              <c:xMode val="edge"/>
              <c:yMode val="edge"/>
              <c:x val="7.5783896634839837E-2"/>
              <c:y val="0.3159436061648510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1206835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[CONSOLIDADO VISITAS 2019.xlsx]Hoja6!Tabla dinámica10</c:name>
    <c:fmtId val="19"/>
  </c:pivotSource>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s-CO"/>
              <a:t>inspecciones de obra por localidad - OCI 2019</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s-CO"/>
        </a:p>
      </c:txPr>
    </c:title>
    <c:autoTitleDeleted val="0"/>
    <c:pivotFmts>
      <c:pivotFmt>
        <c:idx val="0"/>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s>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Hoja6!$B$3</c:f>
              <c:strCache>
                <c:ptCount val="1"/>
                <c:pt idx="0">
                  <c:v>Total</c:v>
                </c:pt>
              </c:strCache>
            </c:strRef>
          </c:tx>
          <c:spPr>
            <a:solidFill>
              <a:srgbClr val="7030A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Hoja6!$A$4:$A$17</c:f>
              <c:strCache>
                <c:ptCount val="13"/>
                <c:pt idx="0">
                  <c:v>ANTONIO NARIÑO</c:v>
                </c:pt>
                <c:pt idx="1">
                  <c:v>BARRIOS UNIDOS</c:v>
                </c:pt>
                <c:pt idx="2">
                  <c:v>BOSA</c:v>
                </c:pt>
                <c:pt idx="3">
                  <c:v>ENGATIVÁ</c:v>
                </c:pt>
                <c:pt idx="4">
                  <c:v>FONTIBÓN</c:v>
                </c:pt>
                <c:pt idx="5">
                  <c:v>KENNEDY</c:v>
                </c:pt>
                <c:pt idx="6">
                  <c:v>MARTIRES</c:v>
                </c:pt>
                <c:pt idx="7">
                  <c:v>PUENTE ARANDA</c:v>
                </c:pt>
                <c:pt idx="8">
                  <c:v>RAFAEL URIBE URIBE</c:v>
                </c:pt>
                <c:pt idx="9">
                  <c:v>SAN CRISTOBAL</c:v>
                </c:pt>
                <c:pt idx="10">
                  <c:v>SUBA</c:v>
                </c:pt>
                <c:pt idx="11">
                  <c:v>TUNJUELITO</c:v>
                </c:pt>
                <c:pt idx="12">
                  <c:v>USAQUEN</c:v>
                </c:pt>
              </c:strCache>
            </c:strRef>
          </c:cat>
          <c:val>
            <c:numRef>
              <c:f>Hoja6!$B$4:$B$17</c:f>
              <c:numCache>
                <c:formatCode>General</c:formatCode>
                <c:ptCount val="13"/>
                <c:pt idx="0">
                  <c:v>3</c:v>
                </c:pt>
                <c:pt idx="1">
                  <c:v>2</c:v>
                </c:pt>
                <c:pt idx="2">
                  <c:v>5</c:v>
                </c:pt>
                <c:pt idx="3">
                  <c:v>48</c:v>
                </c:pt>
                <c:pt idx="4">
                  <c:v>19</c:v>
                </c:pt>
                <c:pt idx="5">
                  <c:v>28</c:v>
                </c:pt>
                <c:pt idx="6">
                  <c:v>2</c:v>
                </c:pt>
                <c:pt idx="7">
                  <c:v>24</c:v>
                </c:pt>
                <c:pt idx="8">
                  <c:v>8</c:v>
                </c:pt>
                <c:pt idx="9">
                  <c:v>11</c:v>
                </c:pt>
                <c:pt idx="10">
                  <c:v>15</c:v>
                </c:pt>
                <c:pt idx="11">
                  <c:v>3</c:v>
                </c:pt>
                <c:pt idx="12">
                  <c:v>3</c:v>
                </c:pt>
              </c:numCache>
            </c:numRef>
          </c:val>
          <c:extLst>
            <c:ext xmlns:c16="http://schemas.microsoft.com/office/drawing/2014/chart" uri="{C3380CC4-5D6E-409C-BE32-E72D297353CC}">
              <c16:uniqueId val="{00000000-3318-4563-9665-C425651A59F9}"/>
            </c:ext>
          </c:extLst>
        </c:ser>
        <c:dLbls>
          <c:showLegendKey val="0"/>
          <c:showVal val="1"/>
          <c:showCatName val="0"/>
          <c:showSerName val="0"/>
          <c:showPercent val="0"/>
          <c:showBubbleSize val="0"/>
        </c:dLbls>
        <c:gapWidth val="79"/>
        <c:shape val="box"/>
        <c:axId val="-966193232"/>
        <c:axId val="-966186704"/>
        <c:axId val="0"/>
      </c:bar3DChart>
      <c:catAx>
        <c:axId val="-9661932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CO"/>
          </a:p>
        </c:txPr>
        <c:crossAx val="-966186704"/>
        <c:crosses val="autoZero"/>
        <c:auto val="1"/>
        <c:lblAlgn val="ctr"/>
        <c:lblOffset val="100"/>
        <c:noMultiLvlLbl val="0"/>
      </c:catAx>
      <c:valAx>
        <c:axId val="-966186704"/>
        <c:scaling>
          <c:orientation val="minMax"/>
        </c:scaling>
        <c:delete val="1"/>
        <c:axPos val="l"/>
        <c:numFmt formatCode="General" sourceLinked="1"/>
        <c:majorTickMark val="none"/>
        <c:minorTickMark val="none"/>
        <c:tickLblPos val="nextTo"/>
        <c:crossAx val="-96619323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CO"/>
              <a:t>SEGMENTOS</a:t>
            </a:r>
            <a:r>
              <a:rPr lang="es-CO" baseline="0"/>
              <a:t> VIALES CON OBSERVACIÓN OCI      </a:t>
            </a:r>
            <a:endParaRPr lang="es-CO"/>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DEA2-42D6-AA5F-AD301C644327}"/>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DEA2-42D6-AA5F-AD301C64432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es-C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Hoja2!$B$83:$B$84</c:f>
              <c:strCache>
                <c:ptCount val="2"/>
                <c:pt idx="0">
                  <c:v>CIV SIN NOVEDAD</c:v>
                </c:pt>
                <c:pt idx="1">
                  <c:v>CIV CON OBSERVACIÓN OCI</c:v>
                </c:pt>
              </c:strCache>
            </c:strRef>
          </c:cat>
          <c:val>
            <c:numRef>
              <c:f>Hoja2!$C$83:$C$84</c:f>
              <c:numCache>
                <c:formatCode>General</c:formatCode>
                <c:ptCount val="2"/>
                <c:pt idx="0">
                  <c:v>132</c:v>
                </c:pt>
                <c:pt idx="1">
                  <c:v>39</c:v>
                </c:pt>
              </c:numCache>
            </c:numRef>
          </c:val>
          <c:extLst>
            <c:ext xmlns:c16="http://schemas.microsoft.com/office/drawing/2014/chart" uri="{C3380CC4-5D6E-409C-BE32-E72D297353CC}">
              <c16:uniqueId val="{00000004-DEA2-42D6-AA5F-AD301C644327}"/>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es-C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s-CO" sz="1100" b="0" i="0" baseline="0" dirty="0">
                <a:effectLst/>
                <a:latin typeface="Arial" panose="020B0604020202020204" pitchFamily="34" charset="0"/>
                <a:cs typeface="Arial" panose="020B0604020202020204" pitchFamily="34" charset="0"/>
              </a:rPr>
              <a:t>PQRSFD</a:t>
            </a:r>
            <a:endParaRPr lang="es-CO" sz="1100" b="0" dirty="0">
              <a:effectLst/>
              <a:latin typeface="Arial" panose="020B0604020202020204" pitchFamily="34" charset="0"/>
              <a:cs typeface="Arial" panose="020B0604020202020204" pitchFamily="34" charset="0"/>
            </a:endParaRPr>
          </a:p>
          <a:p>
            <a:pPr>
              <a:defRPr sz="1100" b="0">
                <a:latin typeface="Arial" panose="020B0604020202020204" pitchFamily="34" charset="0"/>
                <a:cs typeface="Arial" panose="020B0604020202020204" pitchFamily="34" charset="0"/>
              </a:defRPr>
            </a:pPr>
            <a:r>
              <a:rPr lang="es-CO" sz="1100" b="0" i="0" baseline="0" dirty="0">
                <a:effectLst/>
                <a:latin typeface="Arial" panose="020B0604020202020204" pitchFamily="34" charset="0"/>
                <a:cs typeface="Arial" panose="020B0604020202020204" pitchFamily="34" charset="0"/>
              </a:rPr>
              <a:t>JULIO - DICIEMBRE 2018</a:t>
            </a:r>
            <a:endParaRPr lang="es-CO" sz="1100" b="0" dirty="0">
              <a:effectLst/>
              <a:latin typeface="Arial" panose="020B0604020202020204" pitchFamily="34" charset="0"/>
              <a:cs typeface="Arial" panose="020B0604020202020204" pitchFamily="34" charset="0"/>
            </a:endParaRPr>
          </a:p>
        </c:rich>
      </c:tx>
      <c:layout>
        <c:manualLayout>
          <c:xMode val="edge"/>
          <c:yMode val="edge"/>
          <c:x val="0.37581051715845631"/>
          <c:y val="1.6054135717976734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s-CO"/>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3269978122250719E-2"/>
          <c:y val="2.5226203984956071E-2"/>
          <c:w val="0.93823221919783095"/>
          <c:h val="0.64350598111605495"/>
        </c:manualLayout>
      </c:layout>
      <c:bar3DChart>
        <c:barDir val="col"/>
        <c:grouping val="clustered"/>
        <c:varyColors val="0"/>
        <c:ser>
          <c:idx val="0"/>
          <c:order val="0"/>
          <c:tx>
            <c:strRef>
              <c:f>'3.jul- dic 2018'!$N$14</c:f>
              <c:strCache>
                <c:ptCount val="1"/>
                <c:pt idx="0">
                  <c:v>Recibidos </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dLbl>
              <c:idx val="3"/>
              <c:layout>
                <c:manualLayout>
                  <c:x val="5.789250319434421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B6-4F53-AC72-F88D1A3BBB81}"/>
                </c:ext>
              </c:extLst>
            </c:dLbl>
            <c:dLbl>
              <c:idx val="7"/>
              <c:layout>
                <c:manualLayout>
                  <c:x val="-2.894625159717317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9B6-4F53-AC72-F88D1A3BBB81}"/>
                </c:ext>
              </c:extLst>
            </c:dLbl>
            <c:dLbl>
              <c:idx val="8"/>
              <c:layout>
                <c:manualLayout>
                  <c:x val="-1.736775095830326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9B6-4F53-AC72-F88D1A3BBB81}"/>
                </c:ext>
              </c:extLst>
            </c:dLbl>
            <c:dLbl>
              <c:idx val="9"/>
              <c:layout>
                <c:manualLayout>
                  <c:x val="-2.60516264374549E-2"/>
                  <c:y val="-9.184242248023542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9B6-4F53-AC72-F88D1A3BBB8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Arial" panose="020B060402020202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'3.jul- dic 2018'!$M$15:$M$25</c:f>
              <c:strCache>
                <c:ptCount val="11"/>
                <c:pt idx="0">
                  <c:v>SG</c:v>
                </c:pt>
                <c:pt idx="1">
                  <c:v>SPI</c:v>
                </c:pt>
                <c:pt idx="2">
                  <c:v>GI</c:v>
                </c:pt>
                <c:pt idx="3">
                  <c:v>OAP</c:v>
                </c:pt>
                <c:pt idx="4">
                  <c:v>SMVL</c:v>
                </c:pt>
                <c:pt idx="5">
                  <c:v>GP</c:v>
                </c:pt>
                <c:pt idx="6">
                  <c:v>GASA</c:v>
                </c:pt>
                <c:pt idx="7">
                  <c:v>OAJ</c:v>
                </c:pt>
                <c:pt idx="8">
                  <c:v>DG</c:v>
                </c:pt>
                <c:pt idx="9">
                  <c:v>OCI</c:v>
                </c:pt>
                <c:pt idx="10">
                  <c:v>Total </c:v>
                </c:pt>
              </c:strCache>
            </c:strRef>
          </c:cat>
          <c:val>
            <c:numRef>
              <c:f>'3.jul- dic 2018'!$N$15:$N$25</c:f>
              <c:numCache>
                <c:formatCode>General</c:formatCode>
                <c:ptCount val="11"/>
                <c:pt idx="0">
                  <c:v>664</c:v>
                </c:pt>
                <c:pt idx="1">
                  <c:v>107</c:v>
                </c:pt>
                <c:pt idx="2">
                  <c:v>319</c:v>
                </c:pt>
                <c:pt idx="3">
                  <c:v>21</c:v>
                </c:pt>
                <c:pt idx="4">
                  <c:v>1144</c:v>
                </c:pt>
                <c:pt idx="5">
                  <c:v>10</c:v>
                </c:pt>
                <c:pt idx="6">
                  <c:v>74</c:v>
                </c:pt>
                <c:pt idx="7">
                  <c:v>202</c:v>
                </c:pt>
                <c:pt idx="8">
                  <c:v>7</c:v>
                </c:pt>
                <c:pt idx="9">
                  <c:v>2</c:v>
                </c:pt>
                <c:pt idx="10">
                  <c:v>2550</c:v>
                </c:pt>
              </c:numCache>
            </c:numRef>
          </c:val>
          <c:extLst>
            <c:ext xmlns:c16="http://schemas.microsoft.com/office/drawing/2014/chart" uri="{C3380CC4-5D6E-409C-BE32-E72D297353CC}">
              <c16:uniqueId val="{00000000-1B35-46D0-BACD-47E2B4A19781}"/>
            </c:ext>
          </c:extLst>
        </c:ser>
        <c:ser>
          <c:idx val="1"/>
          <c:order val="1"/>
          <c:tx>
            <c:strRef>
              <c:f>'3.jul- dic 2018'!$O$14</c:f>
              <c:strCache>
                <c:ptCount val="1"/>
                <c:pt idx="0">
                  <c:v>Vencidos</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1"/>
              <c:layout>
                <c:manualLayout>
                  <c:x val="7.236562899293001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B6-4F53-AC72-F88D1A3BBB81}"/>
                </c:ext>
              </c:extLst>
            </c:dLbl>
            <c:dLbl>
              <c:idx val="2"/>
              <c:layout>
                <c:manualLayout>
                  <c:x val="1.1578500638868843E-2"/>
                  <c:y val="5.00964455191288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B6-4F53-AC72-F88D1A3BBB81}"/>
                </c:ext>
              </c:extLst>
            </c:dLbl>
            <c:dLbl>
              <c:idx val="3"/>
              <c:layout>
                <c:manualLayout>
                  <c:x val="8.683875479151580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B6-4F53-AC72-F88D1A3BBB81}"/>
                </c:ext>
              </c:extLst>
            </c:dLbl>
            <c:dLbl>
              <c:idx val="4"/>
              <c:layout>
                <c:manualLayout>
                  <c:x val="1.447312579858658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B6-4F53-AC72-F88D1A3BBB81}"/>
                </c:ext>
              </c:extLst>
            </c:dLbl>
            <c:dLbl>
              <c:idx val="7"/>
              <c:layout>
                <c:manualLayout>
                  <c:x val="-2.894625159717317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9B6-4F53-AC72-F88D1A3BBB81}"/>
                </c:ext>
              </c:extLst>
            </c:dLbl>
            <c:dLbl>
              <c:idx val="8"/>
              <c:layout>
                <c:manualLayout>
                  <c:x val="-2.17096886978791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9B6-4F53-AC72-F88D1A3BBB81}"/>
                </c:ext>
              </c:extLst>
            </c:dLbl>
            <c:dLbl>
              <c:idx val="9"/>
              <c:layout>
                <c:manualLayout>
                  <c:x val="-2.749893901731361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9B6-4F53-AC72-F88D1A3BBB8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0000"/>
                    </a:solidFill>
                    <a:latin typeface="Arial" panose="020B060402020202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'3.jul- dic 2018'!$M$15:$M$25</c:f>
              <c:strCache>
                <c:ptCount val="11"/>
                <c:pt idx="0">
                  <c:v>SG</c:v>
                </c:pt>
                <c:pt idx="1">
                  <c:v>SPI</c:v>
                </c:pt>
                <c:pt idx="2">
                  <c:v>GI</c:v>
                </c:pt>
                <c:pt idx="3">
                  <c:v>OAP</c:v>
                </c:pt>
                <c:pt idx="4">
                  <c:v>SMVL</c:v>
                </c:pt>
                <c:pt idx="5">
                  <c:v>GP</c:v>
                </c:pt>
                <c:pt idx="6">
                  <c:v>GASA</c:v>
                </c:pt>
                <c:pt idx="7">
                  <c:v>OAJ</c:v>
                </c:pt>
                <c:pt idx="8">
                  <c:v>DG</c:v>
                </c:pt>
                <c:pt idx="9">
                  <c:v>OCI</c:v>
                </c:pt>
                <c:pt idx="10">
                  <c:v>Total </c:v>
                </c:pt>
              </c:strCache>
            </c:strRef>
          </c:cat>
          <c:val>
            <c:numRef>
              <c:f>'3.jul- dic 2018'!$O$15:$O$25</c:f>
              <c:numCache>
                <c:formatCode>General</c:formatCode>
                <c:ptCount val="11"/>
                <c:pt idx="0">
                  <c:v>65</c:v>
                </c:pt>
                <c:pt idx="1">
                  <c:v>24</c:v>
                </c:pt>
                <c:pt idx="2">
                  <c:v>20</c:v>
                </c:pt>
                <c:pt idx="3">
                  <c:v>3</c:v>
                </c:pt>
                <c:pt idx="4">
                  <c:v>3</c:v>
                </c:pt>
                <c:pt idx="5">
                  <c:v>2</c:v>
                </c:pt>
                <c:pt idx="6">
                  <c:v>1</c:v>
                </c:pt>
                <c:pt idx="7">
                  <c:v>0</c:v>
                </c:pt>
                <c:pt idx="8">
                  <c:v>0</c:v>
                </c:pt>
                <c:pt idx="9">
                  <c:v>0</c:v>
                </c:pt>
                <c:pt idx="10">
                  <c:v>118</c:v>
                </c:pt>
              </c:numCache>
            </c:numRef>
          </c:val>
          <c:extLst>
            <c:ext xmlns:c16="http://schemas.microsoft.com/office/drawing/2014/chart" uri="{C3380CC4-5D6E-409C-BE32-E72D297353CC}">
              <c16:uniqueId val="{00000001-1B35-46D0-BACD-47E2B4A19781}"/>
            </c:ext>
          </c:extLst>
        </c:ser>
        <c:dLbls>
          <c:showLegendKey val="0"/>
          <c:showVal val="1"/>
          <c:showCatName val="0"/>
          <c:showSerName val="0"/>
          <c:showPercent val="0"/>
          <c:showBubbleSize val="0"/>
        </c:dLbls>
        <c:gapWidth val="65"/>
        <c:shape val="box"/>
        <c:axId val="80993664"/>
        <c:axId val="80995456"/>
        <c:axId val="0"/>
      </c:bar3DChart>
      <c:catAx>
        <c:axId val="80993664"/>
        <c:scaling>
          <c:orientation val="minMax"/>
        </c:scaling>
        <c:delete val="0"/>
        <c:axPos val="b"/>
        <c:title>
          <c:tx>
            <c:rich>
              <a:bodyPr rot="0" spcFirstLastPara="1" vertOverflow="ellipsis" vert="horz" wrap="square" anchor="ctr" anchorCtr="1"/>
              <a:lstStyle/>
              <a:p>
                <a:pPr>
                  <a:defRPr sz="6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s-CO" sz="600" b="0" i="0">
                    <a:effectLst/>
                    <a:latin typeface="Arial" panose="020B0604020202020204" pitchFamily="34" charset="0"/>
                    <a:cs typeface="Arial" panose="020B0604020202020204" pitchFamily="34" charset="0"/>
                  </a:rPr>
                  <a:t>Fuente: radicados UAERMV  20181500048453, 20181400052143, 20181400057893, 20181400064033, 20181400068333, 20191400005093.</a:t>
                </a:r>
                <a:br>
                  <a:rPr lang="es-CO" sz="600" b="0" i="0">
                    <a:effectLst/>
                    <a:latin typeface="Arial" panose="020B0604020202020204" pitchFamily="34" charset="0"/>
                    <a:cs typeface="Arial" panose="020B0604020202020204" pitchFamily="34" charset="0"/>
                  </a:rPr>
                </a:br>
                <a:endParaRPr lang="es-CO" sz="600">
                  <a:effectLst/>
                  <a:latin typeface="Arial" panose="020B0604020202020204" pitchFamily="34" charset="0"/>
                  <a:cs typeface="Arial" panose="020B0604020202020204" pitchFamily="34" charset="0"/>
                </a:endParaRPr>
              </a:p>
            </c:rich>
          </c:tx>
          <c:layout>
            <c:manualLayout>
              <c:xMode val="edge"/>
              <c:yMode val="edge"/>
              <c:x val="0.19846258533871827"/>
              <c:y val="0.93371671976968318"/>
            </c:manualLayout>
          </c:layout>
          <c:overlay val="0"/>
          <c:spPr>
            <a:noFill/>
            <a:ln>
              <a:noFill/>
            </a:ln>
            <a:effectLst/>
          </c:spPr>
          <c:txPr>
            <a:bodyPr rot="0" spcFirstLastPara="1" vertOverflow="ellipsis" vert="horz" wrap="square" anchor="ctr" anchorCtr="1"/>
            <a:lstStyle/>
            <a:p>
              <a:pPr>
                <a:defRPr sz="6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s-CO"/>
            </a:p>
          </c:txPr>
        </c:title>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CO"/>
          </a:p>
        </c:txPr>
        <c:crossAx val="80995456"/>
        <c:crosses val="autoZero"/>
        <c:auto val="1"/>
        <c:lblAlgn val="ctr"/>
        <c:lblOffset val="100"/>
        <c:noMultiLvlLbl val="0"/>
      </c:catAx>
      <c:valAx>
        <c:axId val="80995456"/>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a:t>PQRSFD Recibidas </a:t>
                </a:r>
              </a:p>
            </c:rich>
          </c:tx>
          <c:layout>
            <c:manualLayout>
              <c:xMode val="edge"/>
              <c:yMode val="edge"/>
              <c:x val="6.599693869993499E-2"/>
              <c:y val="9.3382930129264616E-2"/>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CO"/>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crossAx val="80993664"/>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1000" b="0" i="0" u="none" strike="noStrike" kern="1200" baseline="0">
                <a:solidFill>
                  <a:schemeClr val="dk1">
                    <a:lumMod val="75000"/>
                    <a:lumOff val="25000"/>
                  </a:schemeClr>
                </a:solidFill>
                <a:latin typeface="Arial" panose="020B0604020202020204" pitchFamily="34" charset="0"/>
                <a:ea typeface="+mn-ea"/>
                <a:cs typeface="+mn-cs"/>
              </a:defRPr>
            </a:pPr>
            <a:endParaRPr lang="es-CO"/>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dirty="0">
              <a:effectLst/>
            </a:endParaRPr>
          </a:p>
        </c:rich>
      </c:tx>
      <c:layout>
        <c:manualLayout>
          <c:xMode val="edge"/>
          <c:yMode val="edge"/>
          <c:x val="0.34216695588222668"/>
          <c:y val="3.0059049633610953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7731768827248847E-2"/>
          <c:y val="0.10416596130153859"/>
          <c:w val="0.92773428244904488"/>
          <c:h val="0.63426633850201874"/>
        </c:manualLayout>
      </c:layout>
      <c:bar3DChart>
        <c:barDir val="col"/>
        <c:grouping val="clustered"/>
        <c:varyColors val="0"/>
        <c:ser>
          <c:idx val="0"/>
          <c:order val="0"/>
          <c:tx>
            <c:strRef>
              <c:f>'1. Consolidado jul- dici 2019'!$B$55</c:f>
              <c:strCache>
                <c:ptCount val="1"/>
                <c:pt idx="0">
                  <c:v>RECIBIDAS </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Arial" panose="020B060402020202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'1. Consolidado jul- dici 2019'!$A$56:$A$59</c:f>
              <c:strCache>
                <c:ptCount val="4"/>
                <c:pt idx="0">
                  <c:v> Primer  Semestre 2018</c:v>
                </c:pt>
                <c:pt idx="1">
                  <c:v>Segundo Semestre 2018</c:v>
                </c:pt>
                <c:pt idx="2">
                  <c:v>PRIMER Semestre 2019</c:v>
                </c:pt>
                <c:pt idx="3">
                  <c:v>Segundo Semestre 2019</c:v>
                </c:pt>
              </c:strCache>
            </c:strRef>
          </c:cat>
          <c:val>
            <c:numRef>
              <c:f>'1. Consolidado jul- dici 2019'!$B$56:$B$59</c:f>
              <c:numCache>
                <c:formatCode>General</c:formatCode>
                <c:ptCount val="4"/>
                <c:pt idx="0">
                  <c:v>2959</c:v>
                </c:pt>
                <c:pt idx="1">
                  <c:v>2550</c:v>
                </c:pt>
                <c:pt idx="2">
                  <c:v>2568</c:v>
                </c:pt>
                <c:pt idx="3">
                  <c:v>2153</c:v>
                </c:pt>
              </c:numCache>
            </c:numRef>
          </c:val>
          <c:extLst>
            <c:ext xmlns:c16="http://schemas.microsoft.com/office/drawing/2014/chart" uri="{C3380CC4-5D6E-409C-BE32-E72D297353CC}">
              <c16:uniqueId val="{00000000-86D9-46B8-BE54-258D43018062}"/>
            </c:ext>
          </c:extLst>
        </c:ser>
        <c:ser>
          <c:idx val="1"/>
          <c:order val="1"/>
          <c:tx>
            <c:strRef>
              <c:f>'1. Consolidado jul- dici 2019'!$C$55</c:f>
              <c:strCache>
                <c:ptCount val="1"/>
                <c:pt idx="0">
                  <c:v>Vencidas </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layout>
                <c:manualLayout>
                  <c:x val="2.7420295632377557E-2"/>
                  <c:y val="-4.48031123699108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EB-484C-A4E1-CD72C49744AB}"/>
                </c:ext>
              </c:extLst>
            </c:dLbl>
            <c:dLbl>
              <c:idx val="1"/>
              <c:layout>
                <c:manualLayout>
                  <c:x val="1.0102214180349636E-2"/>
                  <c:y val="-2.01614005664595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EB-484C-A4E1-CD72C49744AB}"/>
                </c:ext>
              </c:extLst>
            </c:dLbl>
            <c:dLbl>
              <c:idx val="2"/>
              <c:layout>
                <c:manualLayout>
                  <c:x val="2.886346908671325E-3"/>
                  <c:y val="-4.48031123699100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EB-484C-A4E1-CD72C49744AB}"/>
                </c:ext>
              </c:extLst>
            </c:dLbl>
            <c:dLbl>
              <c:idx val="3"/>
              <c:layout>
                <c:manualLayout>
                  <c:x val="0"/>
                  <c:y val="-1.12007780924775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FEB-484C-A4E1-CD72C49744A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Arial" panose="020B060402020202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'1. Consolidado jul- dici 2019'!$A$56:$A$59</c:f>
              <c:strCache>
                <c:ptCount val="4"/>
                <c:pt idx="0">
                  <c:v> Primer  Semestre 2018</c:v>
                </c:pt>
                <c:pt idx="1">
                  <c:v>Segundo Semestre 2018</c:v>
                </c:pt>
                <c:pt idx="2">
                  <c:v>PRIMER Semestre 2019</c:v>
                </c:pt>
                <c:pt idx="3">
                  <c:v>Segundo Semestre 2019</c:v>
                </c:pt>
              </c:strCache>
            </c:strRef>
          </c:cat>
          <c:val>
            <c:numRef>
              <c:f>'1. Consolidado jul- dici 2019'!$C$56:$C$59</c:f>
              <c:numCache>
                <c:formatCode>General</c:formatCode>
                <c:ptCount val="4"/>
                <c:pt idx="0">
                  <c:v>305</c:v>
                </c:pt>
                <c:pt idx="1">
                  <c:v>118</c:v>
                </c:pt>
                <c:pt idx="2">
                  <c:v>309</c:v>
                </c:pt>
                <c:pt idx="3">
                  <c:v>123</c:v>
                </c:pt>
              </c:numCache>
            </c:numRef>
          </c:val>
          <c:extLst>
            <c:ext xmlns:c16="http://schemas.microsoft.com/office/drawing/2014/chart" uri="{C3380CC4-5D6E-409C-BE32-E72D297353CC}">
              <c16:uniqueId val="{00000001-86D9-46B8-BE54-258D43018062}"/>
            </c:ext>
          </c:extLst>
        </c:ser>
        <c:ser>
          <c:idx val="2"/>
          <c:order val="2"/>
          <c:tx>
            <c:strRef>
              <c:f>'1. Consolidado jul- dici 2019'!$D$55</c:f>
              <c:strCache>
                <c:ptCount val="1"/>
                <c:pt idx="0">
                  <c:v>%</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dLbl>
              <c:idx val="0"/>
              <c:layout>
                <c:manualLayout>
                  <c:x val="1.0102214180349636E-2"/>
                  <c:y val="-8.06456022658380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98-4A95-9A15-E65E867A1618}"/>
                </c:ext>
              </c:extLst>
            </c:dLbl>
            <c:dLbl>
              <c:idx val="1"/>
              <c:layout>
                <c:manualLayout>
                  <c:x val="5.7726938173426464E-3"/>
                  <c:y val="-7.5045213219599283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rgbClr val="C00000"/>
                      </a:solidFill>
                      <a:latin typeface="Arial" panose="020B0604020202020204" pitchFamily="34" charset="0"/>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manualLayout>
                      <c:w val="4.6203141322703693E-2"/>
                      <c:h val="6.4292466250820871E-2"/>
                    </c:manualLayout>
                  </c15:layout>
                </c:ext>
                <c:ext xmlns:c16="http://schemas.microsoft.com/office/drawing/2014/chart" uri="{C3380CC4-5D6E-409C-BE32-E72D297353CC}">
                  <c16:uniqueId val="{00000002-E898-4A95-9A15-E65E867A1618}"/>
                </c:ext>
              </c:extLst>
            </c:dLbl>
            <c:dLbl>
              <c:idx val="2"/>
              <c:layout>
                <c:manualLayout>
                  <c:x val="1.4431734543356625E-3"/>
                  <c:y val="-7.61652910288470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98-4A95-9A15-E65E867A1618}"/>
                </c:ext>
              </c:extLst>
            </c:dLbl>
            <c:dLbl>
              <c:idx val="3"/>
              <c:layout>
                <c:manualLayout>
                  <c:x val="2.8863469086712187E-3"/>
                  <c:y val="-8.06456022658380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98-4A95-9A15-E65E867A161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C00000"/>
                    </a:solidFill>
                    <a:latin typeface="Arial" panose="020B060402020202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'1. Consolidado jul- dici 2019'!$A$56:$A$59</c:f>
              <c:strCache>
                <c:ptCount val="4"/>
                <c:pt idx="0">
                  <c:v> Primer  Semestre 2018</c:v>
                </c:pt>
                <c:pt idx="1">
                  <c:v>Segundo Semestre 2018</c:v>
                </c:pt>
                <c:pt idx="2">
                  <c:v>PRIMER Semestre 2019</c:v>
                </c:pt>
                <c:pt idx="3">
                  <c:v>Segundo Semestre 2019</c:v>
                </c:pt>
              </c:strCache>
            </c:strRef>
          </c:cat>
          <c:val>
            <c:numRef>
              <c:f>'1. Consolidado jul- dici 2019'!$D$56:$D$59</c:f>
              <c:numCache>
                <c:formatCode>0%</c:formatCode>
                <c:ptCount val="4"/>
                <c:pt idx="0">
                  <c:v>0.10307536329841163</c:v>
                </c:pt>
                <c:pt idx="1">
                  <c:v>4.6274509803921567E-2</c:v>
                </c:pt>
                <c:pt idx="2">
                  <c:v>0.12032710280373832</c:v>
                </c:pt>
                <c:pt idx="3">
                  <c:v>5.7129586623316304E-2</c:v>
                </c:pt>
              </c:numCache>
            </c:numRef>
          </c:val>
          <c:extLst>
            <c:ext xmlns:c16="http://schemas.microsoft.com/office/drawing/2014/chart" uri="{C3380CC4-5D6E-409C-BE32-E72D297353CC}">
              <c16:uniqueId val="{00000002-86D9-46B8-BE54-258D43018062}"/>
            </c:ext>
          </c:extLst>
        </c:ser>
        <c:dLbls>
          <c:showLegendKey val="0"/>
          <c:showVal val="1"/>
          <c:showCatName val="0"/>
          <c:showSerName val="0"/>
          <c:showPercent val="0"/>
          <c:showBubbleSize val="0"/>
        </c:dLbls>
        <c:gapWidth val="65"/>
        <c:shape val="box"/>
        <c:axId val="822659424"/>
        <c:axId val="270625072"/>
        <c:axId val="0"/>
      </c:bar3DChart>
      <c:catAx>
        <c:axId val="82265942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1" i="0" u="none" strike="noStrike" kern="1200" cap="all" baseline="0">
                <a:solidFill>
                  <a:schemeClr val="dk1">
                    <a:lumMod val="75000"/>
                    <a:lumOff val="25000"/>
                  </a:schemeClr>
                </a:solidFill>
                <a:latin typeface="Arial" panose="020B0604020202020204" pitchFamily="34" charset="0"/>
                <a:ea typeface="+mn-ea"/>
                <a:cs typeface="+mn-cs"/>
              </a:defRPr>
            </a:pPr>
            <a:endParaRPr lang="es-CO"/>
          </a:p>
        </c:txPr>
        <c:crossAx val="270625072"/>
        <c:crosses val="autoZero"/>
        <c:auto val="1"/>
        <c:lblAlgn val="ctr"/>
        <c:lblOffset val="100"/>
        <c:noMultiLvlLbl val="0"/>
      </c:catAx>
      <c:valAx>
        <c:axId val="270625072"/>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ES" dirty="0"/>
                  <a:t>Número</a:t>
                </a:r>
                <a:r>
                  <a:rPr lang="es-ES" baseline="0" dirty="0"/>
                  <a:t> de Peticiones</a:t>
                </a:r>
                <a:endParaRPr lang="es-CO" dirty="0"/>
              </a:p>
            </c:rich>
          </c:tx>
          <c:layout>
            <c:manualLayout>
              <c:xMode val="edge"/>
              <c:yMode val="edge"/>
              <c:x val="7.7745458520638119E-2"/>
              <c:y val="0.29171712161522628"/>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crossAx val="822659424"/>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1000" b="0" i="0" u="none" strike="noStrike" kern="1200" baseline="0">
                <a:solidFill>
                  <a:schemeClr val="dk1">
                    <a:lumMod val="75000"/>
                    <a:lumOff val="25000"/>
                  </a:schemeClr>
                </a:solidFill>
                <a:latin typeface="Arial" panose="020B0604020202020204" pitchFamily="34" charset="0"/>
                <a:ea typeface="+mn-ea"/>
                <a:cs typeface="+mn-cs"/>
              </a:defRPr>
            </a:pPr>
            <a:endParaRPr lang="es-CO"/>
          </a:p>
        </c:txPr>
      </c:dTable>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cap="none" spc="0" normalizeH="0" baseline="0">
                <a:solidFill>
                  <a:sysClr val="windowText" lastClr="000000">
                    <a:lumMod val="65000"/>
                    <a:lumOff val="35000"/>
                  </a:sysClr>
                </a:solidFill>
                <a:latin typeface="Arial" panose="020B0604020202020204" pitchFamily="34" charset="0"/>
                <a:ea typeface="+mj-ea"/>
                <a:cs typeface="Arial" panose="020B0604020202020204" pitchFamily="34" charset="0"/>
              </a:defRPr>
            </a:pPr>
            <a:r>
              <a:rPr lang="es-ES" sz="1400" b="1" u="none" dirty="0">
                <a:solidFill>
                  <a:srgbClr val="002060"/>
                </a:solidFill>
                <a:effectLst/>
                <a:highlight>
                  <a:srgbClr val="00FFFF"/>
                </a:highlight>
                <a:latin typeface="Arial" panose="020B0604020202020204" pitchFamily="34" charset="0"/>
                <a:cs typeface="Arial" panose="020B0604020202020204" pitchFamily="34" charset="0"/>
              </a:rPr>
              <a:t>RIESGOS DE GESTIÓN </a:t>
            </a:r>
            <a:r>
              <a:rPr lang="es-ES" sz="1400" b="1" u="none" dirty="0">
                <a:solidFill>
                  <a:srgbClr val="002060"/>
                </a:solidFill>
                <a:effectLst/>
                <a:latin typeface="Arial" panose="020B0604020202020204" pitchFamily="34" charset="0"/>
                <a:cs typeface="Arial" panose="020B0604020202020204" pitchFamily="34" charset="0"/>
              </a:rPr>
              <a:t>IDENTIFICADOS POR LOS PROCESOS EN LA UAERMV </a:t>
            </a:r>
          </a:p>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cap="none" spc="0" normalizeH="0" baseline="0">
                <a:solidFill>
                  <a:sysClr val="windowText" lastClr="000000">
                    <a:lumMod val="65000"/>
                    <a:lumOff val="35000"/>
                  </a:sysClr>
                </a:solidFill>
                <a:latin typeface="Arial" panose="020B0604020202020204" pitchFamily="34" charset="0"/>
                <a:ea typeface="+mj-ea"/>
                <a:cs typeface="Arial" panose="020B0604020202020204" pitchFamily="34" charset="0"/>
              </a:defRPr>
            </a:pPr>
            <a:r>
              <a:rPr lang="es-ES" sz="1400" b="1" u="none" dirty="0">
                <a:solidFill>
                  <a:srgbClr val="002060"/>
                </a:solidFill>
                <a:effectLst/>
                <a:latin typeface="Arial" panose="020B0604020202020204" pitchFamily="34" charset="0"/>
                <a:cs typeface="Arial" panose="020B0604020202020204" pitchFamily="34" charset="0"/>
              </a:rPr>
              <a:t>CORTE 2019/04/30</a:t>
            </a:r>
          </a:p>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cap="none" spc="0" normalizeH="0" baseline="0">
                <a:solidFill>
                  <a:sysClr val="windowText" lastClr="000000">
                    <a:lumMod val="65000"/>
                    <a:lumOff val="35000"/>
                  </a:sysClr>
                </a:solidFill>
                <a:latin typeface="Arial" panose="020B0604020202020204" pitchFamily="34" charset="0"/>
                <a:ea typeface="+mj-ea"/>
                <a:cs typeface="Arial" panose="020B0604020202020204" pitchFamily="34" charset="0"/>
              </a:defRPr>
            </a:pPr>
            <a:r>
              <a:rPr lang="es-CO" sz="1200" b="0" baseline="0" dirty="0">
                <a:latin typeface="Arial" panose="020B0604020202020204" pitchFamily="34" charset="0"/>
                <a:cs typeface="Arial" panose="020B0604020202020204" pitchFamily="34" charset="0"/>
              </a:rPr>
              <a:t>    </a:t>
            </a:r>
            <a:r>
              <a:rPr lang="es-CO" sz="1200" b="0" dirty="0">
                <a:latin typeface="Arial" panose="020B0604020202020204" pitchFamily="34" charset="0"/>
                <a:cs typeface="Arial" panose="020B0604020202020204" pitchFamily="34" charset="0"/>
              </a:rPr>
              <a:t>Número de riesgos y su nivel de exposición</a:t>
            </a:r>
          </a:p>
        </c:rich>
      </c:tx>
      <c:layout>
        <c:manualLayout>
          <c:xMode val="edge"/>
          <c:yMode val="edge"/>
          <c:x val="0.14658399649346274"/>
          <c:y val="0"/>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313153524982311E-2"/>
          <c:y val="0.15669047561005339"/>
          <c:w val="0.96813450950210167"/>
          <c:h val="0.64545574218083424"/>
        </c:manualLayout>
      </c:layout>
      <c:bar3DChart>
        <c:barDir val="col"/>
        <c:grouping val="stacked"/>
        <c:varyColors val="0"/>
        <c:ser>
          <c:idx val="0"/>
          <c:order val="0"/>
          <c:tx>
            <c:strRef>
              <c:f>'[CONSOLIDADO II PRUEBAS DE RECORRIDO RIESGOS 20191227 - II CAUTRIMESTRE.xlsx]Diapostivia'!$G$1</c:f>
              <c:strCache>
                <c:ptCount val="1"/>
                <c:pt idx="0">
                  <c:v>riesgos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'[CONSOLIDADO II PRUEBAS DE RECORRIDO RIESGOS 20191227 - II CAUTRIMESTRE.xlsx]Diapostivia'!$A$2:$A$18</c:f>
              <c:strCache>
                <c:ptCount val="17"/>
                <c:pt idx="0">
                  <c:v>(DESI)</c:v>
                </c:pt>
                <c:pt idx="1">
                  <c:v>(APIC)</c:v>
                </c:pt>
                <c:pt idx="2">
                  <c:v>(EGTI)</c:v>
                </c:pt>
                <c:pt idx="3">
                  <c:v>(PIV) </c:v>
                </c:pt>
                <c:pt idx="4">
                  <c:v>(PPMQ)</c:v>
                </c:pt>
                <c:pt idx="5">
                  <c:v>(IMVI)</c:v>
                </c:pt>
                <c:pt idx="6">
                  <c:v>(GSIT)</c:v>
                </c:pt>
                <c:pt idx="7">
                  <c:v>(GREF)</c:v>
                </c:pt>
                <c:pt idx="8">
                  <c:v>(GCON)</c:v>
                </c:pt>
                <c:pt idx="9">
                  <c:v>(GEFI)</c:v>
                </c:pt>
                <c:pt idx="10">
                  <c:v>(GLAB)</c:v>
                </c:pt>
                <c:pt idx="11">
                  <c:v>(GTHU)</c:v>
                </c:pt>
                <c:pt idx="12">
                  <c:v>(GAM) </c:v>
                </c:pt>
                <c:pt idx="13">
                  <c:v>(GDO)</c:v>
                </c:pt>
                <c:pt idx="14">
                  <c:v>(GJUR)</c:v>
                </c:pt>
                <c:pt idx="15">
                  <c:v>(CODI) </c:v>
                </c:pt>
                <c:pt idx="16">
                  <c:v>(CEM) </c:v>
                </c:pt>
              </c:strCache>
            </c:strRef>
          </c:cat>
          <c:val>
            <c:numRef>
              <c:f>'[CONSOLIDADO II PRUEBAS DE RECORRIDO RIESGOS 20191227 - II CAUTRIMESTRE.xlsx]Diapostivia'!$G$2:$G$18</c:f>
            </c:numRef>
          </c:val>
          <c:extLst>
            <c:ext xmlns:c16="http://schemas.microsoft.com/office/drawing/2014/chart" uri="{C3380CC4-5D6E-409C-BE32-E72D297353CC}">
              <c16:uniqueId val="{00000000-5C3F-48EC-B35C-95105584C3F6}"/>
            </c:ext>
          </c:extLst>
        </c:ser>
        <c:ser>
          <c:idx val="1"/>
          <c:order val="1"/>
          <c:tx>
            <c:strRef>
              <c:f>'[CONSOLIDADO II PRUEBAS DE RECORRIDO RIESGOS 20191227 - II CAUTRIMESTRE.xlsx]Diapostivia'!$H$1</c:f>
              <c:strCache>
                <c:ptCount val="1"/>
                <c:pt idx="0">
                  <c:v>NIVEL EXTREMO.</c:v>
                </c:pt>
              </c:strCache>
            </c:strRef>
          </c:tx>
          <c:spPr>
            <a:solidFill>
              <a:srgbClr val="CC33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'[CONSOLIDADO II PRUEBAS DE RECORRIDO RIESGOS 20191227 - II CAUTRIMESTRE.xlsx]Diapostivia'!$A$2:$A$18</c:f>
              <c:strCache>
                <c:ptCount val="17"/>
                <c:pt idx="0">
                  <c:v>(DESI)</c:v>
                </c:pt>
                <c:pt idx="1">
                  <c:v>(APIC)</c:v>
                </c:pt>
                <c:pt idx="2">
                  <c:v>(EGTI)</c:v>
                </c:pt>
                <c:pt idx="3">
                  <c:v>(PIV) </c:v>
                </c:pt>
                <c:pt idx="4">
                  <c:v>(PPMQ)</c:v>
                </c:pt>
                <c:pt idx="5">
                  <c:v>(IMVI)</c:v>
                </c:pt>
                <c:pt idx="6">
                  <c:v>(GSIT)</c:v>
                </c:pt>
                <c:pt idx="7">
                  <c:v>(GREF)</c:v>
                </c:pt>
                <c:pt idx="8">
                  <c:v>(GCON)</c:v>
                </c:pt>
                <c:pt idx="9">
                  <c:v>(GEFI)</c:v>
                </c:pt>
                <c:pt idx="10">
                  <c:v>(GLAB)</c:v>
                </c:pt>
                <c:pt idx="11">
                  <c:v>(GTHU)</c:v>
                </c:pt>
                <c:pt idx="12">
                  <c:v>(GAM) </c:v>
                </c:pt>
                <c:pt idx="13">
                  <c:v>(GDO)</c:v>
                </c:pt>
                <c:pt idx="14">
                  <c:v>(GJUR)</c:v>
                </c:pt>
                <c:pt idx="15">
                  <c:v>(CODI) </c:v>
                </c:pt>
                <c:pt idx="16">
                  <c:v>(CEM) </c:v>
                </c:pt>
              </c:strCache>
            </c:strRef>
          </c:cat>
          <c:val>
            <c:numRef>
              <c:f>'[CONSOLIDADO II PRUEBAS DE RECORRIDO RIESGOS 20191227 - II CAUTRIMESTRE.xlsx]Diapostivia'!$H$2:$H$18</c:f>
              <c:numCache>
                <c:formatCode>General</c:formatCode>
                <c:ptCount val="17"/>
              </c:numCache>
            </c:numRef>
          </c:val>
          <c:extLst>
            <c:ext xmlns:c16="http://schemas.microsoft.com/office/drawing/2014/chart" uri="{C3380CC4-5D6E-409C-BE32-E72D297353CC}">
              <c16:uniqueId val="{00000001-5C3F-48EC-B35C-95105584C3F6}"/>
            </c:ext>
          </c:extLst>
        </c:ser>
        <c:ser>
          <c:idx val="2"/>
          <c:order val="2"/>
          <c:tx>
            <c:strRef>
              <c:f>'[CONSOLIDADO II PRUEBAS DE RECORRIDO RIESGOS 20191227 - II CAUTRIMESTRE.xlsx]Diapostivia'!$I$1</c:f>
              <c:strCache>
                <c:ptCount val="1"/>
                <c:pt idx="0">
                  <c:v>NIVEL ALTO.</c:v>
                </c:pt>
              </c:strCache>
            </c:strRef>
          </c:tx>
          <c:spPr>
            <a:solidFill>
              <a:srgbClr val="ED7E3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'[CONSOLIDADO II PRUEBAS DE RECORRIDO RIESGOS 20191227 - II CAUTRIMESTRE.xlsx]Diapostivia'!$A$2:$A$18</c:f>
              <c:strCache>
                <c:ptCount val="17"/>
                <c:pt idx="0">
                  <c:v>(DESI)</c:v>
                </c:pt>
                <c:pt idx="1">
                  <c:v>(APIC)</c:v>
                </c:pt>
                <c:pt idx="2">
                  <c:v>(EGTI)</c:v>
                </c:pt>
                <c:pt idx="3">
                  <c:v>(PIV) </c:v>
                </c:pt>
                <c:pt idx="4">
                  <c:v>(PPMQ)</c:v>
                </c:pt>
                <c:pt idx="5">
                  <c:v>(IMVI)</c:v>
                </c:pt>
                <c:pt idx="6">
                  <c:v>(GSIT)</c:v>
                </c:pt>
                <c:pt idx="7">
                  <c:v>(GREF)</c:v>
                </c:pt>
                <c:pt idx="8">
                  <c:v>(GCON)</c:v>
                </c:pt>
                <c:pt idx="9">
                  <c:v>(GEFI)</c:v>
                </c:pt>
                <c:pt idx="10">
                  <c:v>(GLAB)</c:v>
                </c:pt>
                <c:pt idx="11">
                  <c:v>(GTHU)</c:v>
                </c:pt>
                <c:pt idx="12">
                  <c:v>(GAM) </c:v>
                </c:pt>
                <c:pt idx="13">
                  <c:v>(GDO)</c:v>
                </c:pt>
                <c:pt idx="14">
                  <c:v>(GJUR)</c:v>
                </c:pt>
                <c:pt idx="15">
                  <c:v>(CODI) </c:v>
                </c:pt>
                <c:pt idx="16">
                  <c:v>(CEM) </c:v>
                </c:pt>
              </c:strCache>
            </c:strRef>
          </c:cat>
          <c:val>
            <c:numRef>
              <c:f>'[CONSOLIDADO II PRUEBAS DE RECORRIDO RIESGOS 20191227 - II CAUTRIMESTRE.xlsx]Diapostivia'!$I$2:$I$18</c:f>
              <c:numCache>
                <c:formatCode>General</c:formatCode>
                <c:ptCount val="17"/>
                <c:pt idx="0">
                  <c:v>2</c:v>
                </c:pt>
                <c:pt idx="1">
                  <c:v>2</c:v>
                </c:pt>
                <c:pt idx="5">
                  <c:v>1</c:v>
                </c:pt>
                <c:pt idx="7">
                  <c:v>1</c:v>
                </c:pt>
                <c:pt idx="8">
                  <c:v>1</c:v>
                </c:pt>
                <c:pt idx="12">
                  <c:v>2</c:v>
                </c:pt>
              </c:numCache>
            </c:numRef>
          </c:val>
          <c:extLst>
            <c:ext xmlns:c16="http://schemas.microsoft.com/office/drawing/2014/chart" uri="{C3380CC4-5D6E-409C-BE32-E72D297353CC}">
              <c16:uniqueId val="{00000002-5C3F-48EC-B35C-95105584C3F6}"/>
            </c:ext>
          </c:extLst>
        </c:ser>
        <c:ser>
          <c:idx val="3"/>
          <c:order val="3"/>
          <c:tx>
            <c:strRef>
              <c:f>'[CONSOLIDADO II PRUEBAS DE RECORRIDO RIESGOS 20191227 - II CAUTRIMESTRE.xlsx]Diapostivia'!$J$1</c:f>
              <c:strCache>
                <c:ptCount val="1"/>
                <c:pt idx="0">
                  <c:v>NIVEL MEDIO.</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'[CONSOLIDADO II PRUEBAS DE RECORRIDO RIESGOS 20191227 - II CAUTRIMESTRE.xlsx]Diapostivia'!$A$2:$A$18</c:f>
              <c:strCache>
                <c:ptCount val="17"/>
                <c:pt idx="0">
                  <c:v>(DESI)</c:v>
                </c:pt>
                <c:pt idx="1">
                  <c:v>(APIC)</c:v>
                </c:pt>
                <c:pt idx="2">
                  <c:v>(EGTI)</c:v>
                </c:pt>
                <c:pt idx="3">
                  <c:v>(PIV) </c:v>
                </c:pt>
                <c:pt idx="4">
                  <c:v>(PPMQ)</c:v>
                </c:pt>
                <c:pt idx="5">
                  <c:v>(IMVI)</c:v>
                </c:pt>
                <c:pt idx="6">
                  <c:v>(GSIT)</c:v>
                </c:pt>
                <c:pt idx="7">
                  <c:v>(GREF)</c:v>
                </c:pt>
                <c:pt idx="8">
                  <c:v>(GCON)</c:v>
                </c:pt>
                <c:pt idx="9">
                  <c:v>(GEFI)</c:v>
                </c:pt>
                <c:pt idx="10">
                  <c:v>(GLAB)</c:v>
                </c:pt>
                <c:pt idx="11">
                  <c:v>(GTHU)</c:v>
                </c:pt>
                <c:pt idx="12">
                  <c:v>(GAM) </c:v>
                </c:pt>
                <c:pt idx="13">
                  <c:v>(GDO)</c:v>
                </c:pt>
                <c:pt idx="14">
                  <c:v>(GJUR)</c:v>
                </c:pt>
                <c:pt idx="15">
                  <c:v>(CODI) </c:v>
                </c:pt>
                <c:pt idx="16">
                  <c:v>(CEM) </c:v>
                </c:pt>
              </c:strCache>
            </c:strRef>
          </c:cat>
          <c:val>
            <c:numRef>
              <c:f>'[CONSOLIDADO II PRUEBAS DE RECORRIDO RIESGOS 20191227 - II CAUTRIMESTRE.xlsx]Diapostivia'!$J$2:$J$18</c:f>
              <c:numCache>
                <c:formatCode>General</c:formatCode>
                <c:ptCount val="17"/>
                <c:pt idx="1">
                  <c:v>1</c:v>
                </c:pt>
                <c:pt idx="4">
                  <c:v>2</c:v>
                </c:pt>
                <c:pt idx="5">
                  <c:v>1</c:v>
                </c:pt>
                <c:pt idx="10">
                  <c:v>1</c:v>
                </c:pt>
                <c:pt idx="13">
                  <c:v>1</c:v>
                </c:pt>
                <c:pt idx="16">
                  <c:v>1</c:v>
                </c:pt>
              </c:numCache>
            </c:numRef>
          </c:val>
          <c:extLst>
            <c:ext xmlns:c16="http://schemas.microsoft.com/office/drawing/2014/chart" uri="{C3380CC4-5D6E-409C-BE32-E72D297353CC}">
              <c16:uniqueId val="{00000003-5C3F-48EC-B35C-95105584C3F6}"/>
            </c:ext>
          </c:extLst>
        </c:ser>
        <c:ser>
          <c:idx val="4"/>
          <c:order val="4"/>
          <c:tx>
            <c:strRef>
              <c:f>'[CONSOLIDADO II PRUEBAS DE RECORRIDO RIESGOS 20191227 - II CAUTRIMESTRE.xlsx]Diapostivia'!$K$1</c:f>
              <c:strCache>
                <c:ptCount val="1"/>
                <c:pt idx="0">
                  <c:v>NIVEL BAJO. </c:v>
                </c:pt>
              </c:strCache>
            </c:strRef>
          </c:tx>
          <c:spPr>
            <a:solidFill>
              <a:schemeClr val="bg1">
                <a:lumMod val="65000"/>
              </a:schemeClr>
            </a:solidFill>
            <a:ln>
              <a:noFill/>
            </a:ln>
            <a:effectLst/>
            <a:sp3d/>
          </c:spPr>
          <c:invertIfNegative val="0"/>
          <c:dLbls>
            <c:dLbl>
              <c:idx val="14"/>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5E-4182-B161-CC2C2AFBE55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'[CONSOLIDADO II PRUEBAS DE RECORRIDO RIESGOS 20191227 - II CAUTRIMESTRE.xlsx]Diapostivia'!$A$2:$A$18</c:f>
              <c:strCache>
                <c:ptCount val="17"/>
                <c:pt idx="0">
                  <c:v>(DESI)</c:v>
                </c:pt>
                <c:pt idx="1">
                  <c:v>(APIC)</c:v>
                </c:pt>
                <c:pt idx="2">
                  <c:v>(EGTI)</c:v>
                </c:pt>
                <c:pt idx="3">
                  <c:v>(PIV) </c:v>
                </c:pt>
                <c:pt idx="4">
                  <c:v>(PPMQ)</c:v>
                </c:pt>
                <c:pt idx="5">
                  <c:v>(IMVI)</c:v>
                </c:pt>
                <c:pt idx="6">
                  <c:v>(GSIT)</c:v>
                </c:pt>
                <c:pt idx="7">
                  <c:v>(GREF)</c:v>
                </c:pt>
                <c:pt idx="8">
                  <c:v>(GCON)</c:v>
                </c:pt>
                <c:pt idx="9">
                  <c:v>(GEFI)</c:v>
                </c:pt>
                <c:pt idx="10">
                  <c:v>(GLAB)</c:v>
                </c:pt>
                <c:pt idx="11">
                  <c:v>(GTHU)</c:v>
                </c:pt>
                <c:pt idx="12">
                  <c:v>(GAM) </c:v>
                </c:pt>
                <c:pt idx="13">
                  <c:v>(GDO)</c:v>
                </c:pt>
                <c:pt idx="14">
                  <c:v>(GJUR)</c:v>
                </c:pt>
                <c:pt idx="15">
                  <c:v>(CODI) </c:v>
                </c:pt>
                <c:pt idx="16">
                  <c:v>(CEM) </c:v>
                </c:pt>
              </c:strCache>
            </c:strRef>
          </c:cat>
          <c:val>
            <c:numRef>
              <c:f>'[CONSOLIDADO II PRUEBAS DE RECORRIDO RIESGOS 20191227 - II CAUTRIMESTRE.xlsx]Diapostivia'!$K$2:$K$18</c:f>
              <c:numCache>
                <c:formatCode>General</c:formatCode>
                <c:ptCount val="17"/>
                <c:pt idx="0">
                  <c:v>2</c:v>
                </c:pt>
                <c:pt idx="2">
                  <c:v>1</c:v>
                </c:pt>
                <c:pt idx="3">
                  <c:v>1</c:v>
                </c:pt>
                <c:pt idx="4">
                  <c:v>1</c:v>
                </c:pt>
                <c:pt idx="5">
                  <c:v>1</c:v>
                </c:pt>
                <c:pt idx="6">
                  <c:v>1</c:v>
                </c:pt>
                <c:pt idx="7">
                  <c:v>1</c:v>
                </c:pt>
                <c:pt idx="8">
                  <c:v>1</c:v>
                </c:pt>
                <c:pt idx="9">
                  <c:v>1</c:v>
                </c:pt>
                <c:pt idx="11">
                  <c:v>2</c:v>
                </c:pt>
                <c:pt idx="14">
                  <c:v>3</c:v>
                </c:pt>
                <c:pt idx="16">
                  <c:v>1</c:v>
                </c:pt>
              </c:numCache>
            </c:numRef>
          </c:val>
          <c:extLst>
            <c:ext xmlns:c16="http://schemas.microsoft.com/office/drawing/2014/chart" uri="{C3380CC4-5D6E-409C-BE32-E72D297353CC}">
              <c16:uniqueId val="{00000004-5C3F-48EC-B35C-95105584C3F6}"/>
            </c:ext>
          </c:extLst>
        </c:ser>
        <c:dLbls>
          <c:showLegendKey val="0"/>
          <c:showVal val="0"/>
          <c:showCatName val="0"/>
          <c:showSerName val="0"/>
          <c:showPercent val="0"/>
          <c:showBubbleSize val="0"/>
        </c:dLbls>
        <c:gapWidth val="150"/>
        <c:shape val="box"/>
        <c:axId val="71448064"/>
        <c:axId val="71449600"/>
        <c:axId val="0"/>
      </c:bar3DChart>
      <c:catAx>
        <c:axId val="71448064"/>
        <c:scaling>
          <c:orientation val="minMax"/>
        </c:scaling>
        <c:delete val="0"/>
        <c:axPos val="b"/>
        <c:numFmt formatCode="General" sourceLinked="1"/>
        <c:majorTickMark val="none"/>
        <c:minorTickMark val="none"/>
        <c:tickLblPos val="nextTo"/>
        <c:spPr>
          <a:noFill/>
          <a:ln>
            <a:noFill/>
          </a:ln>
          <a:effectLst/>
        </c:spPr>
        <c:txPr>
          <a:bodyPr rot="0" spcFirstLastPara="1" vertOverflow="ellipsis" wrap="square" anchor="ctr" anchorCtr="1"/>
          <a:lstStyle/>
          <a:p>
            <a:pPr>
              <a:defRPr sz="1000" b="1" i="0" u="none" strike="noStrike" kern="1200" cap="none" spc="0" normalizeH="0" baseline="0">
                <a:solidFill>
                  <a:schemeClr val="tx1">
                    <a:lumMod val="65000"/>
                    <a:lumOff val="35000"/>
                  </a:schemeClr>
                </a:solidFill>
                <a:latin typeface="Calibri" panose="020F0502020204030204" pitchFamily="34" charset="0"/>
                <a:ea typeface="+mn-ea"/>
                <a:cs typeface="+mn-cs"/>
              </a:defRPr>
            </a:pPr>
            <a:endParaRPr lang="es-CO"/>
          </a:p>
        </c:txPr>
        <c:crossAx val="71449600"/>
        <c:crosses val="autoZero"/>
        <c:auto val="0"/>
        <c:lblAlgn val="ctr"/>
        <c:lblOffset val="100"/>
        <c:noMultiLvlLbl val="0"/>
      </c:catAx>
      <c:valAx>
        <c:axId val="7144960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71448064"/>
        <c:crosses val="autoZero"/>
        <c:crossBetween val="between"/>
      </c:valAx>
      <c:spPr>
        <a:noFill/>
        <a:ln>
          <a:noFill/>
        </a:ln>
        <a:effectLst/>
      </c:spPr>
    </c:plotArea>
    <c:legend>
      <c:legendPos val="b"/>
      <c:layout>
        <c:manualLayout>
          <c:xMode val="edge"/>
          <c:yMode val="edge"/>
          <c:x val="0.86479593960840972"/>
          <c:y val="5.5917863994049265E-2"/>
          <c:w val="0.1317314824694486"/>
          <c:h val="0.4241733547351525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mn-cs"/>
            </a:defRPr>
          </a:pPr>
          <a:endParaRPr lang="es-CO"/>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CO"/>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cap="none" spc="0" normalizeH="0" baseline="0">
                <a:solidFill>
                  <a:sysClr val="windowText" lastClr="000000">
                    <a:lumMod val="65000"/>
                    <a:lumOff val="35000"/>
                  </a:sysClr>
                </a:solidFill>
                <a:latin typeface="+mj-lt"/>
                <a:ea typeface="+mj-ea"/>
                <a:cs typeface="+mj-cs"/>
              </a:defRPr>
            </a:pPr>
            <a:r>
              <a:rPr lang="es-ES" sz="1400" b="1" i="0" baseline="0" dirty="0">
                <a:solidFill>
                  <a:srgbClr val="002060"/>
                </a:solidFill>
                <a:effectLst/>
                <a:highlight>
                  <a:srgbClr val="00FFFF"/>
                </a:highlight>
                <a:latin typeface="Arial" panose="020B0604020202020204" pitchFamily="34" charset="0"/>
                <a:cs typeface="Arial" panose="020B0604020202020204" pitchFamily="34" charset="0"/>
              </a:rPr>
              <a:t>RIESGOS DE GESTIÓN  </a:t>
            </a:r>
            <a:r>
              <a:rPr lang="es-ES" sz="1400" b="1" i="0" baseline="0" dirty="0">
                <a:solidFill>
                  <a:srgbClr val="002060"/>
                </a:solidFill>
                <a:effectLst/>
                <a:latin typeface="Arial" panose="020B0604020202020204" pitchFamily="34" charset="0"/>
                <a:cs typeface="Arial" panose="020B0604020202020204" pitchFamily="34" charset="0"/>
              </a:rPr>
              <a:t>IDENTIFICADOS POR LOS PROCESOS EN LA UAERMV </a:t>
            </a:r>
          </a:p>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cap="none" spc="0" normalizeH="0" baseline="0">
                <a:solidFill>
                  <a:sysClr val="windowText" lastClr="000000">
                    <a:lumMod val="65000"/>
                    <a:lumOff val="35000"/>
                  </a:sysClr>
                </a:solidFill>
                <a:latin typeface="+mj-lt"/>
                <a:ea typeface="+mj-ea"/>
                <a:cs typeface="+mj-cs"/>
              </a:defRPr>
            </a:pPr>
            <a:r>
              <a:rPr lang="es-ES" sz="1400" b="1" i="0" baseline="0" dirty="0">
                <a:solidFill>
                  <a:srgbClr val="002060"/>
                </a:solidFill>
                <a:effectLst/>
                <a:latin typeface="Arial" panose="020B0604020202020204" pitchFamily="34" charset="0"/>
                <a:cs typeface="Arial" panose="020B0604020202020204" pitchFamily="34" charset="0"/>
              </a:rPr>
              <a:t>CORTE 2019/09/30</a:t>
            </a:r>
            <a:endParaRPr lang="es-CO" sz="1400" b="1"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cap="none" spc="0" normalizeH="0" baseline="0">
                <a:solidFill>
                  <a:sysClr val="windowText" lastClr="000000">
                    <a:lumMod val="65000"/>
                    <a:lumOff val="35000"/>
                  </a:sysClr>
                </a:solidFill>
                <a:latin typeface="+mj-lt"/>
                <a:ea typeface="+mj-ea"/>
                <a:cs typeface="+mj-cs"/>
              </a:defRPr>
            </a:pPr>
            <a:r>
              <a:rPr lang="es-CO" sz="1200" b="0" dirty="0">
                <a:latin typeface="Arial" panose="020B0604020202020204" pitchFamily="34" charset="0"/>
                <a:cs typeface="Arial" panose="020B0604020202020204" pitchFamily="34" charset="0"/>
              </a:rPr>
              <a:t>Número de riesgos y su nivel de exposición</a:t>
            </a:r>
          </a:p>
        </c:rich>
      </c:tx>
      <c:layout>
        <c:manualLayout>
          <c:xMode val="edge"/>
          <c:yMode val="edge"/>
          <c:x val="0.17161749662424813"/>
          <c:y val="0"/>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9963521508963923E-2"/>
          <c:y val="0.1834861682315202"/>
          <c:w val="0.96696416655545181"/>
          <c:h val="0.5379774580631278"/>
        </c:manualLayout>
      </c:layout>
      <c:bar3DChart>
        <c:barDir val="col"/>
        <c:grouping val="stacked"/>
        <c:varyColors val="0"/>
        <c:ser>
          <c:idx val="0"/>
          <c:order val="0"/>
          <c:tx>
            <c:strRef>
              <c:f>'[CONSOLIDADO II PRUEBAS DE RECORRIDO RIESGOS 20191227 - II CAUTRIMESTRE.xlsx]Diapostivia'!$B$1</c:f>
              <c:strCache>
                <c:ptCount val="1"/>
                <c:pt idx="0">
                  <c:v>riesgos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'[CONSOLIDADO II PRUEBAS DE RECORRIDO RIESGOS 20191227 - II CAUTRIMESTRE.xlsx]Diapostivia'!$A$2:$A$18</c:f>
              <c:strCache>
                <c:ptCount val="17"/>
                <c:pt idx="0">
                  <c:v>(DESI)</c:v>
                </c:pt>
                <c:pt idx="1">
                  <c:v>(APIC)</c:v>
                </c:pt>
                <c:pt idx="2">
                  <c:v>(EGTI)</c:v>
                </c:pt>
                <c:pt idx="3">
                  <c:v>(PIV) </c:v>
                </c:pt>
                <c:pt idx="4">
                  <c:v>(PPMQ)</c:v>
                </c:pt>
                <c:pt idx="5">
                  <c:v>(IMVI)</c:v>
                </c:pt>
                <c:pt idx="6">
                  <c:v>(GSIT)</c:v>
                </c:pt>
                <c:pt idx="7">
                  <c:v>(GREF)</c:v>
                </c:pt>
                <c:pt idx="8">
                  <c:v>(GCON)</c:v>
                </c:pt>
                <c:pt idx="9">
                  <c:v>(GEFI)</c:v>
                </c:pt>
                <c:pt idx="10">
                  <c:v>(GLAB)</c:v>
                </c:pt>
                <c:pt idx="11">
                  <c:v>(GTHU)</c:v>
                </c:pt>
                <c:pt idx="12">
                  <c:v>(GAM) </c:v>
                </c:pt>
                <c:pt idx="13">
                  <c:v>(GDO)</c:v>
                </c:pt>
                <c:pt idx="14">
                  <c:v>(GJUR)</c:v>
                </c:pt>
                <c:pt idx="15">
                  <c:v>(CODI) </c:v>
                </c:pt>
                <c:pt idx="16">
                  <c:v>(CEM) </c:v>
                </c:pt>
              </c:strCache>
            </c:strRef>
          </c:cat>
          <c:val>
            <c:numRef>
              <c:f>'[CONSOLIDADO II PRUEBAS DE RECORRIDO RIESGOS 20191227 - II CAUTRIMESTRE.xlsx]Diapostivia'!$B$2:$B$18</c:f>
            </c:numRef>
          </c:val>
          <c:extLst>
            <c:ext xmlns:c16="http://schemas.microsoft.com/office/drawing/2014/chart" uri="{C3380CC4-5D6E-409C-BE32-E72D297353CC}">
              <c16:uniqueId val="{00000000-2CF5-41FF-A542-7F540EBAF80D}"/>
            </c:ext>
          </c:extLst>
        </c:ser>
        <c:ser>
          <c:idx val="1"/>
          <c:order val="1"/>
          <c:tx>
            <c:strRef>
              <c:f>'[CONSOLIDADO II PRUEBAS DE RECORRIDO RIESGOS 20191227 - II CAUTRIMESTRE.xlsx]Diapostivia'!$C$1</c:f>
              <c:strCache>
                <c:ptCount val="1"/>
                <c:pt idx="0">
                  <c:v>NIVEL EXTREMO.</c:v>
                </c:pt>
              </c:strCache>
            </c:strRef>
          </c:tx>
          <c:spPr>
            <a:solidFill>
              <a:srgbClr val="CC33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'[CONSOLIDADO II PRUEBAS DE RECORRIDO RIESGOS 20191227 - II CAUTRIMESTRE.xlsx]Diapostivia'!$A$2:$A$18</c:f>
              <c:strCache>
                <c:ptCount val="17"/>
                <c:pt idx="0">
                  <c:v>(DESI)</c:v>
                </c:pt>
                <c:pt idx="1">
                  <c:v>(APIC)</c:v>
                </c:pt>
                <c:pt idx="2">
                  <c:v>(EGTI)</c:v>
                </c:pt>
                <c:pt idx="3">
                  <c:v>(PIV) </c:v>
                </c:pt>
                <c:pt idx="4">
                  <c:v>(PPMQ)</c:v>
                </c:pt>
                <c:pt idx="5">
                  <c:v>(IMVI)</c:v>
                </c:pt>
                <c:pt idx="6">
                  <c:v>(GSIT)</c:v>
                </c:pt>
                <c:pt idx="7">
                  <c:v>(GREF)</c:v>
                </c:pt>
                <c:pt idx="8">
                  <c:v>(GCON)</c:v>
                </c:pt>
                <c:pt idx="9">
                  <c:v>(GEFI)</c:v>
                </c:pt>
                <c:pt idx="10">
                  <c:v>(GLAB)</c:v>
                </c:pt>
                <c:pt idx="11">
                  <c:v>(GTHU)</c:v>
                </c:pt>
                <c:pt idx="12">
                  <c:v>(GAM) </c:v>
                </c:pt>
                <c:pt idx="13">
                  <c:v>(GDO)</c:v>
                </c:pt>
                <c:pt idx="14">
                  <c:v>(GJUR)</c:v>
                </c:pt>
                <c:pt idx="15">
                  <c:v>(CODI) </c:v>
                </c:pt>
                <c:pt idx="16">
                  <c:v>(CEM) </c:v>
                </c:pt>
              </c:strCache>
            </c:strRef>
          </c:cat>
          <c:val>
            <c:numRef>
              <c:f>'[CONSOLIDADO II PRUEBAS DE RECORRIDO RIESGOS 20191227 - II CAUTRIMESTRE.xlsx]Diapostivia'!$C$2:$C$18</c:f>
              <c:numCache>
                <c:formatCode>General</c:formatCode>
                <c:ptCount val="17"/>
                <c:pt idx="0">
                  <c:v>1</c:v>
                </c:pt>
                <c:pt idx="1">
                  <c:v>2</c:v>
                </c:pt>
                <c:pt idx="4">
                  <c:v>1</c:v>
                </c:pt>
                <c:pt idx="8">
                  <c:v>1</c:v>
                </c:pt>
                <c:pt idx="12">
                  <c:v>1</c:v>
                </c:pt>
                <c:pt idx="13">
                  <c:v>2</c:v>
                </c:pt>
              </c:numCache>
            </c:numRef>
          </c:val>
          <c:extLst>
            <c:ext xmlns:c16="http://schemas.microsoft.com/office/drawing/2014/chart" uri="{C3380CC4-5D6E-409C-BE32-E72D297353CC}">
              <c16:uniqueId val="{00000001-2CF5-41FF-A542-7F540EBAF80D}"/>
            </c:ext>
          </c:extLst>
        </c:ser>
        <c:ser>
          <c:idx val="2"/>
          <c:order val="2"/>
          <c:tx>
            <c:strRef>
              <c:f>'[CONSOLIDADO II PRUEBAS DE RECORRIDO RIESGOS 20191227 - II CAUTRIMESTRE.xlsx]Diapostivia'!$D$1</c:f>
              <c:strCache>
                <c:ptCount val="1"/>
                <c:pt idx="0">
                  <c:v>NIVEL ALTO.</c:v>
                </c:pt>
              </c:strCache>
            </c:strRef>
          </c:tx>
          <c:spPr>
            <a:solidFill>
              <a:srgbClr val="ED7E3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'[CONSOLIDADO II PRUEBAS DE RECORRIDO RIESGOS 20191227 - II CAUTRIMESTRE.xlsx]Diapostivia'!$A$2:$A$18</c:f>
              <c:strCache>
                <c:ptCount val="17"/>
                <c:pt idx="0">
                  <c:v>(DESI)</c:v>
                </c:pt>
                <c:pt idx="1">
                  <c:v>(APIC)</c:v>
                </c:pt>
                <c:pt idx="2">
                  <c:v>(EGTI)</c:v>
                </c:pt>
                <c:pt idx="3">
                  <c:v>(PIV) </c:v>
                </c:pt>
                <c:pt idx="4">
                  <c:v>(PPMQ)</c:v>
                </c:pt>
                <c:pt idx="5">
                  <c:v>(IMVI)</c:v>
                </c:pt>
                <c:pt idx="6">
                  <c:v>(GSIT)</c:v>
                </c:pt>
                <c:pt idx="7">
                  <c:v>(GREF)</c:v>
                </c:pt>
                <c:pt idx="8">
                  <c:v>(GCON)</c:v>
                </c:pt>
                <c:pt idx="9">
                  <c:v>(GEFI)</c:v>
                </c:pt>
                <c:pt idx="10">
                  <c:v>(GLAB)</c:v>
                </c:pt>
                <c:pt idx="11">
                  <c:v>(GTHU)</c:v>
                </c:pt>
                <c:pt idx="12">
                  <c:v>(GAM) </c:v>
                </c:pt>
                <c:pt idx="13">
                  <c:v>(GDO)</c:v>
                </c:pt>
                <c:pt idx="14">
                  <c:v>(GJUR)</c:v>
                </c:pt>
                <c:pt idx="15">
                  <c:v>(CODI) </c:v>
                </c:pt>
                <c:pt idx="16">
                  <c:v>(CEM) </c:v>
                </c:pt>
              </c:strCache>
            </c:strRef>
          </c:cat>
          <c:val>
            <c:numRef>
              <c:f>'[CONSOLIDADO II PRUEBAS DE RECORRIDO RIESGOS 20191227 - II CAUTRIMESTRE.xlsx]Diapostivia'!$D$2:$D$18</c:f>
              <c:numCache>
                <c:formatCode>General</c:formatCode>
                <c:ptCount val="17"/>
                <c:pt idx="0">
                  <c:v>1</c:v>
                </c:pt>
                <c:pt idx="1">
                  <c:v>1</c:v>
                </c:pt>
                <c:pt idx="4">
                  <c:v>1</c:v>
                </c:pt>
                <c:pt idx="5">
                  <c:v>2</c:v>
                </c:pt>
                <c:pt idx="6">
                  <c:v>1</c:v>
                </c:pt>
                <c:pt idx="7">
                  <c:v>2</c:v>
                </c:pt>
                <c:pt idx="8">
                  <c:v>1</c:v>
                </c:pt>
                <c:pt idx="10">
                  <c:v>2</c:v>
                </c:pt>
                <c:pt idx="11">
                  <c:v>3</c:v>
                </c:pt>
                <c:pt idx="12">
                  <c:v>1</c:v>
                </c:pt>
                <c:pt idx="16">
                  <c:v>1</c:v>
                </c:pt>
              </c:numCache>
            </c:numRef>
          </c:val>
          <c:extLst>
            <c:ext xmlns:c16="http://schemas.microsoft.com/office/drawing/2014/chart" uri="{C3380CC4-5D6E-409C-BE32-E72D297353CC}">
              <c16:uniqueId val="{00000002-2CF5-41FF-A542-7F540EBAF80D}"/>
            </c:ext>
          </c:extLst>
        </c:ser>
        <c:ser>
          <c:idx val="3"/>
          <c:order val="3"/>
          <c:tx>
            <c:strRef>
              <c:f>'[CONSOLIDADO II PRUEBAS DE RECORRIDO RIESGOS 20191227 - II CAUTRIMESTRE.xlsx]Diapostivia'!$E$1</c:f>
              <c:strCache>
                <c:ptCount val="1"/>
                <c:pt idx="0">
                  <c:v>NIVEL MEDIO.</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'[CONSOLIDADO II PRUEBAS DE RECORRIDO RIESGOS 20191227 - II CAUTRIMESTRE.xlsx]Diapostivia'!$A$2:$A$18</c:f>
              <c:strCache>
                <c:ptCount val="17"/>
                <c:pt idx="0">
                  <c:v>(DESI)</c:v>
                </c:pt>
                <c:pt idx="1">
                  <c:v>(APIC)</c:v>
                </c:pt>
                <c:pt idx="2">
                  <c:v>(EGTI)</c:v>
                </c:pt>
                <c:pt idx="3">
                  <c:v>(PIV) </c:v>
                </c:pt>
                <c:pt idx="4">
                  <c:v>(PPMQ)</c:v>
                </c:pt>
                <c:pt idx="5">
                  <c:v>(IMVI)</c:v>
                </c:pt>
                <c:pt idx="6">
                  <c:v>(GSIT)</c:v>
                </c:pt>
                <c:pt idx="7">
                  <c:v>(GREF)</c:v>
                </c:pt>
                <c:pt idx="8">
                  <c:v>(GCON)</c:v>
                </c:pt>
                <c:pt idx="9">
                  <c:v>(GEFI)</c:v>
                </c:pt>
                <c:pt idx="10">
                  <c:v>(GLAB)</c:v>
                </c:pt>
                <c:pt idx="11">
                  <c:v>(GTHU)</c:v>
                </c:pt>
                <c:pt idx="12">
                  <c:v>(GAM) </c:v>
                </c:pt>
                <c:pt idx="13">
                  <c:v>(GDO)</c:v>
                </c:pt>
                <c:pt idx="14">
                  <c:v>(GJUR)</c:v>
                </c:pt>
                <c:pt idx="15">
                  <c:v>(CODI) </c:v>
                </c:pt>
                <c:pt idx="16">
                  <c:v>(CEM) </c:v>
                </c:pt>
              </c:strCache>
            </c:strRef>
          </c:cat>
          <c:val>
            <c:numRef>
              <c:f>'[CONSOLIDADO II PRUEBAS DE RECORRIDO RIESGOS 20191227 - II CAUTRIMESTRE.xlsx]Diapostivia'!$E$2:$E$18</c:f>
              <c:numCache>
                <c:formatCode>General</c:formatCode>
                <c:ptCount val="17"/>
                <c:pt idx="0">
                  <c:v>2</c:v>
                </c:pt>
                <c:pt idx="2">
                  <c:v>2</c:v>
                </c:pt>
                <c:pt idx="5">
                  <c:v>1</c:v>
                </c:pt>
                <c:pt idx="9">
                  <c:v>1</c:v>
                </c:pt>
                <c:pt idx="10">
                  <c:v>1</c:v>
                </c:pt>
                <c:pt idx="14">
                  <c:v>1</c:v>
                </c:pt>
                <c:pt idx="16">
                  <c:v>1</c:v>
                </c:pt>
              </c:numCache>
            </c:numRef>
          </c:val>
          <c:extLst>
            <c:ext xmlns:c16="http://schemas.microsoft.com/office/drawing/2014/chart" uri="{C3380CC4-5D6E-409C-BE32-E72D297353CC}">
              <c16:uniqueId val="{00000003-2CF5-41FF-A542-7F540EBAF80D}"/>
            </c:ext>
          </c:extLst>
        </c:ser>
        <c:ser>
          <c:idx val="4"/>
          <c:order val="4"/>
          <c:tx>
            <c:strRef>
              <c:f>'[CONSOLIDADO II PRUEBAS DE RECORRIDO RIESGOS 20191227 - II CAUTRIMESTRE.xlsx]Diapostivia'!$F$1</c:f>
              <c:strCache>
                <c:ptCount val="1"/>
                <c:pt idx="0">
                  <c:v>NIVEL BAJO. </c:v>
                </c:pt>
              </c:strCache>
            </c:strRef>
          </c:tx>
          <c:spPr>
            <a:solidFill>
              <a:srgbClr val="96969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'[CONSOLIDADO II PRUEBAS DE RECORRIDO RIESGOS 20191227 - II CAUTRIMESTRE.xlsx]Diapostivia'!$A$2:$A$18</c:f>
              <c:strCache>
                <c:ptCount val="17"/>
                <c:pt idx="0">
                  <c:v>(DESI)</c:v>
                </c:pt>
                <c:pt idx="1">
                  <c:v>(APIC)</c:v>
                </c:pt>
                <c:pt idx="2">
                  <c:v>(EGTI)</c:v>
                </c:pt>
                <c:pt idx="3">
                  <c:v>(PIV) </c:v>
                </c:pt>
                <c:pt idx="4">
                  <c:v>(PPMQ)</c:v>
                </c:pt>
                <c:pt idx="5">
                  <c:v>(IMVI)</c:v>
                </c:pt>
                <c:pt idx="6">
                  <c:v>(GSIT)</c:v>
                </c:pt>
                <c:pt idx="7">
                  <c:v>(GREF)</c:v>
                </c:pt>
                <c:pt idx="8">
                  <c:v>(GCON)</c:v>
                </c:pt>
                <c:pt idx="9">
                  <c:v>(GEFI)</c:v>
                </c:pt>
                <c:pt idx="10">
                  <c:v>(GLAB)</c:v>
                </c:pt>
                <c:pt idx="11">
                  <c:v>(GTHU)</c:v>
                </c:pt>
                <c:pt idx="12">
                  <c:v>(GAM) </c:v>
                </c:pt>
                <c:pt idx="13">
                  <c:v>(GDO)</c:v>
                </c:pt>
                <c:pt idx="14">
                  <c:v>(GJUR)</c:v>
                </c:pt>
                <c:pt idx="15">
                  <c:v>(CODI) </c:v>
                </c:pt>
                <c:pt idx="16">
                  <c:v>(CEM) </c:v>
                </c:pt>
              </c:strCache>
            </c:strRef>
          </c:cat>
          <c:val>
            <c:numRef>
              <c:f>'[CONSOLIDADO II PRUEBAS DE RECORRIDO RIESGOS 20191227 - II CAUTRIMESTRE.xlsx]Diapostivia'!$F$2:$F$18</c:f>
              <c:numCache>
                <c:formatCode>General</c:formatCode>
                <c:ptCount val="17"/>
                <c:pt idx="3">
                  <c:v>1</c:v>
                </c:pt>
                <c:pt idx="14">
                  <c:v>3</c:v>
                </c:pt>
              </c:numCache>
            </c:numRef>
          </c:val>
          <c:extLst>
            <c:ext xmlns:c16="http://schemas.microsoft.com/office/drawing/2014/chart" uri="{C3380CC4-5D6E-409C-BE32-E72D297353CC}">
              <c16:uniqueId val="{00000004-2CF5-41FF-A542-7F540EBAF80D}"/>
            </c:ext>
          </c:extLst>
        </c:ser>
        <c:dLbls>
          <c:showLegendKey val="0"/>
          <c:showVal val="0"/>
          <c:showCatName val="0"/>
          <c:showSerName val="0"/>
          <c:showPercent val="0"/>
          <c:showBubbleSize val="0"/>
        </c:dLbls>
        <c:gapWidth val="150"/>
        <c:shape val="box"/>
        <c:axId val="71042176"/>
        <c:axId val="71044480"/>
        <c:axId val="0"/>
      </c:bar3DChart>
      <c:catAx>
        <c:axId val="71042176"/>
        <c:scaling>
          <c:orientation val="minMax"/>
        </c:scaling>
        <c:delete val="0"/>
        <c:axPos val="b"/>
        <c:numFmt formatCode="General" sourceLinked="1"/>
        <c:majorTickMark val="none"/>
        <c:minorTickMark val="none"/>
        <c:tickLblPos val="nextTo"/>
        <c:spPr>
          <a:noFill/>
          <a:ln>
            <a:noFill/>
          </a:ln>
          <a:effectLst/>
        </c:spPr>
        <c:txPr>
          <a:bodyPr rot="0" spcFirstLastPara="1" vertOverflow="ellipsis" wrap="square" anchor="ctr" anchorCtr="1"/>
          <a:lstStyle/>
          <a:p>
            <a:pPr>
              <a:defRPr sz="1000" b="1" i="0" u="none" strike="noStrike" kern="1200" cap="none" spc="0" normalizeH="0" baseline="0">
                <a:solidFill>
                  <a:schemeClr val="tx1">
                    <a:lumMod val="65000"/>
                    <a:lumOff val="35000"/>
                  </a:schemeClr>
                </a:solidFill>
                <a:latin typeface="Calibri" panose="020F0502020204030204" pitchFamily="34" charset="0"/>
                <a:ea typeface="+mn-ea"/>
                <a:cs typeface="+mn-cs"/>
              </a:defRPr>
            </a:pPr>
            <a:endParaRPr lang="es-CO"/>
          </a:p>
        </c:txPr>
        <c:crossAx val="71044480"/>
        <c:crosses val="autoZero"/>
        <c:auto val="0"/>
        <c:lblAlgn val="ctr"/>
        <c:lblOffset val="100"/>
        <c:noMultiLvlLbl val="0"/>
      </c:catAx>
      <c:valAx>
        <c:axId val="7104448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71042176"/>
        <c:crosses val="autoZero"/>
        <c:crossBetween val="between"/>
      </c:valAx>
      <c:spPr>
        <a:noFill/>
        <a:ln>
          <a:noFill/>
        </a:ln>
        <a:effectLst/>
      </c:spPr>
    </c:plotArea>
    <c:legend>
      <c:legendPos val="b"/>
      <c:layout>
        <c:manualLayout>
          <c:xMode val="edge"/>
          <c:yMode val="edge"/>
          <c:x val="0.85065029938486303"/>
          <c:y val="4.8630775768679024E-2"/>
          <c:w val="0.13891164072344911"/>
          <c:h val="0.3345131553677741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mn-cs"/>
            </a:defRPr>
          </a:pPr>
          <a:endParaRPr lang="es-CO"/>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CO"/>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cap="none" spc="0" normalizeH="0" baseline="0">
                <a:solidFill>
                  <a:sysClr val="windowText" lastClr="000000">
                    <a:lumMod val="65000"/>
                    <a:lumOff val="35000"/>
                  </a:sysClr>
                </a:solidFill>
                <a:latin typeface="+mj-lt"/>
                <a:ea typeface="+mj-ea"/>
                <a:cs typeface="+mj-cs"/>
              </a:defRPr>
            </a:pPr>
            <a:r>
              <a:rPr lang="es-ES" sz="1400" b="1" u="none" dirty="0">
                <a:solidFill>
                  <a:srgbClr val="002060"/>
                </a:solidFill>
                <a:effectLst/>
                <a:highlight>
                  <a:srgbClr val="00FFFF"/>
                </a:highlight>
                <a:latin typeface="Arial" panose="020B0604020202020204" pitchFamily="34" charset="0"/>
                <a:cs typeface="Arial" panose="020B0604020202020204" pitchFamily="34" charset="0"/>
              </a:rPr>
              <a:t>RIESGOS DE CORRUPCIÓN </a:t>
            </a:r>
            <a:r>
              <a:rPr lang="es-ES" sz="1400" b="1" u="none" dirty="0">
                <a:solidFill>
                  <a:srgbClr val="002060"/>
                </a:solidFill>
                <a:effectLst/>
                <a:latin typeface="Arial" panose="020B0604020202020204" pitchFamily="34" charset="0"/>
                <a:cs typeface="Arial" panose="020B0604020202020204" pitchFamily="34" charset="0"/>
              </a:rPr>
              <a:t>IDENTIFICADOS POR LOS PROCESOS EN LA UAERMV CON CORTE 2019/04/30</a:t>
            </a:r>
            <a:r>
              <a:rPr lang="es-CO" sz="1400" b="1" baseline="0" dirty="0">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es-CO" sz="1200" b="1" baseline="0" dirty="0">
                <a:latin typeface="Arial" panose="020B0604020202020204" pitchFamily="34" charset="0"/>
                <a:cs typeface="Arial" panose="020B0604020202020204" pitchFamily="34" charset="0"/>
              </a:rPr>
              <a:t>  </a:t>
            </a:r>
            <a:r>
              <a:rPr lang="es-CO" sz="1200" b="1" dirty="0">
                <a:latin typeface="Arial" panose="020B0604020202020204" pitchFamily="34" charset="0"/>
                <a:cs typeface="Arial" panose="020B0604020202020204" pitchFamily="34" charset="0"/>
              </a:rPr>
              <a:t>Número de riesgos y su nivel de exposición</a:t>
            </a:r>
          </a:p>
        </c:rich>
      </c:tx>
      <c:layout>
        <c:manualLayout>
          <c:xMode val="edge"/>
          <c:yMode val="edge"/>
          <c:x val="0.12350172571041897"/>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cap="none" spc="0" normalizeH="0" baseline="0">
              <a:solidFill>
                <a:sysClr val="windowText" lastClr="000000">
                  <a:lumMod val="65000"/>
                  <a:lumOff val="35000"/>
                </a:sysClr>
              </a:solidFill>
              <a:latin typeface="+mj-lt"/>
              <a:ea typeface="+mj-ea"/>
              <a:cs typeface="+mj-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0347215326735728E-2"/>
          <c:y val="0.22829728316315601"/>
          <c:w val="0.86864456362975384"/>
          <c:h val="0.45629606820621182"/>
        </c:manualLayout>
      </c:layout>
      <c:bar3DChart>
        <c:barDir val="col"/>
        <c:grouping val="stacked"/>
        <c:varyColors val="0"/>
        <c:ser>
          <c:idx val="0"/>
          <c:order val="0"/>
          <c:tx>
            <c:strRef>
              <c:f>Diapostivia!$G$1</c:f>
              <c:strCache>
                <c:ptCount val="1"/>
                <c:pt idx="0">
                  <c:v>riesgos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Diapostivia!$A$2:$A$7</c:f>
              <c:strCache>
                <c:ptCount val="6"/>
                <c:pt idx="0">
                  <c:v>(PIV) </c:v>
                </c:pt>
                <c:pt idx="1">
                  <c:v>(PPMQ)</c:v>
                </c:pt>
                <c:pt idx="2">
                  <c:v>(GREF)</c:v>
                </c:pt>
                <c:pt idx="3">
                  <c:v>(GCON)</c:v>
                </c:pt>
                <c:pt idx="4">
                  <c:v>(GLAB)</c:v>
                </c:pt>
                <c:pt idx="5">
                  <c:v>(CODI) </c:v>
                </c:pt>
              </c:strCache>
            </c:strRef>
          </c:cat>
          <c:val>
            <c:numRef>
              <c:f>Diapostivia!$G$2:$G$7</c:f>
            </c:numRef>
          </c:val>
          <c:extLst>
            <c:ext xmlns:c16="http://schemas.microsoft.com/office/drawing/2014/chart" uri="{C3380CC4-5D6E-409C-BE32-E72D297353CC}">
              <c16:uniqueId val="{00000000-F0D1-4CB3-BBC8-5CF6C6890480}"/>
            </c:ext>
          </c:extLst>
        </c:ser>
        <c:ser>
          <c:idx val="1"/>
          <c:order val="1"/>
          <c:tx>
            <c:strRef>
              <c:f>Diapostivia!$H$1</c:f>
              <c:strCache>
                <c:ptCount val="1"/>
                <c:pt idx="0">
                  <c:v>NIVEL EXTREMO.</c:v>
                </c:pt>
              </c:strCache>
            </c:strRef>
          </c:tx>
          <c:spPr>
            <a:solidFill>
              <a:srgbClr val="CC33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Diapostivia!$A$2:$A$7</c:f>
              <c:strCache>
                <c:ptCount val="6"/>
                <c:pt idx="0">
                  <c:v>(PIV) </c:v>
                </c:pt>
                <c:pt idx="1">
                  <c:v>(PPMQ)</c:v>
                </c:pt>
                <c:pt idx="2">
                  <c:v>(GREF)</c:v>
                </c:pt>
                <c:pt idx="3">
                  <c:v>(GCON)</c:v>
                </c:pt>
                <c:pt idx="4">
                  <c:v>(GLAB)</c:v>
                </c:pt>
                <c:pt idx="5">
                  <c:v>(CODI) </c:v>
                </c:pt>
              </c:strCache>
            </c:strRef>
          </c:cat>
          <c:val>
            <c:numRef>
              <c:f>Diapostivia!$H$2:$H$7</c:f>
              <c:numCache>
                <c:formatCode>General</c:formatCode>
                <c:ptCount val="6"/>
              </c:numCache>
            </c:numRef>
          </c:val>
          <c:extLst>
            <c:ext xmlns:c16="http://schemas.microsoft.com/office/drawing/2014/chart" uri="{C3380CC4-5D6E-409C-BE32-E72D297353CC}">
              <c16:uniqueId val="{00000001-F0D1-4CB3-BBC8-5CF6C6890480}"/>
            </c:ext>
          </c:extLst>
        </c:ser>
        <c:ser>
          <c:idx val="2"/>
          <c:order val="2"/>
          <c:tx>
            <c:strRef>
              <c:f>Diapostivia!$I$1</c:f>
              <c:strCache>
                <c:ptCount val="1"/>
                <c:pt idx="0">
                  <c:v>NIVEL ALTO.</c:v>
                </c:pt>
              </c:strCache>
            </c:strRef>
          </c:tx>
          <c:spPr>
            <a:solidFill>
              <a:srgbClr val="ED7E3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Diapostivia!$A$2:$A$7</c:f>
              <c:strCache>
                <c:ptCount val="6"/>
                <c:pt idx="0">
                  <c:v>(PIV) </c:v>
                </c:pt>
                <c:pt idx="1">
                  <c:v>(PPMQ)</c:v>
                </c:pt>
                <c:pt idx="2">
                  <c:v>(GREF)</c:v>
                </c:pt>
                <c:pt idx="3">
                  <c:v>(GCON)</c:v>
                </c:pt>
                <c:pt idx="4">
                  <c:v>(GLAB)</c:v>
                </c:pt>
                <c:pt idx="5">
                  <c:v>(CODI) </c:v>
                </c:pt>
              </c:strCache>
            </c:strRef>
          </c:cat>
          <c:val>
            <c:numRef>
              <c:f>Diapostivia!$I$2:$I$7</c:f>
              <c:numCache>
                <c:formatCode>General</c:formatCode>
                <c:ptCount val="6"/>
                <c:pt idx="2">
                  <c:v>1</c:v>
                </c:pt>
                <c:pt idx="3">
                  <c:v>1</c:v>
                </c:pt>
                <c:pt idx="5">
                  <c:v>1</c:v>
                </c:pt>
              </c:numCache>
            </c:numRef>
          </c:val>
          <c:extLst>
            <c:ext xmlns:c16="http://schemas.microsoft.com/office/drawing/2014/chart" uri="{C3380CC4-5D6E-409C-BE32-E72D297353CC}">
              <c16:uniqueId val="{00000002-F0D1-4CB3-BBC8-5CF6C6890480}"/>
            </c:ext>
          </c:extLst>
        </c:ser>
        <c:ser>
          <c:idx val="3"/>
          <c:order val="3"/>
          <c:tx>
            <c:strRef>
              <c:f>Diapostivia!$J$1</c:f>
              <c:strCache>
                <c:ptCount val="1"/>
                <c:pt idx="0">
                  <c:v>NIVEL MEDIO.</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Diapostivia!$A$2:$A$7</c:f>
              <c:strCache>
                <c:ptCount val="6"/>
                <c:pt idx="0">
                  <c:v>(PIV) </c:v>
                </c:pt>
                <c:pt idx="1">
                  <c:v>(PPMQ)</c:v>
                </c:pt>
                <c:pt idx="2">
                  <c:v>(GREF)</c:v>
                </c:pt>
                <c:pt idx="3">
                  <c:v>(GCON)</c:v>
                </c:pt>
                <c:pt idx="4">
                  <c:v>(GLAB)</c:v>
                </c:pt>
                <c:pt idx="5">
                  <c:v>(CODI) </c:v>
                </c:pt>
              </c:strCache>
            </c:strRef>
          </c:cat>
          <c:val>
            <c:numRef>
              <c:f>Diapostivia!$J$2:$J$7</c:f>
              <c:numCache>
                <c:formatCode>General</c:formatCode>
                <c:ptCount val="6"/>
                <c:pt idx="0">
                  <c:v>1</c:v>
                </c:pt>
                <c:pt idx="1">
                  <c:v>1</c:v>
                </c:pt>
                <c:pt idx="3">
                  <c:v>1</c:v>
                </c:pt>
                <c:pt idx="4">
                  <c:v>1</c:v>
                </c:pt>
              </c:numCache>
            </c:numRef>
          </c:val>
          <c:extLst>
            <c:ext xmlns:c16="http://schemas.microsoft.com/office/drawing/2014/chart" uri="{C3380CC4-5D6E-409C-BE32-E72D297353CC}">
              <c16:uniqueId val="{00000003-F0D1-4CB3-BBC8-5CF6C6890480}"/>
            </c:ext>
          </c:extLst>
        </c:ser>
        <c:ser>
          <c:idx val="4"/>
          <c:order val="4"/>
          <c:tx>
            <c:strRef>
              <c:f>Diapostivia!$K$1</c:f>
              <c:strCache>
                <c:ptCount val="1"/>
                <c:pt idx="0">
                  <c:v>NIVEL BAJO. </c:v>
                </c:pt>
              </c:strCache>
            </c:strRef>
          </c:tx>
          <c:spPr>
            <a:solidFill>
              <a:schemeClr val="bg1">
                <a:lumMod val="65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Diapostivia!$A$2:$A$7</c:f>
              <c:strCache>
                <c:ptCount val="6"/>
                <c:pt idx="0">
                  <c:v>(PIV) </c:v>
                </c:pt>
                <c:pt idx="1">
                  <c:v>(PPMQ)</c:v>
                </c:pt>
                <c:pt idx="2">
                  <c:v>(GREF)</c:v>
                </c:pt>
                <c:pt idx="3">
                  <c:v>(GCON)</c:v>
                </c:pt>
                <c:pt idx="4">
                  <c:v>(GLAB)</c:v>
                </c:pt>
                <c:pt idx="5">
                  <c:v>(CODI) </c:v>
                </c:pt>
              </c:strCache>
            </c:strRef>
          </c:cat>
          <c:val>
            <c:numRef>
              <c:f>Diapostivia!$K$2:$K$7</c:f>
              <c:numCache>
                <c:formatCode>General</c:formatCode>
                <c:ptCount val="6"/>
                <c:pt idx="1">
                  <c:v>1</c:v>
                </c:pt>
              </c:numCache>
            </c:numRef>
          </c:val>
          <c:extLst>
            <c:ext xmlns:c16="http://schemas.microsoft.com/office/drawing/2014/chart" uri="{C3380CC4-5D6E-409C-BE32-E72D297353CC}">
              <c16:uniqueId val="{00000004-F0D1-4CB3-BBC8-5CF6C6890480}"/>
            </c:ext>
          </c:extLst>
        </c:ser>
        <c:dLbls>
          <c:showLegendKey val="0"/>
          <c:showVal val="0"/>
          <c:showCatName val="0"/>
          <c:showSerName val="0"/>
          <c:showPercent val="0"/>
          <c:showBubbleSize val="0"/>
        </c:dLbls>
        <c:gapWidth val="150"/>
        <c:shape val="box"/>
        <c:axId val="1653695040"/>
        <c:axId val="1653695456"/>
        <c:axId val="0"/>
      </c:bar3DChart>
      <c:catAx>
        <c:axId val="1653695040"/>
        <c:scaling>
          <c:orientation val="minMax"/>
        </c:scaling>
        <c:delete val="0"/>
        <c:axPos val="b"/>
        <c:numFmt formatCode="General" sourceLinked="1"/>
        <c:majorTickMark val="none"/>
        <c:minorTickMark val="none"/>
        <c:tickLblPos val="nextTo"/>
        <c:spPr>
          <a:noFill/>
          <a:ln>
            <a:noFill/>
          </a:ln>
          <a:effectLst/>
        </c:spPr>
        <c:txPr>
          <a:bodyPr rot="0" spcFirstLastPara="1" vertOverflow="ellipsis" wrap="square" anchor="ctr" anchorCtr="1"/>
          <a:lstStyle/>
          <a:p>
            <a:pPr>
              <a:defRPr sz="1200" b="1" i="0" u="none" strike="noStrike" kern="1200" cap="none" spc="0" normalizeH="0" baseline="0">
                <a:solidFill>
                  <a:schemeClr val="tx1">
                    <a:lumMod val="65000"/>
                    <a:lumOff val="35000"/>
                  </a:schemeClr>
                </a:solidFill>
                <a:latin typeface="Calibri" panose="020F0502020204030204" pitchFamily="34" charset="0"/>
                <a:ea typeface="+mn-ea"/>
                <a:cs typeface="+mn-cs"/>
              </a:defRPr>
            </a:pPr>
            <a:endParaRPr lang="es-CO"/>
          </a:p>
        </c:txPr>
        <c:crossAx val="1653695456"/>
        <c:crosses val="autoZero"/>
        <c:auto val="0"/>
        <c:lblAlgn val="ctr"/>
        <c:lblOffset val="100"/>
        <c:noMultiLvlLbl val="0"/>
      </c:catAx>
      <c:valAx>
        <c:axId val="165369545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53695040"/>
        <c:crosses val="autoZero"/>
        <c:crossBetween val="between"/>
      </c:valAx>
      <c:spPr>
        <a:noFill/>
        <a:ln>
          <a:noFill/>
        </a:ln>
        <a:effectLst/>
      </c:spPr>
    </c:plotArea>
    <c:legend>
      <c:legendPos val="b"/>
      <c:layout>
        <c:manualLayout>
          <c:xMode val="edge"/>
          <c:yMode val="edge"/>
          <c:x val="0.8534644320346183"/>
          <c:y val="7.2980538880257628E-2"/>
          <c:w val="0.12721897801141624"/>
          <c:h val="0.4749329149627495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cap="none" spc="0" normalizeH="0" baseline="0">
                <a:solidFill>
                  <a:sysClr val="windowText" lastClr="000000">
                    <a:lumMod val="65000"/>
                    <a:lumOff val="35000"/>
                  </a:sysClr>
                </a:solidFill>
                <a:latin typeface="+mj-lt"/>
                <a:ea typeface="+mj-ea"/>
                <a:cs typeface="+mj-cs"/>
              </a:defRPr>
            </a:pPr>
            <a:r>
              <a:rPr lang="es-ES" sz="1400" b="1" i="0" baseline="0" dirty="0">
                <a:solidFill>
                  <a:srgbClr val="002060"/>
                </a:solidFill>
                <a:effectLst/>
                <a:highlight>
                  <a:srgbClr val="00FFFF"/>
                </a:highlight>
                <a:latin typeface="Arial" panose="020B0604020202020204" pitchFamily="34" charset="0"/>
                <a:cs typeface="Arial" panose="020B0604020202020204" pitchFamily="34" charset="0"/>
              </a:rPr>
              <a:t>RIESGOS DE CORRUPCIÓN </a:t>
            </a:r>
            <a:r>
              <a:rPr lang="es-ES" sz="1400" b="1" i="0" baseline="0" dirty="0">
                <a:solidFill>
                  <a:srgbClr val="002060"/>
                </a:solidFill>
                <a:effectLst/>
                <a:latin typeface="Arial" panose="020B0604020202020204" pitchFamily="34" charset="0"/>
                <a:cs typeface="Arial" panose="020B0604020202020204" pitchFamily="34" charset="0"/>
              </a:rPr>
              <a:t>IDENTIFICADOS POR LOS PROCESOS EN LA UAERMV CON CORTE 2019/09/30</a:t>
            </a:r>
            <a:endParaRPr lang="es-CO" sz="14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es-CO" sz="1200" b="1" dirty="0">
                <a:latin typeface="Arial" panose="020B0604020202020204" pitchFamily="34" charset="0"/>
                <a:cs typeface="Arial" panose="020B0604020202020204" pitchFamily="34" charset="0"/>
              </a:rPr>
              <a:t>Número de riesgos y su nivel de exposición</a:t>
            </a:r>
          </a:p>
        </c:rich>
      </c:tx>
      <c:layout>
        <c:manualLayout>
          <c:xMode val="edge"/>
          <c:yMode val="edge"/>
          <c:x val="8.5069670603605693E-2"/>
          <c:y val="4.0132613108463853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cap="none" spc="0" normalizeH="0" baseline="0">
              <a:solidFill>
                <a:sysClr val="windowText" lastClr="000000">
                  <a:lumMod val="65000"/>
                  <a:lumOff val="35000"/>
                </a:sysClr>
              </a:solidFill>
              <a:latin typeface="+mj-lt"/>
              <a:ea typeface="+mj-ea"/>
              <a:cs typeface="+mj-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8133401316673878E-2"/>
          <c:y val="0.22322264005477735"/>
          <c:w val="0.81947533205538881"/>
          <c:h val="0.36240700721790131"/>
        </c:manualLayout>
      </c:layout>
      <c:bar3DChart>
        <c:barDir val="col"/>
        <c:grouping val="stacked"/>
        <c:varyColors val="0"/>
        <c:ser>
          <c:idx val="0"/>
          <c:order val="0"/>
          <c:tx>
            <c:strRef>
              <c:f>'[Diapositiva riesgos de corrupción comparativa trimestres  (1).xlsx]Diapostivia'!$B$1</c:f>
              <c:strCache>
                <c:ptCount val="1"/>
                <c:pt idx="0">
                  <c:v>riesgos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'[Diapositiva riesgos de corrupción comparativa trimestres  (1).xlsx]Diapostivia'!$A$2:$A$7</c:f>
              <c:strCache>
                <c:ptCount val="6"/>
                <c:pt idx="0">
                  <c:v>(PIV) </c:v>
                </c:pt>
                <c:pt idx="1">
                  <c:v>(PPMQ)</c:v>
                </c:pt>
                <c:pt idx="2">
                  <c:v>(GREF)</c:v>
                </c:pt>
                <c:pt idx="3">
                  <c:v>(GCON)</c:v>
                </c:pt>
                <c:pt idx="4">
                  <c:v>(GLAB)</c:v>
                </c:pt>
                <c:pt idx="5">
                  <c:v>(CODI) </c:v>
                </c:pt>
              </c:strCache>
            </c:strRef>
          </c:cat>
          <c:val>
            <c:numRef>
              <c:f>'[Diapositiva riesgos de corrupción comparativa trimestres  (1).xlsx]Diapostivia'!$B$2:$B$7</c:f>
            </c:numRef>
          </c:val>
          <c:extLst>
            <c:ext xmlns:c16="http://schemas.microsoft.com/office/drawing/2014/chart" uri="{C3380CC4-5D6E-409C-BE32-E72D297353CC}">
              <c16:uniqueId val="{00000000-22FD-48CE-8988-265199D34218}"/>
            </c:ext>
          </c:extLst>
        </c:ser>
        <c:ser>
          <c:idx val="1"/>
          <c:order val="1"/>
          <c:tx>
            <c:strRef>
              <c:f>'[Diapositiva riesgos de corrupción comparativa trimestres  (1).xlsx]Diapostivia'!$C$1</c:f>
              <c:strCache>
                <c:ptCount val="1"/>
                <c:pt idx="0">
                  <c:v>NIVEL EXTREMO.</c:v>
                </c:pt>
              </c:strCache>
            </c:strRef>
          </c:tx>
          <c:spPr>
            <a:solidFill>
              <a:srgbClr val="CC33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'[Diapositiva riesgos de corrupción comparativa trimestres  (1).xlsx]Diapostivia'!$A$2:$A$7</c:f>
              <c:strCache>
                <c:ptCount val="6"/>
                <c:pt idx="0">
                  <c:v>(PIV) </c:v>
                </c:pt>
                <c:pt idx="1">
                  <c:v>(PPMQ)</c:v>
                </c:pt>
                <c:pt idx="2">
                  <c:v>(GREF)</c:v>
                </c:pt>
                <c:pt idx="3">
                  <c:v>(GCON)</c:v>
                </c:pt>
                <c:pt idx="4">
                  <c:v>(GLAB)</c:v>
                </c:pt>
                <c:pt idx="5">
                  <c:v>(CODI) </c:v>
                </c:pt>
              </c:strCache>
            </c:strRef>
          </c:cat>
          <c:val>
            <c:numRef>
              <c:f>'[Diapositiva riesgos de corrupción comparativa trimestres  (1).xlsx]Diapostivia'!$C$2:$C$7</c:f>
              <c:numCache>
                <c:formatCode>General</c:formatCode>
                <c:ptCount val="6"/>
              </c:numCache>
            </c:numRef>
          </c:val>
          <c:extLst>
            <c:ext xmlns:c16="http://schemas.microsoft.com/office/drawing/2014/chart" uri="{C3380CC4-5D6E-409C-BE32-E72D297353CC}">
              <c16:uniqueId val="{00000001-22FD-48CE-8988-265199D34218}"/>
            </c:ext>
          </c:extLst>
        </c:ser>
        <c:ser>
          <c:idx val="2"/>
          <c:order val="2"/>
          <c:tx>
            <c:strRef>
              <c:f>'[Diapositiva riesgos de corrupción comparativa trimestres  (1).xlsx]Diapostivia'!$D$1</c:f>
              <c:strCache>
                <c:ptCount val="1"/>
                <c:pt idx="0">
                  <c:v>NIVEL ALTO.</c:v>
                </c:pt>
              </c:strCache>
            </c:strRef>
          </c:tx>
          <c:spPr>
            <a:solidFill>
              <a:srgbClr val="ED7E3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'[Diapositiva riesgos de corrupción comparativa trimestres  (1).xlsx]Diapostivia'!$A$2:$A$7</c:f>
              <c:strCache>
                <c:ptCount val="6"/>
                <c:pt idx="0">
                  <c:v>(PIV) </c:v>
                </c:pt>
                <c:pt idx="1">
                  <c:v>(PPMQ)</c:v>
                </c:pt>
                <c:pt idx="2">
                  <c:v>(GREF)</c:v>
                </c:pt>
                <c:pt idx="3">
                  <c:v>(GCON)</c:v>
                </c:pt>
                <c:pt idx="4">
                  <c:v>(GLAB)</c:v>
                </c:pt>
                <c:pt idx="5">
                  <c:v>(CODI) </c:v>
                </c:pt>
              </c:strCache>
            </c:strRef>
          </c:cat>
          <c:val>
            <c:numRef>
              <c:f>'[Diapositiva riesgos de corrupción comparativa trimestres  (1).xlsx]Diapostivia'!$D$2:$D$7</c:f>
              <c:numCache>
                <c:formatCode>General</c:formatCode>
                <c:ptCount val="6"/>
                <c:pt idx="2">
                  <c:v>1</c:v>
                </c:pt>
                <c:pt idx="3">
                  <c:v>1</c:v>
                </c:pt>
                <c:pt idx="5">
                  <c:v>1</c:v>
                </c:pt>
              </c:numCache>
            </c:numRef>
          </c:val>
          <c:extLst>
            <c:ext xmlns:c16="http://schemas.microsoft.com/office/drawing/2014/chart" uri="{C3380CC4-5D6E-409C-BE32-E72D297353CC}">
              <c16:uniqueId val="{00000002-22FD-48CE-8988-265199D34218}"/>
            </c:ext>
          </c:extLst>
        </c:ser>
        <c:ser>
          <c:idx val="3"/>
          <c:order val="3"/>
          <c:tx>
            <c:strRef>
              <c:f>'[Diapositiva riesgos de corrupción comparativa trimestres  (1).xlsx]Diapostivia'!$E$1</c:f>
              <c:strCache>
                <c:ptCount val="1"/>
                <c:pt idx="0">
                  <c:v>NIVEL MEDIO.</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'[Diapositiva riesgos de corrupción comparativa trimestres  (1).xlsx]Diapostivia'!$A$2:$A$7</c:f>
              <c:strCache>
                <c:ptCount val="6"/>
                <c:pt idx="0">
                  <c:v>(PIV) </c:v>
                </c:pt>
                <c:pt idx="1">
                  <c:v>(PPMQ)</c:v>
                </c:pt>
                <c:pt idx="2">
                  <c:v>(GREF)</c:v>
                </c:pt>
                <c:pt idx="3">
                  <c:v>(GCON)</c:v>
                </c:pt>
                <c:pt idx="4">
                  <c:v>(GLAB)</c:v>
                </c:pt>
                <c:pt idx="5">
                  <c:v>(CODI) </c:v>
                </c:pt>
              </c:strCache>
            </c:strRef>
          </c:cat>
          <c:val>
            <c:numRef>
              <c:f>'[Diapositiva riesgos de corrupción comparativa trimestres  (1).xlsx]Diapostivia'!$E$2:$E$7</c:f>
              <c:numCache>
                <c:formatCode>General</c:formatCode>
                <c:ptCount val="6"/>
                <c:pt idx="0">
                  <c:v>1</c:v>
                </c:pt>
                <c:pt idx="1">
                  <c:v>1</c:v>
                </c:pt>
                <c:pt idx="3">
                  <c:v>1</c:v>
                </c:pt>
                <c:pt idx="4">
                  <c:v>1</c:v>
                </c:pt>
              </c:numCache>
            </c:numRef>
          </c:val>
          <c:extLst>
            <c:ext xmlns:c16="http://schemas.microsoft.com/office/drawing/2014/chart" uri="{C3380CC4-5D6E-409C-BE32-E72D297353CC}">
              <c16:uniqueId val="{00000003-22FD-48CE-8988-265199D34218}"/>
            </c:ext>
          </c:extLst>
        </c:ser>
        <c:ser>
          <c:idx val="4"/>
          <c:order val="4"/>
          <c:tx>
            <c:strRef>
              <c:f>'[Diapositiva riesgos de corrupción comparativa trimestres  (1).xlsx]Diapostivia'!$F$1</c:f>
              <c:strCache>
                <c:ptCount val="1"/>
                <c:pt idx="0">
                  <c:v>NIVEL BAJO. </c:v>
                </c:pt>
              </c:strCache>
            </c:strRef>
          </c:tx>
          <c:spPr>
            <a:solidFill>
              <a:srgbClr val="96969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'[Diapositiva riesgos de corrupción comparativa trimestres  (1).xlsx]Diapostivia'!$A$2:$A$7</c:f>
              <c:strCache>
                <c:ptCount val="6"/>
                <c:pt idx="0">
                  <c:v>(PIV) </c:v>
                </c:pt>
                <c:pt idx="1">
                  <c:v>(PPMQ)</c:v>
                </c:pt>
                <c:pt idx="2">
                  <c:v>(GREF)</c:v>
                </c:pt>
                <c:pt idx="3">
                  <c:v>(GCON)</c:v>
                </c:pt>
                <c:pt idx="4">
                  <c:v>(GLAB)</c:v>
                </c:pt>
                <c:pt idx="5">
                  <c:v>(CODI) </c:v>
                </c:pt>
              </c:strCache>
            </c:strRef>
          </c:cat>
          <c:val>
            <c:numRef>
              <c:f>'[Diapositiva riesgos de corrupción comparativa trimestres  (1).xlsx]Diapostivia'!$F$2:$F$7</c:f>
              <c:numCache>
                <c:formatCode>General</c:formatCode>
                <c:ptCount val="6"/>
                <c:pt idx="1">
                  <c:v>1</c:v>
                </c:pt>
              </c:numCache>
            </c:numRef>
          </c:val>
          <c:extLst>
            <c:ext xmlns:c16="http://schemas.microsoft.com/office/drawing/2014/chart" uri="{C3380CC4-5D6E-409C-BE32-E72D297353CC}">
              <c16:uniqueId val="{00000004-22FD-48CE-8988-265199D34218}"/>
            </c:ext>
          </c:extLst>
        </c:ser>
        <c:dLbls>
          <c:showLegendKey val="0"/>
          <c:showVal val="0"/>
          <c:showCatName val="0"/>
          <c:showSerName val="0"/>
          <c:showPercent val="0"/>
          <c:showBubbleSize val="0"/>
        </c:dLbls>
        <c:gapWidth val="150"/>
        <c:shape val="box"/>
        <c:axId val="1653695040"/>
        <c:axId val="1653695456"/>
        <c:axId val="0"/>
      </c:bar3DChart>
      <c:catAx>
        <c:axId val="1653695040"/>
        <c:scaling>
          <c:orientation val="minMax"/>
        </c:scaling>
        <c:delete val="0"/>
        <c:axPos val="b"/>
        <c:numFmt formatCode="General" sourceLinked="1"/>
        <c:majorTickMark val="none"/>
        <c:minorTickMark val="none"/>
        <c:tickLblPos val="nextTo"/>
        <c:spPr>
          <a:noFill/>
          <a:ln>
            <a:noFill/>
          </a:ln>
          <a:effectLst/>
        </c:spPr>
        <c:txPr>
          <a:bodyPr rot="0" spcFirstLastPara="1" vertOverflow="ellipsis" wrap="square" anchor="ctr" anchorCtr="1"/>
          <a:lstStyle/>
          <a:p>
            <a:pPr>
              <a:defRPr sz="1200" b="1" i="0" u="none" strike="noStrike" kern="1200" cap="none" spc="0" normalizeH="0" baseline="0">
                <a:solidFill>
                  <a:schemeClr val="tx1">
                    <a:lumMod val="65000"/>
                    <a:lumOff val="35000"/>
                  </a:schemeClr>
                </a:solidFill>
                <a:latin typeface="Calibri" panose="020F0502020204030204" pitchFamily="34" charset="0"/>
                <a:ea typeface="+mn-ea"/>
                <a:cs typeface="+mn-cs"/>
              </a:defRPr>
            </a:pPr>
            <a:endParaRPr lang="es-CO"/>
          </a:p>
        </c:txPr>
        <c:crossAx val="1653695456"/>
        <c:crosses val="autoZero"/>
        <c:auto val="0"/>
        <c:lblAlgn val="ctr"/>
        <c:lblOffset val="100"/>
        <c:noMultiLvlLbl val="0"/>
      </c:catAx>
      <c:valAx>
        <c:axId val="165369545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53695040"/>
        <c:crosses val="autoZero"/>
        <c:crossBetween val="between"/>
      </c:valAx>
      <c:spPr>
        <a:noFill/>
        <a:ln>
          <a:noFill/>
        </a:ln>
        <a:effectLst/>
      </c:spPr>
    </c:plotArea>
    <c:legend>
      <c:legendPos val="b"/>
      <c:layout>
        <c:manualLayout>
          <c:xMode val="edge"/>
          <c:yMode val="edge"/>
          <c:x val="0.83932184841254753"/>
          <c:y val="7.5883989865320356E-2"/>
          <c:w val="0.12236586762553971"/>
          <c:h val="0.4328222504606035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2745347327720248E-2"/>
          <c:y val="0.1401785361487117"/>
          <c:w val="0.94060053741048111"/>
          <c:h val="0.51729649385224696"/>
        </c:manualLayout>
      </c:layout>
      <c:bar3DChart>
        <c:barDir val="col"/>
        <c:grouping val="stacked"/>
        <c:varyColors val="0"/>
        <c:ser>
          <c:idx val="0"/>
          <c:order val="0"/>
          <c:tx>
            <c:strRef>
              <c:f>Diapostivia!$B$1</c:f>
              <c:strCache>
                <c:ptCount val="1"/>
                <c:pt idx="0">
                  <c:v>riesgos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Diapostivia!$A$2:$A$18</c:f>
              <c:strCache>
                <c:ptCount val="17"/>
                <c:pt idx="0">
                  <c:v>(DESI)</c:v>
                </c:pt>
                <c:pt idx="1">
                  <c:v>(APIC)</c:v>
                </c:pt>
                <c:pt idx="2">
                  <c:v>(EGTI)</c:v>
                </c:pt>
                <c:pt idx="3">
                  <c:v>(PIV) </c:v>
                </c:pt>
                <c:pt idx="4">
                  <c:v>(PPMQ)</c:v>
                </c:pt>
                <c:pt idx="5">
                  <c:v>(IMVI)</c:v>
                </c:pt>
                <c:pt idx="6">
                  <c:v>(GSIT)</c:v>
                </c:pt>
                <c:pt idx="7">
                  <c:v>(GREF)</c:v>
                </c:pt>
                <c:pt idx="8">
                  <c:v>(GCON)</c:v>
                </c:pt>
                <c:pt idx="9">
                  <c:v>(GEFI)</c:v>
                </c:pt>
                <c:pt idx="10">
                  <c:v>(GLAB)</c:v>
                </c:pt>
                <c:pt idx="11">
                  <c:v>(GTHU)</c:v>
                </c:pt>
                <c:pt idx="12">
                  <c:v>(GAM) </c:v>
                </c:pt>
                <c:pt idx="13">
                  <c:v>(GDO)</c:v>
                </c:pt>
                <c:pt idx="14">
                  <c:v>(GJUR)</c:v>
                </c:pt>
                <c:pt idx="15">
                  <c:v>(CODI) </c:v>
                </c:pt>
                <c:pt idx="16">
                  <c:v>(CEM) </c:v>
                </c:pt>
              </c:strCache>
            </c:strRef>
          </c:cat>
          <c:val>
            <c:numRef>
              <c:f>Diapostivia!$B$2:$B$18</c:f>
            </c:numRef>
          </c:val>
          <c:extLst>
            <c:ext xmlns:c16="http://schemas.microsoft.com/office/drawing/2014/chart" uri="{C3380CC4-5D6E-409C-BE32-E72D297353CC}">
              <c16:uniqueId val="{00000000-F1AC-4000-8B00-E99A31471FA6}"/>
            </c:ext>
          </c:extLst>
        </c:ser>
        <c:ser>
          <c:idx val="1"/>
          <c:order val="1"/>
          <c:tx>
            <c:strRef>
              <c:f>Diapostivia!$C$1</c:f>
              <c:strCache>
                <c:ptCount val="1"/>
                <c:pt idx="0">
                  <c:v>NIVEL EXTREMO.</c:v>
                </c:pt>
              </c:strCache>
            </c:strRef>
          </c:tx>
          <c:spPr>
            <a:solidFill>
              <a:srgbClr val="CC33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Diapostivia!$A$2:$A$18</c:f>
              <c:strCache>
                <c:ptCount val="17"/>
                <c:pt idx="0">
                  <c:v>(DESI)</c:v>
                </c:pt>
                <c:pt idx="1">
                  <c:v>(APIC)</c:v>
                </c:pt>
                <c:pt idx="2">
                  <c:v>(EGTI)</c:v>
                </c:pt>
                <c:pt idx="3">
                  <c:v>(PIV) </c:v>
                </c:pt>
                <c:pt idx="4">
                  <c:v>(PPMQ)</c:v>
                </c:pt>
                <c:pt idx="5">
                  <c:v>(IMVI)</c:v>
                </c:pt>
                <c:pt idx="6">
                  <c:v>(GSIT)</c:v>
                </c:pt>
                <c:pt idx="7">
                  <c:v>(GREF)</c:v>
                </c:pt>
                <c:pt idx="8">
                  <c:v>(GCON)</c:v>
                </c:pt>
                <c:pt idx="9">
                  <c:v>(GEFI)</c:v>
                </c:pt>
                <c:pt idx="10">
                  <c:v>(GLAB)</c:v>
                </c:pt>
                <c:pt idx="11">
                  <c:v>(GTHU)</c:v>
                </c:pt>
                <c:pt idx="12">
                  <c:v>(GAM) </c:v>
                </c:pt>
                <c:pt idx="13">
                  <c:v>(GDO)</c:v>
                </c:pt>
                <c:pt idx="14">
                  <c:v>(GJUR)</c:v>
                </c:pt>
                <c:pt idx="15">
                  <c:v>(CODI) </c:v>
                </c:pt>
                <c:pt idx="16">
                  <c:v>(CEM) </c:v>
                </c:pt>
              </c:strCache>
            </c:strRef>
          </c:cat>
          <c:val>
            <c:numRef>
              <c:f>Diapostivia!$C$2:$C$18</c:f>
              <c:numCache>
                <c:formatCode>General</c:formatCode>
                <c:ptCount val="17"/>
                <c:pt idx="6">
                  <c:v>3</c:v>
                </c:pt>
              </c:numCache>
            </c:numRef>
          </c:val>
          <c:extLst>
            <c:ext xmlns:c16="http://schemas.microsoft.com/office/drawing/2014/chart" uri="{C3380CC4-5D6E-409C-BE32-E72D297353CC}">
              <c16:uniqueId val="{00000001-F1AC-4000-8B00-E99A31471FA6}"/>
            </c:ext>
          </c:extLst>
        </c:ser>
        <c:ser>
          <c:idx val="2"/>
          <c:order val="2"/>
          <c:tx>
            <c:strRef>
              <c:f>Diapostivia!$D$1</c:f>
              <c:strCache>
                <c:ptCount val="1"/>
                <c:pt idx="0">
                  <c:v>NIVEL ALTO.</c:v>
                </c:pt>
              </c:strCache>
            </c:strRef>
          </c:tx>
          <c:spPr>
            <a:solidFill>
              <a:srgbClr val="ED7E3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Diapostivia!$A$2:$A$18</c:f>
              <c:strCache>
                <c:ptCount val="17"/>
                <c:pt idx="0">
                  <c:v>(DESI)</c:v>
                </c:pt>
                <c:pt idx="1">
                  <c:v>(APIC)</c:v>
                </c:pt>
                <c:pt idx="2">
                  <c:v>(EGTI)</c:v>
                </c:pt>
                <c:pt idx="3">
                  <c:v>(PIV) </c:v>
                </c:pt>
                <c:pt idx="4">
                  <c:v>(PPMQ)</c:v>
                </c:pt>
                <c:pt idx="5">
                  <c:v>(IMVI)</c:v>
                </c:pt>
                <c:pt idx="6">
                  <c:v>(GSIT)</c:v>
                </c:pt>
                <c:pt idx="7">
                  <c:v>(GREF)</c:v>
                </c:pt>
                <c:pt idx="8">
                  <c:v>(GCON)</c:v>
                </c:pt>
                <c:pt idx="9">
                  <c:v>(GEFI)</c:v>
                </c:pt>
                <c:pt idx="10">
                  <c:v>(GLAB)</c:v>
                </c:pt>
                <c:pt idx="11">
                  <c:v>(GTHU)</c:v>
                </c:pt>
                <c:pt idx="12">
                  <c:v>(GAM) </c:v>
                </c:pt>
                <c:pt idx="13">
                  <c:v>(GDO)</c:v>
                </c:pt>
                <c:pt idx="14">
                  <c:v>(GJUR)</c:v>
                </c:pt>
                <c:pt idx="15">
                  <c:v>(CODI) </c:v>
                </c:pt>
                <c:pt idx="16">
                  <c:v>(CEM) </c:v>
                </c:pt>
              </c:strCache>
            </c:strRef>
          </c:cat>
          <c:val>
            <c:numRef>
              <c:f>Diapostivia!$D$2:$D$18</c:f>
              <c:numCache>
                <c:formatCode>General</c:formatCode>
                <c:ptCount val="17"/>
                <c:pt idx="0">
                  <c:v>1</c:v>
                </c:pt>
                <c:pt idx="5">
                  <c:v>1</c:v>
                </c:pt>
                <c:pt idx="7">
                  <c:v>1</c:v>
                </c:pt>
                <c:pt idx="9">
                  <c:v>1</c:v>
                </c:pt>
                <c:pt idx="15">
                  <c:v>1</c:v>
                </c:pt>
                <c:pt idx="16">
                  <c:v>1</c:v>
                </c:pt>
              </c:numCache>
            </c:numRef>
          </c:val>
          <c:extLst>
            <c:ext xmlns:c16="http://schemas.microsoft.com/office/drawing/2014/chart" uri="{C3380CC4-5D6E-409C-BE32-E72D297353CC}">
              <c16:uniqueId val="{00000002-F1AC-4000-8B00-E99A31471FA6}"/>
            </c:ext>
          </c:extLst>
        </c:ser>
        <c:ser>
          <c:idx val="3"/>
          <c:order val="3"/>
          <c:tx>
            <c:strRef>
              <c:f>Diapostivia!$E$1</c:f>
              <c:strCache>
                <c:ptCount val="1"/>
                <c:pt idx="0">
                  <c:v>NIVEL MEDIO.</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Diapostivia!$A$2:$A$18</c:f>
              <c:strCache>
                <c:ptCount val="17"/>
                <c:pt idx="0">
                  <c:v>(DESI)</c:v>
                </c:pt>
                <c:pt idx="1">
                  <c:v>(APIC)</c:v>
                </c:pt>
                <c:pt idx="2">
                  <c:v>(EGTI)</c:v>
                </c:pt>
                <c:pt idx="3">
                  <c:v>(PIV) </c:v>
                </c:pt>
                <c:pt idx="4">
                  <c:v>(PPMQ)</c:v>
                </c:pt>
                <c:pt idx="5">
                  <c:v>(IMVI)</c:v>
                </c:pt>
                <c:pt idx="6">
                  <c:v>(GSIT)</c:v>
                </c:pt>
                <c:pt idx="7">
                  <c:v>(GREF)</c:v>
                </c:pt>
                <c:pt idx="8">
                  <c:v>(GCON)</c:v>
                </c:pt>
                <c:pt idx="9">
                  <c:v>(GEFI)</c:v>
                </c:pt>
                <c:pt idx="10">
                  <c:v>(GLAB)</c:v>
                </c:pt>
                <c:pt idx="11">
                  <c:v>(GTHU)</c:v>
                </c:pt>
                <c:pt idx="12">
                  <c:v>(GAM) </c:v>
                </c:pt>
                <c:pt idx="13">
                  <c:v>(GDO)</c:v>
                </c:pt>
                <c:pt idx="14">
                  <c:v>(GJUR)</c:v>
                </c:pt>
                <c:pt idx="15">
                  <c:v>(CODI) </c:v>
                </c:pt>
                <c:pt idx="16">
                  <c:v>(CEM) </c:v>
                </c:pt>
              </c:strCache>
            </c:strRef>
          </c:cat>
          <c:val>
            <c:numRef>
              <c:f>Diapostivia!$E$2:$E$18</c:f>
              <c:numCache>
                <c:formatCode>General</c:formatCode>
                <c:ptCount val="17"/>
                <c:pt idx="1">
                  <c:v>1</c:v>
                </c:pt>
                <c:pt idx="10">
                  <c:v>1</c:v>
                </c:pt>
              </c:numCache>
            </c:numRef>
          </c:val>
          <c:extLst>
            <c:ext xmlns:c16="http://schemas.microsoft.com/office/drawing/2014/chart" uri="{C3380CC4-5D6E-409C-BE32-E72D297353CC}">
              <c16:uniqueId val="{00000003-F1AC-4000-8B00-E99A31471FA6}"/>
            </c:ext>
          </c:extLst>
        </c:ser>
        <c:ser>
          <c:idx val="4"/>
          <c:order val="4"/>
          <c:tx>
            <c:strRef>
              <c:f>Diapostivia!$F$1</c:f>
              <c:strCache>
                <c:ptCount val="1"/>
                <c:pt idx="0">
                  <c:v>NIVEL BAJO. </c:v>
                </c:pt>
              </c:strCache>
            </c:strRef>
          </c:tx>
          <c:spPr>
            <a:solidFill>
              <a:srgbClr val="96969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Diapostivia!$A$2:$A$18</c:f>
              <c:strCache>
                <c:ptCount val="17"/>
                <c:pt idx="0">
                  <c:v>(DESI)</c:v>
                </c:pt>
                <c:pt idx="1">
                  <c:v>(APIC)</c:v>
                </c:pt>
                <c:pt idx="2">
                  <c:v>(EGTI)</c:v>
                </c:pt>
                <c:pt idx="3">
                  <c:v>(PIV) </c:v>
                </c:pt>
                <c:pt idx="4">
                  <c:v>(PPMQ)</c:v>
                </c:pt>
                <c:pt idx="5">
                  <c:v>(IMVI)</c:v>
                </c:pt>
                <c:pt idx="6">
                  <c:v>(GSIT)</c:v>
                </c:pt>
                <c:pt idx="7">
                  <c:v>(GREF)</c:v>
                </c:pt>
                <c:pt idx="8">
                  <c:v>(GCON)</c:v>
                </c:pt>
                <c:pt idx="9">
                  <c:v>(GEFI)</c:v>
                </c:pt>
                <c:pt idx="10">
                  <c:v>(GLAB)</c:v>
                </c:pt>
                <c:pt idx="11">
                  <c:v>(GTHU)</c:v>
                </c:pt>
                <c:pt idx="12">
                  <c:v>(GAM) </c:v>
                </c:pt>
                <c:pt idx="13">
                  <c:v>(GDO)</c:v>
                </c:pt>
                <c:pt idx="14">
                  <c:v>(GJUR)</c:v>
                </c:pt>
                <c:pt idx="15">
                  <c:v>(CODI) </c:v>
                </c:pt>
                <c:pt idx="16">
                  <c:v>(CEM) </c:v>
                </c:pt>
              </c:strCache>
            </c:strRef>
          </c:cat>
          <c:val>
            <c:numRef>
              <c:f>Diapostivia!$F$2:$F$18</c:f>
              <c:numCache>
                <c:formatCode>General</c:formatCode>
                <c:ptCount val="17"/>
              </c:numCache>
            </c:numRef>
          </c:val>
          <c:extLst>
            <c:ext xmlns:c16="http://schemas.microsoft.com/office/drawing/2014/chart" uri="{C3380CC4-5D6E-409C-BE32-E72D297353CC}">
              <c16:uniqueId val="{00000004-F1AC-4000-8B00-E99A31471FA6}"/>
            </c:ext>
          </c:extLst>
        </c:ser>
        <c:dLbls>
          <c:showLegendKey val="0"/>
          <c:showVal val="0"/>
          <c:showCatName val="0"/>
          <c:showSerName val="0"/>
          <c:showPercent val="0"/>
          <c:showBubbleSize val="0"/>
        </c:dLbls>
        <c:gapWidth val="150"/>
        <c:shape val="box"/>
        <c:axId val="1653695040"/>
        <c:axId val="1653695456"/>
        <c:axId val="0"/>
      </c:bar3DChart>
      <c:catAx>
        <c:axId val="1653695040"/>
        <c:scaling>
          <c:orientation val="minMax"/>
        </c:scaling>
        <c:delete val="0"/>
        <c:axPos val="b"/>
        <c:numFmt formatCode="General" sourceLinked="1"/>
        <c:majorTickMark val="none"/>
        <c:minorTickMark val="none"/>
        <c:tickLblPos val="nextTo"/>
        <c:spPr>
          <a:noFill/>
          <a:ln>
            <a:noFill/>
          </a:ln>
          <a:effectLst/>
        </c:spPr>
        <c:txPr>
          <a:bodyPr rot="0" spcFirstLastPara="1" vertOverflow="ellipsis" wrap="square" anchor="ctr" anchorCtr="1"/>
          <a:lstStyle/>
          <a:p>
            <a:pPr>
              <a:defRPr sz="800" b="1" i="0" u="none" strike="noStrike" kern="1200" cap="none" spc="0" normalizeH="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1653695456"/>
        <c:crosses val="autoZero"/>
        <c:auto val="0"/>
        <c:lblAlgn val="ctr"/>
        <c:lblOffset val="100"/>
        <c:noMultiLvlLbl val="0"/>
      </c:catAx>
      <c:valAx>
        <c:axId val="165369545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53695040"/>
        <c:crosses val="autoZero"/>
        <c:crossBetween val="between"/>
      </c:valAx>
      <c:spPr>
        <a:noFill/>
        <a:ln>
          <a:noFill/>
        </a:ln>
        <a:effectLst/>
      </c:spPr>
    </c:plotArea>
    <c:legend>
      <c:legendPos val="b"/>
      <c:layout>
        <c:manualLayout>
          <c:xMode val="edge"/>
          <c:yMode val="edge"/>
          <c:x val="0.78935859606089431"/>
          <c:y val="0.10492224088860942"/>
          <c:w val="0.16040157927017806"/>
          <c:h val="0.2756947014249063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2745347327720248E-2"/>
          <c:y val="0.1401785361487117"/>
          <c:w val="0.94060053741048111"/>
          <c:h val="0.67022353922653555"/>
        </c:manualLayout>
      </c:layout>
      <c:bar3DChart>
        <c:barDir val="col"/>
        <c:grouping val="stacked"/>
        <c:varyColors val="0"/>
        <c:ser>
          <c:idx val="0"/>
          <c:order val="0"/>
          <c:tx>
            <c:strRef>
              <c:f>Diapostivia!$G$1</c:f>
              <c:strCache>
                <c:ptCount val="1"/>
                <c:pt idx="0">
                  <c:v>riesgos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Diapostivia!$A$2:$A$18</c:f>
              <c:strCache>
                <c:ptCount val="17"/>
                <c:pt idx="0">
                  <c:v>(DESI)</c:v>
                </c:pt>
                <c:pt idx="1">
                  <c:v>(APIC)</c:v>
                </c:pt>
                <c:pt idx="2">
                  <c:v>(EGTI)</c:v>
                </c:pt>
                <c:pt idx="3">
                  <c:v>(PIV) </c:v>
                </c:pt>
                <c:pt idx="4">
                  <c:v>(PPMQ)</c:v>
                </c:pt>
                <c:pt idx="5">
                  <c:v>(IMVI)</c:v>
                </c:pt>
                <c:pt idx="6">
                  <c:v>(GSIT)</c:v>
                </c:pt>
                <c:pt idx="7">
                  <c:v>(GREF)</c:v>
                </c:pt>
                <c:pt idx="8">
                  <c:v>(GCON)</c:v>
                </c:pt>
                <c:pt idx="9">
                  <c:v>(GEFI)</c:v>
                </c:pt>
                <c:pt idx="10">
                  <c:v>(GLAB)</c:v>
                </c:pt>
                <c:pt idx="11">
                  <c:v>(GTHU)</c:v>
                </c:pt>
                <c:pt idx="12">
                  <c:v>(GAM) </c:v>
                </c:pt>
                <c:pt idx="13">
                  <c:v>(GDO)</c:v>
                </c:pt>
                <c:pt idx="14">
                  <c:v>(GJUR)</c:v>
                </c:pt>
                <c:pt idx="15">
                  <c:v>(CODI) </c:v>
                </c:pt>
                <c:pt idx="16">
                  <c:v>(CEM) </c:v>
                </c:pt>
              </c:strCache>
            </c:strRef>
          </c:cat>
          <c:val>
            <c:numRef>
              <c:f>Diapostivia!$G$2:$G$18</c:f>
            </c:numRef>
          </c:val>
          <c:extLst>
            <c:ext xmlns:c16="http://schemas.microsoft.com/office/drawing/2014/chart" uri="{C3380CC4-5D6E-409C-BE32-E72D297353CC}">
              <c16:uniqueId val="{00000000-DAAE-48FC-A2D1-8DF50E4AA0FA}"/>
            </c:ext>
          </c:extLst>
        </c:ser>
        <c:ser>
          <c:idx val="1"/>
          <c:order val="1"/>
          <c:tx>
            <c:strRef>
              <c:f>Diapostivia!$H$1</c:f>
              <c:strCache>
                <c:ptCount val="1"/>
                <c:pt idx="0">
                  <c:v>NIVEL EXTREMO.</c:v>
                </c:pt>
              </c:strCache>
            </c:strRef>
          </c:tx>
          <c:spPr>
            <a:solidFill>
              <a:srgbClr val="CC33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Diapostivia!$A$2:$A$18</c:f>
              <c:strCache>
                <c:ptCount val="17"/>
                <c:pt idx="0">
                  <c:v>(DESI)</c:v>
                </c:pt>
                <c:pt idx="1">
                  <c:v>(APIC)</c:v>
                </c:pt>
                <c:pt idx="2">
                  <c:v>(EGTI)</c:v>
                </c:pt>
                <c:pt idx="3">
                  <c:v>(PIV) </c:v>
                </c:pt>
                <c:pt idx="4">
                  <c:v>(PPMQ)</c:v>
                </c:pt>
                <c:pt idx="5">
                  <c:v>(IMVI)</c:v>
                </c:pt>
                <c:pt idx="6">
                  <c:v>(GSIT)</c:v>
                </c:pt>
                <c:pt idx="7">
                  <c:v>(GREF)</c:v>
                </c:pt>
                <c:pt idx="8">
                  <c:v>(GCON)</c:v>
                </c:pt>
                <c:pt idx="9">
                  <c:v>(GEFI)</c:v>
                </c:pt>
                <c:pt idx="10">
                  <c:v>(GLAB)</c:v>
                </c:pt>
                <c:pt idx="11">
                  <c:v>(GTHU)</c:v>
                </c:pt>
                <c:pt idx="12">
                  <c:v>(GAM) </c:v>
                </c:pt>
                <c:pt idx="13">
                  <c:v>(GDO)</c:v>
                </c:pt>
                <c:pt idx="14">
                  <c:v>(GJUR)</c:v>
                </c:pt>
                <c:pt idx="15">
                  <c:v>(CODI) </c:v>
                </c:pt>
                <c:pt idx="16">
                  <c:v>(CEM) </c:v>
                </c:pt>
              </c:strCache>
            </c:strRef>
          </c:cat>
          <c:val>
            <c:numRef>
              <c:f>Diapostivia!$H$2:$H$18</c:f>
              <c:numCache>
                <c:formatCode>General</c:formatCode>
                <c:ptCount val="17"/>
                <c:pt idx="6">
                  <c:v>2</c:v>
                </c:pt>
              </c:numCache>
            </c:numRef>
          </c:val>
          <c:extLst>
            <c:ext xmlns:c16="http://schemas.microsoft.com/office/drawing/2014/chart" uri="{C3380CC4-5D6E-409C-BE32-E72D297353CC}">
              <c16:uniqueId val="{00000001-DAAE-48FC-A2D1-8DF50E4AA0FA}"/>
            </c:ext>
          </c:extLst>
        </c:ser>
        <c:ser>
          <c:idx val="2"/>
          <c:order val="2"/>
          <c:tx>
            <c:strRef>
              <c:f>Diapostivia!$I$1</c:f>
              <c:strCache>
                <c:ptCount val="1"/>
                <c:pt idx="0">
                  <c:v>NIVEL ALTO.</c:v>
                </c:pt>
              </c:strCache>
            </c:strRef>
          </c:tx>
          <c:spPr>
            <a:solidFill>
              <a:srgbClr val="ED7E3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Diapostivia!$A$2:$A$18</c:f>
              <c:strCache>
                <c:ptCount val="17"/>
                <c:pt idx="0">
                  <c:v>(DESI)</c:v>
                </c:pt>
                <c:pt idx="1">
                  <c:v>(APIC)</c:v>
                </c:pt>
                <c:pt idx="2">
                  <c:v>(EGTI)</c:v>
                </c:pt>
                <c:pt idx="3">
                  <c:v>(PIV) </c:v>
                </c:pt>
                <c:pt idx="4">
                  <c:v>(PPMQ)</c:v>
                </c:pt>
                <c:pt idx="5">
                  <c:v>(IMVI)</c:v>
                </c:pt>
                <c:pt idx="6">
                  <c:v>(GSIT)</c:v>
                </c:pt>
                <c:pt idx="7">
                  <c:v>(GREF)</c:v>
                </c:pt>
                <c:pt idx="8">
                  <c:v>(GCON)</c:v>
                </c:pt>
                <c:pt idx="9">
                  <c:v>(GEFI)</c:v>
                </c:pt>
                <c:pt idx="10">
                  <c:v>(GLAB)</c:v>
                </c:pt>
                <c:pt idx="11">
                  <c:v>(GTHU)</c:v>
                </c:pt>
                <c:pt idx="12">
                  <c:v>(GAM) </c:v>
                </c:pt>
                <c:pt idx="13">
                  <c:v>(GDO)</c:v>
                </c:pt>
                <c:pt idx="14">
                  <c:v>(GJUR)</c:v>
                </c:pt>
                <c:pt idx="15">
                  <c:v>(CODI) </c:v>
                </c:pt>
                <c:pt idx="16">
                  <c:v>(CEM) </c:v>
                </c:pt>
              </c:strCache>
            </c:strRef>
          </c:cat>
          <c:val>
            <c:numRef>
              <c:f>Diapostivia!$I$2:$I$18</c:f>
              <c:numCache>
                <c:formatCode>General</c:formatCode>
                <c:ptCount val="17"/>
                <c:pt idx="1">
                  <c:v>1</c:v>
                </c:pt>
                <c:pt idx="5">
                  <c:v>1</c:v>
                </c:pt>
                <c:pt idx="7">
                  <c:v>1</c:v>
                </c:pt>
                <c:pt idx="16">
                  <c:v>1</c:v>
                </c:pt>
              </c:numCache>
            </c:numRef>
          </c:val>
          <c:extLst>
            <c:ext xmlns:c16="http://schemas.microsoft.com/office/drawing/2014/chart" uri="{C3380CC4-5D6E-409C-BE32-E72D297353CC}">
              <c16:uniqueId val="{00000002-DAAE-48FC-A2D1-8DF50E4AA0FA}"/>
            </c:ext>
          </c:extLst>
        </c:ser>
        <c:ser>
          <c:idx val="3"/>
          <c:order val="3"/>
          <c:tx>
            <c:strRef>
              <c:f>Diapostivia!$J$1</c:f>
              <c:strCache>
                <c:ptCount val="1"/>
                <c:pt idx="0">
                  <c:v>NIVEL MEDIO.</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Diapostivia!$A$2:$A$18</c:f>
              <c:strCache>
                <c:ptCount val="17"/>
                <c:pt idx="0">
                  <c:v>(DESI)</c:v>
                </c:pt>
                <c:pt idx="1">
                  <c:v>(APIC)</c:v>
                </c:pt>
                <c:pt idx="2">
                  <c:v>(EGTI)</c:v>
                </c:pt>
                <c:pt idx="3">
                  <c:v>(PIV) </c:v>
                </c:pt>
                <c:pt idx="4">
                  <c:v>(PPMQ)</c:v>
                </c:pt>
                <c:pt idx="5">
                  <c:v>(IMVI)</c:v>
                </c:pt>
                <c:pt idx="6">
                  <c:v>(GSIT)</c:v>
                </c:pt>
                <c:pt idx="7">
                  <c:v>(GREF)</c:v>
                </c:pt>
                <c:pt idx="8">
                  <c:v>(GCON)</c:v>
                </c:pt>
                <c:pt idx="9">
                  <c:v>(GEFI)</c:v>
                </c:pt>
                <c:pt idx="10">
                  <c:v>(GLAB)</c:v>
                </c:pt>
                <c:pt idx="11">
                  <c:v>(GTHU)</c:v>
                </c:pt>
                <c:pt idx="12">
                  <c:v>(GAM) </c:v>
                </c:pt>
                <c:pt idx="13">
                  <c:v>(GDO)</c:v>
                </c:pt>
                <c:pt idx="14">
                  <c:v>(GJUR)</c:v>
                </c:pt>
                <c:pt idx="15">
                  <c:v>(CODI) </c:v>
                </c:pt>
                <c:pt idx="16">
                  <c:v>(CEM) </c:v>
                </c:pt>
              </c:strCache>
            </c:strRef>
          </c:cat>
          <c:val>
            <c:numRef>
              <c:f>Diapostivia!$J$2:$J$18</c:f>
              <c:numCache>
                <c:formatCode>General</c:formatCode>
                <c:ptCount val="17"/>
                <c:pt idx="0">
                  <c:v>1</c:v>
                </c:pt>
                <c:pt idx="6">
                  <c:v>1</c:v>
                </c:pt>
                <c:pt idx="8">
                  <c:v>1</c:v>
                </c:pt>
                <c:pt idx="10">
                  <c:v>1</c:v>
                </c:pt>
                <c:pt idx="11">
                  <c:v>1</c:v>
                </c:pt>
                <c:pt idx="13">
                  <c:v>1</c:v>
                </c:pt>
              </c:numCache>
            </c:numRef>
          </c:val>
          <c:extLst>
            <c:ext xmlns:c16="http://schemas.microsoft.com/office/drawing/2014/chart" uri="{C3380CC4-5D6E-409C-BE32-E72D297353CC}">
              <c16:uniqueId val="{00000003-DAAE-48FC-A2D1-8DF50E4AA0FA}"/>
            </c:ext>
          </c:extLst>
        </c:ser>
        <c:ser>
          <c:idx val="4"/>
          <c:order val="4"/>
          <c:tx>
            <c:strRef>
              <c:f>Diapostivia!$K$1</c:f>
              <c:strCache>
                <c:ptCount val="1"/>
                <c:pt idx="0">
                  <c:v>NIVEL BAJO. </c:v>
                </c:pt>
              </c:strCache>
            </c:strRef>
          </c:tx>
          <c:spPr>
            <a:solidFill>
              <a:schemeClr val="bg1">
                <a:lumMod val="65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Diapostivia!$A$2:$A$18</c:f>
              <c:strCache>
                <c:ptCount val="17"/>
                <c:pt idx="0">
                  <c:v>(DESI)</c:v>
                </c:pt>
                <c:pt idx="1">
                  <c:v>(APIC)</c:v>
                </c:pt>
                <c:pt idx="2">
                  <c:v>(EGTI)</c:v>
                </c:pt>
                <c:pt idx="3">
                  <c:v>(PIV) </c:v>
                </c:pt>
                <c:pt idx="4">
                  <c:v>(PPMQ)</c:v>
                </c:pt>
                <c:pt idx="5">
                  <c:v>(IMVI)</c:v>
                </c:pt>
                <c:pt idx="6">
                  <c:v>(GSIT)</c:v>
                </c:pt>
                <c:pt idx="7">
                  <c:v>(GREF)</c:v>
                </c:pt>
                <c:pt idx="8">
                  <c:v>(GCON)</c:v>
                </c:pt>
                <c:pt idx="9">
                  <c:v>(GEFI)</c:v>
                </c:pt>
                <c:pt idx="10">
                  <c:v>(GLAB)</c:v>
                </c:pt>
                <c:pt idx="11">
                  <c:v>(GTHU)</c:v>
                </c:pt>
                <c:pt idx="12">
                  <c:v>(GAM) </c:v>
                </c:pt>
                <c:pt idx="13">
                  <c:v>(GDO)</c:v>
                </c:pt>
                <c:pt idx="14">
                  <c:v>(GJUR)</c:v>
                </c:pt>
                <c:pt idx="15">
                  <c:v>(CODI) </c:v>
                </c:pt>
                <c:pt idx="16">
                  <c:v>(CEM) </c:v>
                </c:pt>
              </c:strCache>
            </c:strRef>
          </c:cat>
          <c:val>
            <c:numRef>
              <c:f>Diapostivia!$K$2:$K$18</c:f>
              <c:numCache>
                <c:formatCode>General</c:formatCode>
                <c:ptCount val="17"/>
                <c:pt idx="2">
                  <c:v>1</c:v>
                </c:pt>
                <c:pt idx="3">
                  <c:v>1</c:v>
                </c:pt>
                <c:pt idx="4">
                  <c:v>2</c:v>
                </c:pt>
                <c:pt idx="6">
                  <c:v>1</c:v>
                </c:pt>
                <c:pt idx="9">
                  <c:v>1</c:v>
                </c:pt>
                <c:pt idx="10">
                  <c:v>2</c:v>
                </c:pt>
                <c:pt idx="12">
                  <c:v>1</c:v>
                </c:pt>
                <c:pt idx="14">
                  <c:v>1</c:v>
                </c:pt>
                <c:pt idx="15">
                  <c:v>1</c:v>
                </c:pt>
              </c:numCache>
            </c:numRef>
          </c:val>
          <c:extLst>
            <c:ext xmlns:c16="http://schemas.microsoft.com/office/drawing/2014/chart" uri="{C3380CC4-5D6E-409C-BE32-E72D297353CC}">
              <c16:uniqueId val="{00000004-DAAE-48FC-A2D1-8DF50E4AA0FA}"/>
            </c:ext>
          </c:extLst>
        </c:ser>
        <c:dLbls>
          <c:showLegendKey val="0"/>
          <c:showVal val="0"/>
          <c:showCatName val="0"/>
          <c:showSerName val="0"/>
          <c:showPercent val="0"/>
          <c:showBubbleSize val="0"/>
        </c:dLbls>
        <c:gapWidth val="150"/>
        <c:shape val="box"/>
        <c:axId val="1653695040"/>
        <c:axId val="1653695456"/>
        <c:axId val="0"/>
      </c:bar3DChart>
      <c:catAx>
        <c:axId val="1653695040"/>
        <c:scaling>
          <c:orientation val="minMax"/>
        </c:scaling>
        <c:delete val="0"/>
        <c:axPos val="b"/>
        <c:numFmt formatCode="General" sourceLinked="1"/>
        <c:majorTickMark val="none"/>
        <c:minorTickMark val="none"/>
        <c:tickLblPos val="nextTo"/>
        <c:spPr>
          <a:noFill/>
          <a:ln>
            <a:noFill/>
          </a:ln>
          <a:effectLst/>
        </c:spPr>
        <c:txPr>
          <a:bodyPr rot="0" spcFirstLastPara="1" vertOverflow="ellipsis" wrap="square" anchor="ctr" anchorCtr="1"/>
          <a:lstStyle/>
          <a:p>
            <a:pPr>
              <a:defRPr sz="800" b="1" i="0" u="none" strike="noStrike" kern="1200" cap="none" spc="0" normalizeH="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1653695456"/>
        <c:crosses val="autoZero"/>
        <c:auto val="0"/>
        <c:lblAlgn val="ctr"/>
        <c:lblOffset val="100"/>
        <c:noMultiLvlLbl val="0"/>
      </c:catAx>
      <c:valAx>
        <c:axId val="165369545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53695040"/>
        <c:crosses val="autoZero"/>
        <c:crossBetween val="between"/>
      </c:valAx>
      <c:spPr>
        <a:noFill/>
        <a:ln>
          <a:noFill/>
        </a:ln>
        <a:effectLst/>
      </c:spPr>
    </c:plotArea>
    <c:legend>
      <c:legendPos val="b"/>
      <c:layout>
        <c:manualLayout>
          <c:xMode val="edge"/>
          <c:yMode val="edge"/>
          <c:x val="0.80701058141371296"/>
          <c:y val="0.14855698198108985"/>
          <c:w val="0.14531773762816272"/>
          <c:h val="0.3596902970934984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00"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0.24979</cdr:x>
      <cdr:y>0.15197</cdr:y>
    </cdr:from>
    <cdr:to>
      <cdr:x>0.52621</cdr:x>
      <cdr:y>0.27861</cdr:y>
    </cdr:to>
    <cdr:sp macro="" textlink="">
      <cdr:nvSpPr>
        <cdr:cNvPr id="2" name="CuadroTexto 1">
          <a:extLst xmlns:a="http://schemas.openxmlformats.org/drawingml/2006/main">
            <a:ext uri="{FF2B5EF4-FFF2-40B4-BE49-F238E27FC236}">
              <a16:creationId xmlns:a16="http://schemas.microsoft.com/office/drawing/2014/main" id="{183DA813-CD52-432E-B7C7-8462BCB5AB55}"/>
            </a:ext>
          </a:extLst>
        </cdr:cNvPr>
        <cdr:cNvSpPr txBox="1"/>
      </cdr:nvSpPr>
      <cdr:spPr>
        <a:xfrm xmlns:a="http://schemas.openxmlformats.org/drawingml/2006/main">
          <a:off x="2191842" y="372799"/>
          <a:ext cx="2425581" cy="31064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O" sz="1200" b="1" dirty="0">
              <a:latin typeface="Arial" panose="020B0604020202020204" pitchFamily="34" charset="0"/>
              <a:cs typeface="Arial" panose="020B0604020202020204" pitchFamily="34" charset="0"/>
            </a:rPr>
            <a:t>Porcentaje de Vencimiento en el periodo 6%</a:t>
          </a:r>
        </a:p>
      </cdr:txBody>
    </cdr:sp>
  </cdr:relSizeAnchor>
</c:userShapes>
</file>

<file path=ppt/drawings/drawing2.xml><?xml version="1.0" encoding="utf-8"?>
<c:userShapes xmlns:c="http://schemas.openxmlformats.org/drawingml/2006/chart">
  <cdr:relSizeAnchor xmlns:cdr="http://schemas.openxmlformats.org/drawingml/2006/chartDrawing">
    <cdr:from>
      <cdr:x>0.25492</cdr:x>
      <cdr:y>0.16635</cdr:y>
    </cdr:from>
    <cdr:to>
      <cdr:x>0.34644</cdr:x>
      <cdr:y>0.2767</cdr:y>
    </cdr:to>
    <cdr:sp macro="" textlink="">
      <cdr:nvSpPr>
        <cdr:cNvPr id="2" name="CuadroTexto 1">
          <a:extLst xmlns:a="http://schemas.openxmlformats.org/drawingml/2006/main">
            <a:ext uri="{FF2B5EF4-FFF2-40B4-BE49-F238E27FC236}">
              <a16:creationId xmlns:a16="http://schemas.microsoft.com/office/drawing/2014/main" id="{535C58A8-06B3-4902-B462-1489CF0B6EFB}"/>
            </a:ext>
          </a:extLst>
        </cdr:cNvPr>
        <cdr:cNvSpPr txBox="1"/>
      </cdr:nvSpPr>
      <cdr:spPr>
        <a:xfrm xmlns:a="http://schemas.openxmlformats.org/drawingml/2006/main">
          <a:off x="2306972" y="483681"/>
          <a:ext cx="828173" cy="32084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O" sz="1200" b="1" i="0" dirty="0">
              <a:latin typeface="Arial" panose="020B0604020202020204" pitchFamily="34" charset="0"/>
              <a:cs typeface="Arial" panose="020B0604020202020204" pitchFamily="34" charset="0"/>
            </a:rPr>
            <a:t>Porcentaje</a:t>
          </a:r>
          <a:r>
            <a:rPr lang="es-CO" sz="1200" b="1" i="0" baseline="0" dirty="0">
              <a:latin typeface="Arial" panose="020B0604020202020204" pitchFamily="34" charset="0"/>
              <a:cs typeface="Arial" panose="020B0604020202020204" pitchFamily="34" charset="0"/>
            </a:rPr>
            <a:t> de Vencimiento en el periodo 5% </a:t>
          </a:r>
          <a:endParaRPr lang="es-CO" sz="1200" b="1" i="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0.10212</cdr:x>
      <cdr:y>0.75258</cdr:y>
    </cdr:from>
    <cdr:to>
      <cdr:x>0.84453</cdr:x>
      <cdr:y>1</cdr:y>
    </cdr:to>
    <cdr:sp macro="" textlink="">
      <cdr:nvSpPr>
        <cdr:cNvPr id="4" name="CuadroTexto 3">
          <a:extLst xmlns:a="http://schemas.openxmlformats.org/drawingml/2006/main">
            <a:ext uri="{FF2B5EF4-FFF2-40B4-BE49-F238E27FC236}">
              <a16:creationId xmlns:a16="http://schemas.microsoft.com/office/drawing/2014/main" id="{972FE93B-5A8B-4682-B695-0883DD20CA79}"/>
            </a:ext>
          </a:extLst>
        </cdr:cNvPr>
        <cdr:cNvSpPr txBox="1"/>
      </cdr:nvSpPr>
      <cdr:spPr>
        <a:xfrm xmlns:a="http://schemas.openxmlformats.org/drawingml/2006/main">
          <a:off x="1057276" y="2781300"/>
          <a:ext cx="7686674"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O" sz="1100"/>
        </a:p>
      </cdr:txBody>
    </cdr:sp>
  </cdr:relSizeAnchor>
  <cdr:relSizeAnchor xmlns:cdr="http://schemas.openxmlformats.org/drawingml/2006/chartDrawing">
    <cdr:from>
      <cdr:x>0.32843</cdr:x>
      <cdr:y>0.75258</cdr:y>
    </cdr:from>
    <cdr:to>
      <cdr:x>0.75253</cdr:x>
      <cdr:y>1</cdr:y>
    </cdr:to>
    <cdr:sp macro="" textlink="">
      <cdr:nvSpPr>
        <cdr:cNvPr id="5" name="CuadroTexto 4">
          <a:extLst xmlns:a="http://schemas.openxmlformats.org/drawingml/2006/main">
            <a:ext uri="{FF2B5EF4-FFF2-40B4-BE49-F238E27FC236}">
              <a16:creationId xmlns:a16="http://schemas.microsoft.com/office/drawing/2014/main" id="{CCCF2E86-380A-4D78-A3DB-7E7A0BC36751}"/>
            </a:ext>
          </a:extLst>
        </cdr:cNvPr>
        <cdr:cNvSpPr txBox="1"/>
      </cdr:nvSpPr>
      <cdr:spPr>
        <a:xfrm xmlns:a="http://schemas.openxmlformats.org/drawingml/2006/main">
          <a:off x="3400424" y="3010685"/>
          <a:ext cx="4391025" cy="98981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O" sz="1100"/>
        </a:p>
      </cdr:txBody>
    </cdr:sp>
  </cdr:relSizeAnchor>
  <cdr:relSizeAnchor xmlns:cdr="http://schemas.openxmlformats.org/drawingml/2006/chartDrawing">
    <cdr:from>
      <cdr:x>0.25943</cdr:x>
      <cdr:y>0.77143</cdr:y>
    </cdr:from>
    <cdr:to>
      <cdr:x>0.34775</cdr:x>
      <cdr:y>1</cdr:y>
    </cdr:to>
    <cdr:sp macro="" textlink="">
      <cdr:nvSpPr>
        <cdr:cNvPr id="6" name="CuadroTexto 5">
          <a:extLst xmlns:a="http://schemas.openxmlformats.org/drawingml/2006/main">
            <a:ext uri="{FF2B5EF4-FFF2-40B4-BE49-F238E27FC236}">
              <a16:creationId xmlns:a16="http://schemas.microsoft.com/office/drawing/2014/main" id="{A1E72EEE-17DA-4EA0-B36F-D9685E5F6D86}"/>
            </a:ext>
          </a:extLst>
        </cdr:cNvPr>
        <cdr:cNvSpPr txBox="1"/>
      </cdr:nvSpPr>
      <cdr:spPr>
        <a:xfrm xmlns:a="http://schemas.openxmlformats.org/drawingml/2006/main">
          <a:off x="2686050" y="35528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O" sz="1100"/>
        </a:p>
      </cdr:txBody>
    </cdr:sp>
  </cdr:relSizeAnchor>
</c:userShapes>
</file>

<file path=ppt/drawings/drawing3.xml><?xml version="1.0" encoding="utf-8"?>
<c:userShapes xmlns:c="http://schemas.openxmlformats.org/drawingml/2006/chart">
  <cdr:relSizeAnchor xmlns:cdr="http://schemas.openxmlformats.org/drawingml/2006/chartDrawing">
    <cdr:from>
      <cdr:x>0.32749</cdr:x>
      <cdr:y>0.7978</cdr:y>
    </cdr:from>
    <cdr:to>
      <cdr:x>0.39654</cdr:x>
      <cdr:y>1</cdr:y>
    </cdr:to>
    <cdr:sp macro="" textlink="">
      <cdr:nvSpPr>
        <cdr:cNvPr id="2" name="CuadroTexto 1">
          <a:extLst xmlns:a="http://schemas.openxmlformats.org/drawingml/2006/main">
            <a:ext uri="{FF2B5EF4-FFF2-40B4-BE49-F238E27FC236}">
              <a16:creationId xmlns:a16="http://schemas.microsoft.com/office/drawing/2014/main" id="{4B66FAF2-9EFC-42D3-B826-D39A870754C0}"/>
            </a:ext>
          </a:extLst>
        </cdr:cNvPr>
        <cdr:cNvSpPr txBox="1"/>
      </cdr:nvSpPr>
      <cdr:spPr>
        <a:xfrm xmlns:a="http://schemas.openxmlformats.org/drawingml/2006/main">
          <a:off x="4336807" y="418001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O" sz="1100"/>
        </a:p>
      </cdr:txBody>
    </cdr:sp>
  </cdr:relSizeAnchor>
  <cdr:relSizeAnchor xmlns:cdr="http://schemas.openxmlformats.org/drawingml/2006/chartDrawing">
    <cdr:from>
      <cdr:x>0.43866</cdr:x>
      <cdr:y>0.89485</cdr:y>
    </cdr:from>
    <cdr:to>
      <cdr:x>0.50771</cdr:x>
      <cdr:y>1</cdr:y>
    </cdr:to>
    <cdr:sp macro="" textlink="">
      <cdr:nvSpPr>
        <cdr:cNvPr id="3" name="CuadroTexto 2">
          <a:extLst xmlns:a="http://schemas.openxmlformats.org/drawingml/2006/main">
            <a:ext uri="{FF2B5EF4-FFF2-40B4-BE49-F238E27FC236}">
              <a16:creationId xmlns:a16="http://schemas.microsoft.com/office/drawing/2014/main" id="{6B6DE366-CD67-4330-B824-C0ECA68873A6}"/>
            </a:ext>
          </a:extLst>
        </cdr:cNvPr>
        <cdr:cNvSpPr txBox="1"/>
      </cdr:nvSpPr>
      <cdr:spPr>
        <a:xfrm xmlns:a="http://schemas.openxmlformats.org/drawingml/2006/main">
          <a:off x="3889967" y="2986486"/>
          <a:ext cx="612320" cy="35092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s-CO" sz="1200" b="1" dirty="0">
              <a:solidFill>
                <a:srgbClr val="002060"/>
              </a:solidFill>
              <a:latin typeface="Arial" panose="020B0604020202020204" pitchFamily="34" charset="0"/>
              <a:cs typeface="Arial" panose="020B0604020202020204" pitchFamily="34" charset="0"/>
            </a:rPr>
            <a:t>Total de</a:t>
          </a:r>
          <a:r>
            <a:rPr lang="es-CO" sz="1200" b="1" baseline="0" dirty="0">
              <a:solidFill>
                <a:srgbClr val="002060"/>
              </a:solidFill>
              <a:latin typeface="Arial" panose="020B0604020202020204" pitchFamily="34" charset="0"/>
              <a:cs typeface="Arial" panose="020B0604020202020204" pitchFamily="34" charset="0"/>
            </a:rPr>
            <a:t> riesgos identificados : </a:t>
          </a:r>
          <a:r>
            <a:rPr lang="es-CO" sz="1400" b="1" baseline="0" dirty="0">
              <a:solidFill>
                <a:srgbClr val="002060"/>
              </a:solidFill>
              <a:latin typeface="Arial" panose="020B0604020202020204" pitchFamily="34" charset="0"/>
              <a:cs typeface="Arial" panose="020B0604020202020204" pitchFamily="34" charset="0"/>
            </a:rPr>
            <a:t>33</a:t>
          </a:r>
          <a:endParaRPr lang="es-CO" sz="1400" b="1"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0.35785</cdr:x>
      <cdr:y>0.89736</cdr:y>
    </cdr:from>
    <cdr:to>
      <cdr:x>0.42712</cdr:x>
      <cdr:y>0.98683</cdr:y>
    </cdr:to>
    <cdr:sp macro="" textlink="">
      <cdr:nvSpPr>
        <cdr:cNvPr id="2" name="CuadroTexto 1">
          <a:extLst xmlns:a="http://schemas.openxmlformats.org/drawingml/2006/main">
            <a:ext uri="{FF2B5EF4-FFF2-40B4-BE49-F238E27FC236}">
              <a16:creationId xmlns:a16="http://schemas.microsoft.com/office/drawing/2014/main" id="{09DE21D4-A75F-4576-B4F8-41E8EBFD80DB}"/>
            </a:ext>
          </a:extLst>
        </cdr:cNvPr>
        <cdr:cNvSpPr txBox="1"/>
      </cdr:nvSpPr>
      <cdr:spPr>
        <a:xfrm xmlns:a="http://schemas.openxmlformats.org/drawingml/2006/main">
          <a:off x="3217618" y="2803543"/>
          <a:ext cx="622849" cy="27952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O" sz="1200" b="1" dirty="0">
              <a:solidFill>
                <a:srgbClr val="002060"/>
              </a:solidFill>
              <a:latin typeface="Arial" panose="020B0604020202020204" pitchFamily="34" charset="0"/>
              <a:cs typeface="Arial" panose="020B0604020202020204" pitchFamily="34" charset="0"/>
            </a:rPr>
            <a:t>Total de</a:t>
          </a:r>
          <a:r>
            <a:rPr lang="es-CO" sz="1200" b="1" baseline="0" dirty="0">
              <a:solidFill>
                <a:srgbClr val="002060"/>
              </a:solidFill>
              <a:latin typeface="Arial" panose="020B0604020202020204" pitchFamily="34" charset="0"/>
              <a:cs typeface="Arial" panose="020B0604020202020204" pitchFamily="34" charset="0"/>
            </a:rPr>
            <a:t> riesgos identificados </a:t>
          </a:r>
          <a:r>
            <a:rPr lang="es-CO" sz="1400" b="1" baseline="0" dirty="0">
              <a:solidFill>
                <a:srgbClr val="002060"/>
              </a:solidFill>
              <a:latin typeface="Arial" panose="020B0604020202020204" pitchFamily="34" charset="0"/>
              <a:cs typeface="Arial" panose="020B0604020202020204" pitchFamily="34" charset="0"/>
            </a:rPr>
            <a:t>: 37</a:t>
          </a:r>
          <a:endParaRPr lang="es-CO" sz="1400" b="1" dirty="0">
            <a:solidFill>
              <a:srgbClr val="00206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0.1822</cdr:x>
      <cdr:y>0.79878</cdr:y>
    </cdr:from>
    <cdr:to>
      <cdr:x>0.21081</cdr:x>
      <cdr:y>0.89329</cdr:y>
    </cdr:to>
    <cdr:sp macro="" textlink="">
      <cdr:nvSpPr>
        <cdr:cNvPr id="3" name="2 Más"/>
        <cdr:cNvSpPr/>
      </cdr:nvSpPr>
      <cdr:spPr>
        <a:xfrm xmlns:a="http://schemas.openxmlformats.org/drawingml/2006/main">
          <a:off x="1638300" y="2495549"/>
          <a:ext cx="257175" cy="295275"/>
        </a:xfrm>
        <a:prstGeom xmlns:a="http://schemas.openxmlformats.org/drawingml/2006/main" prst="mathPlus">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dr:relSizeAnchor xmlns:cdr="http://schemas.openxmlformats.org/drawingml/2006/chartDrawing">
    <cdr:from>
      <cdr:x>0.1303</cdr:x>
      <cdr:y>0.79268</cdr:y>
    </cdr:from>
    <cdr:to>
      <cdr:x>0.15784</cdr:x>
      <cdr:y>0.89939</cdr:y>
    </cdr:to>
    <cdr:sp macro="" textlink="">
      <cdr:nvSpPr>
        <cdr:cNvPr id="4" name="3 Igual que"/>
        <cdr:cNvSpPr/>
      </cdr:nvSpPr>
      <cdr:spPr>
        <a:xfrm xmlns:a="http://schemas.openxmlformats.org/drawingml/2006/main">
          <a:off x="1171575" y="2476499"/>
          <a:ext cx="247649" cy="333376"/>
        </a:xfrm>
        <a:prstGeom xmlns:a="http://schemas.openxmlformats.org/drawingml/2006/main" prst="mathEqual">
          <a:avLst/>
        </a:prstGeom>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dr:relSizeAnchor xmlns:cdr="http://schemas.openxmlformats.org/drawingml/2006/chartDrawing">
    <cdr:from>
      <cdr:x>0.0798</cdr:x>
      <cdr:y>0.79065</cdr:y>
    </cdr:from>
    <cdr:to>
      <cdr:x>0.10734</cdr:x>
      <cdr:y>0.89736</cdr:y>
    </cdr:to>
    <cdr:sp macro="" textlink="">
      <cdr:nvSpPr>
        <cdr:cNvPr id="5" name="1 Igual que"/>
        <cdr:cNvSpPr/>
      </cdr:nvSpPr>
      <cdr:spPr>
        <a:xfrm xmlns:a="http://schemas.openxmlformats.org/drawingml/2006/main">
          <a:off x="717550" y="2470149"/>
          <a:ext cx="247649" cy="333376"/>
        </a:xfrm>
        <a:prstGeom xmlns:a="http://schemas.openxmlformats.org/drawingml/2006/main" prst="mathEqual">
          <a:avLst/>
        </a:prstGeom>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dr:relSizeAnchor xmlns:cdr="http://schemas.openxmlformats.org/drawingml/2006/chartDrawing">
    <cdr:from>
      <cdr:x>0.23376</cdr:x>
      <cdr:y>0.78252</cdr:y>
    </cdr:from>
    <cdr:to>
      <cdr:x>0.2613</cdr:x>
      <cdr:y>0.88923</cdr:y>
    </cdr:to>
    <cdr:sp macro="" textlink="">
      <cdr:nvSpPr>
        <cdr:cNvPr id="6" name="1 Igual que"/>
        <cdr:cNvSpPr/>
      </cdr:nvSpPr>
      <cdr:spPr>
        <a:xfrm xmlns:a="http://schemas.openxmlformats.org/drawingml/2006/main">
          <a:off x="2101850" y="2444749"/>
          <a:ext cx="247649" cy="333376"/>
        </a:xfrm>
        <a:prstGeom xmlns:a="http://schemas.openxmlformats.org/drawingml/2006/main" prst="mathEqual">
          <a:avLst/>
        </a:prstGeom>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dr:relSizeAnchor xmlns:cdr="http://schemas.openxmlformats.org/drawingml/2006/chartDrawing">
    <cdr:from>
      <cdr:x>0.27754</cdr:x>
      <cdr:y>0.78963</cdr:y>
    </cdr:from>
    <cdr:to>
      <cdr:x>0.31886</cdr:x>
      <cdr:y>0.90549</cdr:y>
    </cdr:to>
    <cdr:sp macro="" textlink="">
      <cdr:nvSpPr>
        <cdr:cNvPr id="7" name="6 Menos"/>
        <cdr:cNvSpPr/>
      </cdr:nvSpPr>
      <cdr:spPr>
        <a:xfrm xmlns:a="http://schemas.openxmlformats.org/drawingml/2006/main">
          <a:off x="2495550" y="2466973"/>
          <a:ext cx="371475" cy="361951"/>
        </a:xfrm>
        <a:prstGeom xmlns:a="http://schemas.openxmlformats.org/drawingml/2006/main" prst="mathMinus">
          <a:avLst/>
        </a:prstGeom>
      </cdr:spPr>
      <cdr:style>
        <a:lnRef xmlns:a="http://schemas.openxmlformats.org/drawingml/2006/main" idx="2">
          <a:schemeClr val="accent5">
            <a:shade val="50000"/>
          </a:schemeClr>
        </a:lnRef>
        <a:fillRef xmlns:a="http://schemas.openxmlformats.org/drawingml/2006/main" idx="1">
          <a:schemeClr val="accent5"/>
        </a:fillRef>
        <a:effectRef xmlns:a="http://schemas.openxmlformats.org/drawingml/2006/main" idx="0">
          <a:schemeClr val="accent5"/>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dr:relSizeAnchor xmlns:cdr="http://schemas.openxmlformats.org/drawingml/2006/chartDrawing">
    <cdr:from>
      <cdr:x>0.33369</cdr:x>
      <cdr:y>0.79878</cdr:y>
    </cdr:from>
    <cdr:to>
      <cdr:x>0.36123</cdr:x>
      <cdr:y>0.90549</cdr:y>
    </cdr:to>
    <cdr:sp macro="" textlink="">
      <cdr:nvSpPr>
        <cdr:cNvPr id="8" name="1 Igual que"/>
        <cdr:cNvSpPr/>
      </cdr:nvSpPr>
      <cdr:spPr>
        <a:xfrm xmlns:a="http://schemas.openxmlformats.org/drawingml/2006/main">
          <a:off x="3000375" y="2495549"/>
          <a:ext cx="247649" cy="333376"/>
        </a:xfrm>
        <a:prstGeom xmlns:a="http://schemas.openxmlformats.org/drawingml/2006/main" prst="mathEqual">
          <a:avLst/>
        </a:prstGeom>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dr:relSizeAnchor xmlns:cdr="http://schemas.openxmlformats.org/drawingml/2006/chartDrawing">
    <cdr:from>
      <cdr:x>0.39124</cdr:x>
      <cdr:y>0.79065</cdr:y>
    </cdr:from>
    <cdr:to>
      <cdr:x>0.41879</cdr:x>
      <cdr:y>0.89736</cdr:y>
    </cdr:to>
    <cdr:sp macro="" textlink="">
      <cdr:nvSpPr>
        <cdr:cNvPr id="9" name="1 Igual que"/>
        <cdr:cNvSpPr/>
      </cdr:nvSpPr>
      <cdr:spPr>
        <a:xfrm xmlns:a="http://schemas.openxmlformats.org/drawingml/2006/main">
          <a:off x="3517900" y="2470149"/>
          <a:ext cx="247649" cy="333376"/>
        </a:xfrm>
        <a:prstGeom xmlns:a="http://schemas.openxmlformats.org/drawingml/2006/main" prst="mathEqual">
          <a:avLst/>
        </a:prstGeom>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dr:relSizeAnchor xmlns:cdr="http://schemas.openxmlformats.org/drawingml/2006/chartDrawing">
    <cdr:from>
      <cdr:x>0.44986</cdr:x>
      <cdr:y>0.78557</cdr:y>
    </cdr:from>
    <cdr:to>
      <cdr:x>0.4774</cdr:x>
      <cdr:y>0.89228</cdr:y>
    </cdr:to>
    <cdr:sp macro="" textlink="">
      <cdr:nvSpPr>
        <cdr:cNvPr id="10" name="1 Igual que"/>
        <cdr:cNvSpPr/>
      </cdr:nvSpPr>
      <cdr:spPr>
        <a:xfrm xmlns:a="http://schemas.openxmlformats.org/drawingml/2006/main">
          <a:off x="4044950" y="2454274"/>
          <a:ext cx="247649" cy="333376"/>
        </a:xfrm>
        <a:prstGeom xmlns:a="http://schemas.openxmlformats.org/drawingml/2006/main" prst="mathEqual">
          <a:avLst/>
        </a:prstGeom>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dr:relSizeAnchor xmlns:cdr="http://schemas.openxmlformats.org/drawingml/2006/chartDrawing">
    <cdr:from>
      <cdr:x>0.50424</cdr:x>
      <cdr:y>0.78659</cdr:y>
    </cdr:from>
    <cdr:to>
      <cdr:x>0.53178</cdr:x>
      <cdr:y>0.89329</cdr:y>
    </cdr:to>
    <cdr:sp macro="" textlink="">
      <cdr:nvSpPr>
        <cdr:cNvPr id="11" name="1 Igual que"/>
        <cdr:cNvSpPr/>
      </cdr:nvSpPr>
      <cdr:spPr>
        <a:xfrm xmlns:a="http://schemas.openxmlformats.org/drawingml/2006/main">
          <a:off x="4533900" y="2457449"/>
          <a:ext cx="247649" cy="333376"/>
        </a:xfrm>
        <a:prstGeom xmlns:a="http://schemas.openxmlformats.org/drawingml/2006/main" prst="mathEqual">
          <a:avLst/>
        </a:prstGeom>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dr:relSizeAnchor xmlns:cdr="http://schemas.openxmlformats.org/drawingml/2006/chartDrawing">
    <cdr:from>
      <cdr:x>0.54908</cdr:x>
      <cdr:y>0.7815</cdr:y>
    </cdr:from>
    <cdr:to>
      <cdr:x>0.57662</cdr:x>
      <cdr:y>0.88821</cdr:y>
    </cdr:to>
    <cdr:sp macro="" textlink="">
      <cdr:nvSpPr>
        <cdr:cNvPr id="12" name="1 Igual que"/>
        <cdr:cNvSpPr/>
      </cdr:nvSpPr>
      <cdr:spPr>
        <a:xfrm xmlns:a="http://schemas.openxmlformats.org/drawingml/2006/main">
          <a:off x="4937125" y="2441574"/>
          <a:ext cx="247649" cy="333376"/>
        </a:xfrm>
        <a:prstGeom xmlns:a="http://schemas.openxmlformats.org/drawingml/2006/main" prst="mathEqual">
          <a:avLst/>
        </a:prstGeom>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dr:relSizeAnchor xmlns:cdr="http://schemas.openxmlformats.org/drawingml/2006/chartDrawing">
    <cdr:from>
      <cdr:x>0.59993</cdr:x>
      <cdr:y>0.7876</cdr:y>
    </cdr:from>
    <cdr:to>
      <cdr:x>0.62853</cdr:x>
      <cdr:y>0.88211</cdr:y>
    </cdr:to>
    <cdr:sp macro="" textlink="">
      <cdr:nvSpPr>
        <cdr:cNvPr id="13" name="1 Más"/>
        <cdr:cNvSpPr/>
      </cdr:nvSpPr>
      <cdr:spPr>
        <a:xfrm xmlns:a="http://schemas.openxmlformats.org/drawingml/2006/main">
          <a:off x="5394325" y="2460624"/>
          <a:ext cx="257175" cy="295275"/>
        </a:xfrm>
        <a:prstGeom xmlns:a="http://schemas.openxmlformats.org/drawingml/2006/main" prst="mathPlus">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dr:relSizeAnchor xmlns:cdr="http://schemas.openxmlformats.org/drawingml/2006/chartDrawing">
    <cdr:from>
      <cdr:x>0.65431</cdr:x>
      <cdr:y>0.79167</cdr:y>
    </cdr:from>
    <cdr:to>
      <cdr:x>0.68291</cdr:x>
      <cdr:y>0.88618</cdr:y>
    </cdr:to>
    <cdr:sp macro="" textlink="">
      <cdr:nvSpPr>
        <cdr:cNvPr id="14" name="1 Más"/>
        <cdr:cNvSpPr/>
      </cdr:nvSpPr>
      <cdr:spPr>
        <a:xfrm xmlns:a="http://schemas.openxmlformats.org/drawingml/2006/main">
          <a:off x="5883275" y="2473324"/>
          <a:ext cx="257175" cy="295275"/>
        </a:xfrm>
        <a:prstGeom xmlns:a="http://schemas.openxmlformats.org/drawingml/2006/main" prst="mathPlus">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dr:relSizeAnchor xmlns:cdr="http://schemas.openxmlformats.org/drawingml/2006/chartDrawing">
    <cdr:from>
      <cdr:x>0.70268</cdr:x>
      <cdr:y>0.78455</cdr:y>
    </cdr:from>
    <cdr:to>
      <cdr:x>0.73023</cdr:x>
      <cdr:y>0.89126</cdr:y>
    </cdr:to>
    <cdr:sp macro="" textlink="">
      <cdr:nvSpPr>
        <cdr:cNvPr id="15" name="1 Igual que"/>
        <cdr:cNvSpPr/>
      </cdr:nvSpPr>
      <cdr:spPr>
        <a:xfrm xmlns:a="http://schemas.openxmlformats.org/drawingml/2006/main">
          <a:off x="6318250" y="2451099"/>
          <a:ext cx="247649" cy="333376"/>
        </a:xfrm>
        <a:prstGeom xmlns:a="http://schemas.openxmlformats.org/drawingml/2006/main" prst="mathEqual">
          <a:avLst/>
        </a:prstGeom>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dr:relSizeAnchor xmlns:cdr="http://schemas.openxmlformats.org/drawingml/2006/chartDrawing">
    <cdr:from>
      <cdr:x>0.75177</cdr:x>
      <cdr:y>0.77642</cdr:y>
    </cdr:from>
    <cdr:to>
      <cdr:x>0.78037</cdr:x>
      <cdr:y>0.87093</cdr:y>
    </cdr:to>
    <cdr:sp macro="" textlink="">
      <cdr:nvSpPr>
        <cdr:cNvPr id="16" name="1 Más"/>
        <cdr:cNvSpPr/>
      </cdr:nvSpPr>
      <cdr:spPr>
        <a:xfrm xmlns:a="http://schemas.openxmlformats.org/drawingml/2006/main">
          <a:off x="6759575" y="2425699"/>
          <a:ext cx="257175" cy="295275"/>
        </a:xfrm>
        <a:prstGeom xmlns:a="http://schemas.openxmlformats.org/drawingml/2006/main" prst="mathPlus">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dr:relSizeAnchor xmlns:cdr="http://schemas.openxmlformats.org/drawingml/2006/chartDrawing">
    <cdr:from>
      <cdr:x>0.8072</cdr:x>
      <cdr:y>0.79268</cdr:y>
    </cdr:from>
    <cdr:to>
      <cdr:x>0.83581</cdr:x>
      <cdr:y>0.88719</cdr:y>
    </cdr:to>
    <cdr:sp macro="" textlink="">
      <cdr:nvSpPr>
        <cdr:cNvPr id="17" name="1 Más"/>
        <cdr:cNvSpPr/>
      </cdr:nvSpPr>
      <cdr:spPr>
        <a:xfrm xmlns:a="http://schemas.openxmlformats.org/drawingml/2006/main">
          <a:off x="7258050" y="2476499"/>
          <a:ext cx="257175" cy="295275"/>
        </a:xfrm>
        <a:prstGeom xmlns:a="http://schemas.openxmlformats.org/drawingml/2006/main" prst="mathPlus">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dr:relSizeAnchor xmlns:cdr="http://schemas.openxmlformats.org/drawingml/2006/chartDrawing">
    <cdr:from>
      <cdr:x>0.8524</cdr:x>
      <cdr:y>0.77642</cdr:y>
    </cdr:from>
    <cdr:to>
      <cdr:x>0.87994</cdr:x>
      <cdr:y>0.88313</cdr:y>
    </cdr:to>
    <cdr:sp macro="" textlink="">
      <cdr:nvSpPr>
        <cdr:cNvPr id="18" name="1 Igual que"/>
        <cdr:cNvSpPr/>
      </cdr:nvSpPr>
      <cdr:spPr>
        <a:xfrm xmlns:a="http://schemas.openxmlformats.org/drawingml/2006/main">
          <a:off x="7664450" y="2425699"/>
          <a:ext cx="247649" cy="333376"/>
        </a:xfrm>
        <a:prstGeom xmlns:a="http://schemas.openxmlformats.org/drawingml/2006/main" prst="mathEqual">
          <a:avLst/>
        </a:prstGeom>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dr:relSizeAnchor xmlns:cdr="http://schemas.openxmlformats.org/drawingml/2006/chartDrawing">
    <cdr:from>
      <cdr:x>0.91314</cdr:x>
      <cdr:y>0.78659</cdr:y>
    </cdr:from>
    <cdr:to>
      <cdr:x>0.94068</cdr:x>
      <cdr:y>0.89329</cdr:y>
    </cdr:to>
    <cdr:sp macro="" textlink="">
      <cdr:nvSpPr>
        <cdr:cNvPr id="19" name="1 Igual que"/>
        <cdr:cNvSpPr/>
      </cdr:nvSpPr>
      <cdr:spPr>
        <a:xfrm xmlns:a="http://schemas.openxmlformats.org/drawingml/2006/main">
          <a:off x="8210550" y="2457449"/>
          <a:ext cx="247649" cy="333376"/>
        </a:xfrm>
        <a:prstGeom xmlns:a="http://schemas.openxmlformats.org/drawingml/2006/main" prst="mathEqual">
          <a:avLst/>
        </a:prstGeom>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userShapes>
</file>

<file path=ppt/drawings/drawing5.xml><?xml version="1.0" encoding="utf-8"?>
<c:userShapes xmlns:c="http://schemas.openxmlformats.org/drawingml/2006/chart">
  <cdr:relSizeAnchor xmlns:cdr="http://schemas.openxmlformats.org/drawingml/2006/chartDrawing">
    <cdr:from>
      <cdr:x>0.32749</cdr:x>
      <cdr:y>0.7978</cdr:y>
    </cdr:from>
    <cdr:to>
      <cdr:x>0.39654</cdr:x>
      <cdr:y>1</cdr:y>
    </cdr:to>
    <cdr:sp macro="" textlink="">
      <cdr:nvSpPr>
        <cdr:cNvPr id="2" name="CuadroTexto 1">
          <a:extLst xmlns:a="http://schemas.openxmlformats.org/drawingml/2006/main">
            <a:ext uri="{FF2B5EF4-FFF2-40B4-BE49-F238E27FC236}">
              <a16:creationId xmlns:a16="http://schemas.microsoft.com/office/drawing/2014/main" id="{4B66FAF2-9EFC-42D3-B826-D39A870754C0}"/>
            </a:ext>
          </a:extLst>
        </cdr:cNvPr>
        <cdr:cNvSpPr txBox="1"/>
      </cdr:nvSpPr>
      <cdr:spPr>
        <a:xfrm xmlns:a="http://schemas.openxmlformats.org/drawingml/2006/main">
          <a:off x="4336807" y="418001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O" sz="1100"/>
        </a:p>
      </cdr:txBody>
    </cdr:sp>
  </cdr:relSizeAnchor>
  <cdr:relSizeAnchor xmlns:cdr="http://schemas.openxmlformats.org/drawingml/2006/chartDrawing">
    <cdr:from>
      <cdr:x>0.3544</cdr:x>
      <cdr:y>0.76927</cdr:y>
    </cdr:from>
    <cdr:to>
      <cdr:x>0.42345</cdr:x>
      <cdr:y>0.87442</cdr:y>
    </cdr:to>
    <cdr:sp macro="" textlink="">
      <cdr:nvSpPr>
        <cdr:cNvPr id="3" name="CuadroTexto 2">
          <a:extLst xmlns:a="http://schemas.openxmlformats.org/drawingml/2006/main">
            <a:ext uri="{FF2B5EF4-FFF2-40B4-BE49-F238E27FC236}">
              <a16:creationId xmlns:a16="http://schemas.microsoft.com/office/drawing/2014/main" id="{6B6DE366-CD67-4330-B824-C0ECA68873A6}"/>
            </a:ext>
          </a:extLst>
        </cdr:cNvPr>
        <cdr:cNvSpPr txBox="1"/>
      </cdr:nvSpPr>
      <cdr:spPr>
        <a:xfrm xmlns:a="http://schemas.openxmlformats.org/drawingml/2006/main">
          <a:off x="3064971" y="2443293"/>
          <a:ext cx="597169" cy="33397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O" sz="1400" dirty="0">
              <a:solidFill>
                <a:srgbClr val="002060"/>
              </a:solidFill>
              <a:latin typeface="Arial" panose="020B0604020202020204" pitchFamily="34" charset="0"/>
              <a:cs typeface="Arial" panose="020B0604020202020204" pitchFamily="34" charset="0"/>
            </a:rPr>
            <a:t>Total de</a:t>
          </a:r>
          <a:r>
            <a:rPr lang="es-CO" sz="1400" baseline="0" dirty="0">
              <a:solidFill>
                <a:srgbClr val="002060"/>
              </a:solidFill>
              <a:latin typeface="Arial" panose="020B0604020202020204" pitchFamily="34" charset="0"/>
              <a:cs typeface="Arial" panose="020B0604020202020204" pitchFamily="34" charset="0"/>
            </a:rPr>
            <a:t> riesgos identificados :8</a:t>
          </a:r>
          <a:endParaRPr lang="es-CO" sz="1400"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0.33871</cdr:x>
      <cdr:y>0.75879</cdr:y>
    </cdr:from>
    <cdr:to>
      <cdr:x>0.56986</cdr:x>
      <cdr:y>0.90343</cdr:y>
    </cdr:to>
    <cdr:sp macro="" textlink="">
      <cdr:nvSpPr>
        <cdr:cNvPr id="2" name="CuadroTexto 1">
          <a:extLst xmlns:a="http://schemas.openxmlformats.org/drawingml/2006/main">
            <a:ext uri="{FF2B5EF4-FFF2-40B4-BE49-F238E27FC236}">
              <a16:creationId xmlns:a16="http://schemas.microsoft.com/office/drawing/2014/main" id="{09DE21D4-A75F-4576-B4F8-41E8EBFD80DB}"/>
            </a:ext>
          </a:extLst>
        </cdr:cNvPr>
        <cdr:cNvSpPr txBox="1"/>
      </cdr:nvSpPr>
      <cdr:spPr>
        <a:xfrm xmlns:a="http://schemas.openxmlformats.org/drawingml/2006/main">
          <a:off x="2847148" y="2916075"/>
          <a:ext cx="1942966" cy="5558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O" sz="1400" dirty="0">
              <a:solidFill>
                <a:srgbClr val="002060"/>
              </a:solidFill>
              <a:latin typeface="Arial" panose="020B0604020202020204" pitchFamily="34" charset="0"/>
              <a:cs typeface="Arial" panose="020B0604020202020204" pitchFamily="34" charset="0"/>
            </a:rPr>
            <a:t>Total de</a:t>
          </a:r>
          <a:r>
            <a:rPr lang="es-CO" sz="1400" baseline="0" dirty="0">
              <a:solidFill>
                <a:srgbClr val="002060"/>
              </a:solidFill>
              <a:latin typeface="Arial" panose="020B0604020202020204" pitchFamily="34" charset="0"/>
              <a:cs typeface="Arial" panose="020B0604020202020204" pitchFamily="34" charset="0"/>
            </a:rPr>
            <a:t> riesgos identificados :8</a:t>
          </a:r>
          <a:endParaRPr lang="es-CO" sz="1400" dirty="0">
            <a:solidFill>
              <a:srgbClr val="00206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0.00885</cdr:x>
      <cdr:y>0.82732</cdr:y>
    </cdr:from>
    <cdr:to>
      <cdr:x>0.99115</cdr:x>
      <cdr:y>1</cdr:y>
    </cdr:to>
    <cdr:sp macro="" textlink="">
      <cdr:nvSpPr>
        <cdr:cNvPr id="3" name="CuadroTexto 2">
          <a:extLst xmlns:a="http://schemas.openxmlformats.org/drawingml/2006/main">
            <a:ext uri="{FF2B5EF4-FFF2-40B4-BE49-F238E27FC236}">
              <a16:creationId xmlns:a16="http://schemas.microsoft.com/office/drawing/2014/main" id="{886CF272-44A3-4C75-8157-37EA09CE1CA6}"/>
            </a:ext>
          </a:extLst>
        </cdr:cNvPr>
        <cdr:cNvSpPr txBox="1"/>
      </cdr:nvSpPr>
      <cdr:spPr>
        <a:xfrm xmlns:a="http://schemas.openxmlformats.org/drawingml/2006/main">
          <a:off x="74762" y="3110036"/>
          <a:ext cx="8298189" cy="6491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O" sz="1000" dirty="0">
              <a:latin typeface="Arial" panose="020B0604020202020204" pitchFamily="34" charset="0"/>
              <a:cs typeface="Arial" panose="020B0604020202020204" pitchFamily="34" charset="0"/>
            </a:rPr>
            <a:t>*La versión 4 del Mapa de Riesgos</a:t>
          </a:r>
          <a:r>
            <a:rPr lang="es-CO" sz="1000" baseline="0" dirty="0">
              <a:latin typeface="Arial" panose="020B0604020202020204" pitchFamily="34" charset="0"/>
              <a:cs typeface="Arial" panose="020B0604020202020204" pitchFamily="34" charset="0"/>
            </a:rPr>
            <a:t> de corrupción incluyó en el proceso GLAB un riesgo adicional de la tipología corrupción. Sin embargo, esta versión 4 no era la vigente al momento de realizar las pruebas de recorrido, por lo que no se incluyó este riesgo.</a:t>
          </a:r>
        </a:p>
        <a:p xmlns:a="http://schemas.openxmlformats.org/drawingml/2006/main">
          <a:endParaRPr lang="es-CO" sz="12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0.59986</cdr:x>
      <cdr:y>0.65753</cdr:y>
    </cdr:from>
    <cdr:to>
      <cdr:x>0.6555</cdr:x>
      <cdr:y>0.7359</cdr:y>
    </cdr:to>
    <cdr:sp macro="" textlink="">
      <cdr:nvSpPr>
        <cdr:cNvPr id="4" name="Es igual a 3">
          <a:extLst xmlns:a="http://schemas.openxmlformats.org/drawingml/2006/main">
            <a:ext uri="{FF2B5EF4-FFF2-40B4-BE49-F238E27FC236}">
              <a16:creationId xmlns:a16="http://schemas.microsoft.com/office/drawing/2014/main" id="{1E01404C-E153-42CB-9653-CF0746531EA8}"/>
            </a:ext>
          </a:extLst>
        </cdr:cNvPr>
        <cdr:cNvSpPr/>
      </cdr:nvSpPr>
      <cdr:spPr>
        <a:xfrm xmlns:a="http://schemas.openxmlformats.org/drawingml/2006/main">
          <a:off x="5067473" y="2471771"/>
          <a:ext cx="470032" cy="294584"/>
        </a:xfrm>
        <a:prstGeom xmlns:a="http://schemas.openxmlformats.org/drawingml/2006/main" prst="mathEqual">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s-CO">
            <a:solidFill>
              <a:schemeClr val="tx1"/>
            </a:solidFill>
          </a:endParaRPr>
        </a:p>
      </cdr:txBody>
    </cdr:sp>
  </cdr:relSizeAnchor>
  <cdr:relSizeAnchor xmlns:cdr="http://schemas.openxmlformats.org/drawingml/2006/chartDrawing">
    <cdr:from>
      <cdr:x>0.38</cdr:x>
      <cdr:y>0.65781</cdr:y>
    </cdr:from>
    <cdr:to>
      <cdr:x>0.43564</cdr:x>
      <cdr:y>0.73617</cdr:y>
    </cdr:to>
    <cdr:sp macro="" textlink="">
      <cdr:nvSpPr>
        <cdr:cNvPr id="5" name="Es igual a 4">
          <a:extLst xmlns:a="http://schemas.openxmlformats.org/drawingml/2006/main">
            <a:ext uri="{FF2B5EF4-FFF2-40B4-BE49-F238E27FC236}">
              <a16:creationId xmlns:a16="http://schemas.microsoft.com/office/drawing/2014/main" id="{1E01404C-E153-42CB-9653-CF0746531EA8}"/>
            </a:ext>
          </a:extLst>
        </cdr:cNvPr>
        <cdr:cNvSpPr/>
      </cdr:nvSpPr>
      <cdr:spPr>
        <a:xfrm xmlns:a="http://schemas.openxmlformats.org/drawingml/2006/main">
          <a:off x="3210166" y="2472802"/>
          <a:ext cx="470031" cy="294584"/>
        </a:xfrm>
        <a:prstGeom xmlns:a="http://schemas.openxmlformats.org/drawingml/2006/main" prst="mathEqual">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s-CO">
            <a:solidFill>
              <a:schemeClr val="tx1"/>
            </a:solidFill>
          </a:endParaRPr>
        </a:p>
      </cdr:txBody>
    </cdr:sp>
  </cdr:relSizeAnchor>
  <cdr:relSizeAnchor xmlns:cdr="http://schemas.openxmlformats.org/drawingml/2006/chartDrawing">
    <cdr:from>
      <cdr:x>0.48499</cdr:x>
      <cdr:y>0.6541</cdr:y>
    </cdr:from>
    <cdr:to>
      <cdr:x>0.54063</cdr:x>
      <cdr:y>0.73246</cdr:y>
    </cdr:to>
    <cdr:sp macro="" textlink="">
      <cdr:nvSpPr>
        <cdr:cNvPr id="6" name="Es igual a 5">
          <a:extLst xmlns:a="http://schemas.openxmlformats.org/drawingml/2006/main">
            <a:ext uri="{FF2B5EF4-FFF2-40B4-BE49-F238E27FC236}">
              <a16:creationId xmlns:a16="http://schemas.microsoft.com/office/drawing/2014/main" id="{1E01404C-E153-42CB-9653-CF0746531EA8}"/>
            </a:ext>
          </a:extLst>
        </cdr:cNvPr>
        <cdr:cNvSpPr/>
      </cdr:nvSpPr>
      <cdr:spPr>
        <a:xfrm xmlns:a="http://schemas.openxmlformats.org/drawingml/2006/main">
          <a:off x="4097042" y="2458854"/>
          <a:ext cx="470032" cy="294584"/>
        </a:xfrm>
        <a:prstGeom xmlns:a="http://schemas.openxmlformats.org/drawingml/2006/main" prst="mathEqual">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s-CO">
            <a:solidFill>
              <a:schemeClr val="tx1"/>
            </a:solidFill>
          </a:endParaRPr>
        </a:p>
      </cdr:txBody>
    </cdr:sp>
  </cdr:relSizeAnchor>
  <cdr:relSizeAnchor xmlns:cdr="http://schemas.openxmlformats.org/drawingml/2006/chartDrawing">
    <cdr:from>
      <cdr:x>0.69892</cdr:x>
      <cdr:y>0.65753</cdr:y>
    </cdr:from>
    <cdr:to>
      <cdr:x>0.75456</cdr:x>
      <cdr:y>0.7359</cdr:y>
    </cdr:to>
    <cdr:sp macro="" textlink="">
      <cdr:nvSpPr>
        <cdr:cNvPr id="7" name="Es igual a 6">
          <a:extLst xmlns:a="http://schemas.openxmlformats.org/drawingml/2006/main">
            <a:ext uri="{FF2B5EF4-FFF2-40B4-BE49-F238E27FC236}">
              <a16:creationId xmlns:a16="http://schemas.microsoft.com/office/drawing/2014/main" id="{AAEA5F42-871B-41A1-BBE4-240F4D92D76A}"/>
            </a:ext>
          </a:extLst>
        </cdr:cNvPr>
        <cdr:cNvSpPr/>
      </cdr:nvSpPr>
      <cdr:spPr>
        <a:xfrm xmlns:a="http://schemas.openxmlformats.org/drawingml/2006/main">
          <a:off x="5904298" y="2471771"/>
          <a:ext cx="470032" cy="294584"/>
        </a:xfrm>
        <a:prstGeom xmlns:a="http://schemas.openxmlformats.org/drawingml/2006/main" prst="mathEqual">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dirty="0">
            <a:solidFill>
              <a:schemeClr val="tx1"/>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0.32749</cdr:x>
      <cdr:y>0.7978</cdr:y>
    </cdr:from>
    <cdr:to>
      <cdr:x>0.39654</cdr:x>
      <cdr:y>1</cdr:y>
    </cdr:to>
    <cdr:sp macro="" textlink="">
      <cdr:nvSpPr>
        <cdr:cNvPr id="2" name="CuadroTexto 1">
          <a:extLst xmlns:a="http://schemas.openxmlformats.org/drawingml/2006/main">
            <a:ext uri="{FF2B5EF4-FFF2-40B4-BE49-F238E27FC236}">
              <a16:creationId xmlns:a16="http://schemas.microsoft.com/office/drawing/2014/main" id="{4B66FAF2-9EFC-42D3-B826-D39A870754C0}"/>
            </a:ext>
          </a:extLst>
        </cdr:cNvPr>
        <cdr:cNvSpPr txBox="1"/>
      </cdr:nvSpPr>
      <cdr:spPr>
        <a:xfrm xmlns:a="http://schemas.openxmlformats.org/drawingml/2006/main">
          <a:off x="4336807" y="418001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O" sz="1100"/>
        </a:p>
      </cdr:txBody>
    </cdr:sp>
  </cdr:relSizeAnchor>
  <cdr:relSizeAnchor xmlns:cdr="http://schemas.openxmlformats.org/drawingml/2006/chartDrawing">
    <cdr:from>
      <cdr:x>0.36992</cdr:x>
      <cdr:y>0.89485</cdr:y>
    </cdr:from>
    <cdr:to>
      <cdr:x>0.43897</cdr:x>
      <cdr:y>1</cdr:y>
    </cdr:to>
    <cdr:sp macro="" textlink="">
      <cdr:nvSpPr>
        <cdr:cNvPr id="3" name="CuadroTexto 2">
          <a:extLst xmlns:a="http://schemas.openxmlformats.org/drawingml/2006/main">
            <a:ext uri="{FF2B5EF4-FFF2-40B4-BE49-F238E27FC236}">
              <a16:creationId xmlns:a16="http://schemas.microsoft.com/office/drawing/2014/main" id="{6B6DE366-CD67-4330-B824-C0ECA68873A6}"/>
            </a:ext>
          </a:extLst>
        </cdr:cNvPr>
        <cdr:cNvSpPr txBox="1"/>
      </cdr:nvSpPr>
      <cdr:spPr>
        <a:xfrm xmlns:a="http://schemas.openxmlformats.org/drawingml/2006/main">
          <a:off x="4898782" y="4046662"/>
          <a:ext cx="914400" cy="47551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O" sz="2000">
            <a:solidFill>
              <a:srgbClr val="00206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4813" cy="500063"/>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48100" y="0"/>
            <a:ext cx="2944813" cy="500063"/>
          </a:xfrm>
          <a:prstGeom prst="rect">
            <a:avLst/>
          </a:prstGeom>
        </p:spPr>
        <p:txBody>
          <a:bodyPr vert="horz" lIns="91440" tIns="45720" rIns="91440" bIns="45720" rtlCol="0"/>
          <a:lstStyle>
            <a:lvl1pPr algn="r">
              <a:defRPr sz="1200"/>
            </a:lvl1pPr>
          </a:lstStyle>
          <a:p>
            <a:fld id="{423A9833-642E-4309-B3DA-F0FD42917A5B}" type="datetimeFigureOut">
              <a:rPr lang="es-CO" smtClean="0"/>
              <a:t>31/01/2020</a:t>
            </a:fld>
            <a:endParaRPr lang="es-CO"/>
          </a:p>
        </p:txBody>
      </p:sp>
      <p:sp>
        <p:nvSpPr>
          <p:cNvPr id="4" name="Marcador de imagen de diapositiva 3"/>
          <p:cNvSpPr>
            <a:spLocks noGrp="1" noRot="1" noChangeAspect="1"/>
          </p:cNvSpPr>
          <p:nvPr>
            <p:ph type="sldImg" idx="2"/>
          </p:nvPr>
        </p:nvSpPr>
        <p:spPr>
          <a:xfrm>
            <a:off x="1150938" y="1247775"/>
            <a:ext cx="4492625" cy="3368675"/>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79450" y="4803775"/>
            <a:ext cx="5435600" cy="39306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9482138"/>
            <a:ext cx="2944813" cy="500062"/>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48100" y="9482138"/>
            <a:ext cx="2944813" cy="500062"/>
          </a:xfrm>
          <a:prstGeom prst="rect">
            <a:avLst/>
          </a:prstGeom>
        </p:spPr>
        <p:txBody>
          <a:bodyPr vert="horz" lIns="91440" tIns="45720" rIns="91440" bIns="45720" rtlCol="0" anchor="b"/>
          <a:lstStyle>
            <a:lvl1pPr algn="r">
              <a:defRPr sz="1200"/>
            </a:lvl1pPr>
          </a:lstStyle>
          <a:p>
            <a:fld id="{20D33722-DD6F-45E9-96DE-570C1C5F3FB7}" type="slidenum">
              <a:rPr lang="es-CO" smtClean="0"/>
              <a:t>‹Nº›</a:t>
            </a:fld>
            <a:endParaRPr lang="es-CO"/>
          </a:p>
        </p:txBody>
      </p:sp>
    </p:spTree>
    <p:extLst>
      <p:ext uri="{BB962C8B-B14F-4D97-AF65-F5344CB8AC3E}">
        <p14:creationId xmlns:p14="http://schemas.microsoft.com/office/powerpoint/2010/main" val="1744373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Marcador de imagen de diapositiva"/>
          <p:cNvSpPr>
            <a:spLocks noGrp="1" noRot="1" noChangeAspect="1" noTextEdit="1"/>
          </p:cNvSpPr>
          <p:nvPr>
            <p:ph type="sldImg"/>
          </p:nvPr>
        </p:nvSpPr>
        <p:spPr bwMode="auto">
          <a:xfrm>
            <a:off x="1241425" y="696913"/>
            <a:ext cx="4649788" cy="3487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O" altLang="es-CO"/>
          </a:p>
        </p:txBody>
      </p:sp>
      <p:sp>
        <p:nvSpPr>
          <p:cNvPr id="41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5650" indent="-290513" eaLnBrk="0" hangingPunct="0">
              <a:spcBef>
                <a:spcPct val="30000"/>
              </a:spcBef>
              <a:defRPr sz="1200">
                <a:solidFill>
                  <a:schemeClr val="tx1"/>
                </a:solidFill>
                <a:latin typeface="Calibri" panose="020F0502020204030204" pitchFamily="34" charset="0"/>
              </a:defRPr>
            </a:lvl2pPr>
            <a:lvl3pPr marL="1163638" indent="-231775" eaLnBrk="0" hangingPunct="0">
              <a:spcBef>
                <a:spcPct val="30000"/>
              </a:spcBef>
              <a:defRPr sz="1200">
                <a:solidFill>
                  <a:schemeClr val="tx1"/>
                </a:solidFill>
                <a:latin typeface="Calibri" panose="020F0502020204030204" pitchFamily="34" charset="0"/>
              </a:defRPr>
            </a:lvl3pPr>
            <a:lvl4pPr marL="1630363" indent="-231775" eaLnBrk="0" hangingPunct="0">
              <a:spcBef>
                <a:spcPct val="30000"/>
              </a:spcBef>
              <a:defRPr sz="1200">
                <a:solidFill>
                  <a:schemeClr val="tx1"/>
                </a:solidFill>
                <a:latin typeface="Calibri" panose="020F0502020204030204" pitchFamily="34" charset="0"/>
              </a:defRPr>
            </a:lvl4pPr>
            <a:lvl5pPr marL="2095500" indent="-231775" eaLnBrk="0" hangingPunct="0">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3AA10E4-4D8F-424F-A572-ACD133A2ADD8}" type="slidenum">
              <a:rPr lang="es-ES" altLang="es-CO"/>
              <a:pPr eaLnBrk="1" hangingPunct="1">
                <a:spcBef>
                  <a:spcPct val="0"/>
                </a:spcBef>
              </a:pPr>
              <a:t>32</a:t>
            </a:fld>
            <a:endParaRPr lang="es-ES" altLang="es-CO"/>
          </a:p>
        </p:txBody>
      </p:sp>
    </p:spTree>
    <p:extLst>
      <p:ext uri="{BB962C8B-B14F-4D97-AF65-F5344CB8AC3E}">
        <p14:creationId xmlns:p14="http://schemas.microsoft.com/office/powerpoint/2010/main" val="3015671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0A92D15-121C-4992-BAFF-ADD2C7E15E99}" type="datetimeFigureOut">
              <a:rPr lang="es-CO" smtClean="0"/>
              <a:t>31/01/2020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4B440A4-3FDE-4312-A3E0-D54FF20AC425}" type="slidenum">
              <a:rPr lang="es-CO" smtClean="0"/>
              <a:t>‹Nº›</a:t>
            </a:fld>
            <a:endParaRPr lang="es-CO"/>
          </a:p>
        </p:txBody>
      </p:sp>
    </p:spTree>
    <p:extLst>
      <p:ext uri="{BB962C8B-B14F-4D97-AF65-F5344CB8AC3E}">
        <p14:creationId xmlns:p14="http://schemas.microsoft.com/office/powerpoint/2010/main" val="2369910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0A92D15-121C-4992-BAFF-ADD2C7E15E99}" type="datetimeFigureOut">
              <a:rPr lang="es-CO" smtClean="0"/>
              <a:t>31/01/2020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4B440A4-3FDE-4312-A3E0-D54FF20AC425}" type="slidenum">
              <a:rPr lang="es-CO" smtClean="0"/>
              <a:t>‹Nº›</a:t>
            </a:fld>
            <a:endParaRPr lang="es-CO"/>
          </a:p>
        </p:txBody>
      </p:sp>
    </p:spTree>
    <p:extLst>
      <p:ext uri="{BB962C8B-B14F-4D97-AF65-F5344CB8AC3E}">
        <p14:creationId xmlns:p14="http://schemas.microsoft.com/office/powerpoint/2010/main" val="2069595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3"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0A92D15-121C-4992-BAFF-ADD2C7E15E99}" type="datetimeFigureOut">
              <a:rPr lang="es-CO" smtClean="0"/>
              <a:t>31/01/2020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4B440A4-3FDE-4312-A3E0-D54FF20AC425}" type="slidenum">
              <a:rPr lang="es-CO" smtClean="0"/>
              <a:t>‹Nº›</a:t>
            </a:fld>
            <a:endParaRPr lang="es-CO"/>
          </a:p>
        </p:txBody>
      </p:sp>
    </p:spTree>
    <p:extLst>
      <p:ext uri="{BB962C8B-B14F-4D97-AF65-F5344CB8AC3E}">
        <p14:creationId xmlns:p14="http://schemas.microsoft.com/office/powerpoint/2010/main" val="361929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0A92D15-121C-4992-BAFF-ADD2C7E15E99}" type="datetimeFigureOut">
              <a:rPr lang="es-CO" smtClean="0"/>
              <a:t>31/01/2020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4B440A4-3FDE-4312-A3E0-D54FF20AC425}" type="slidenum">
              <a:rPr lang="es-CO" smtClean="0"/>
              <a:t>‹Nº›</a:t>
            </a:fld>
            <a:endParaRPr lang="es-CO"/>
          </a:p>
        </p:txBody>
      </p:sp>
    </p:spTree>
    <p:extLst>
      <p:ext uri="{BB962C8B-B14F-4D97-AF65-F5344CB8AC3E}">
        <p14:creationId xmlns:p14="http://schemas.microsoft.com/office/powerpoint/2010/main" val="171489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70"/>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0A92D15-121C-4992-BAFF-ADD2C7E15E99}" type="datetimeFigureOut">
              <a:rPr lang="es-CO" smtClean="0"/>
              <a:t>31/01/2020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4B440A4-3FDE-4312-A3E0-D54FF20AC425}" type="slidenum">
              <a:rPr lang="es-CO" smtClean="0"/>
              <a:t>‹Nº›</a:t>
            </a:fld>
            <a:endParaRPr lang="es-CO"/>
          </a:p>
        </p:txBody>
      </p:sp>
    </p:spTree>
    <p:extLst>
      <p:ext uri="{BB962C8B-B14F-4D97-AF65-F5344CB8AC3E}">
        <p14:creationId xmlns:p14="http://schemas.microsoft.com/office/powerpoint/2010/main" val="893016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0A92D15-121C-4992-BAFF-ADD2C7E15E99}" type="datetimeFigureOut">
              <a:rPr lang="es-CO" smtClean="0"/>
              <a:t>31/01/2020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4B440A4-3FDE-4312-A3E0-D54FF20AC425}" type="slidenum">
              <a:rPr lang="es-CO" smtClean="0"/>
              <a:t>‹Nº›</a:t>
            </a:fld>
            <a:endParaRPr lang="es-CO"/>
          </a:p>
        </p:txBody>
      </p:sp>
    </p:spTree>
    <p:extLst>
      <p:ext uri="{BB962C8B-B14F-4D97-AF65-F5344CB8AC3E}">
        <p14:creationId xmlns:p14="http://schemas.microsoft.com/office/powerpoint/2010/main" val="3845746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1"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0A92D15-121C-4992-BAFF-ADD2C7E15E99}" type="datetimeFigureOut">
              <a:rPr lang="es-CO" smtClean="0"/>
              <a:t>31/01/2020</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D4B440A4-3FDE-4312-A3E0-D54FF20AC425}" type="slidenum">
              <a:rPr lang="es-CO" smtClean="0"/>
              <a:t>‹Nº›</a:t>
            </a:fld>
            <a:endParaRPr lang="es-CO"/>
          </a:p>
        </p:txBody>
      </p:sp>
    </p:spTree>
    <p:extLst>
      <p:ext uri="{BB962C8B-B14F-4D97-AF65-F5344CB8AC3E}">
        <p14:creationId xmlns:p14="http://schemas.microsoft.com/office/powerpoint/2010/main" val="2773956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0A92D15-121C-4992-BAFF-ADD2C7E15E99}" type="datetimeFigureOut">
              <a:rPr lang="es-CO" smtClean="0"/>
              <a:t>31/01/2020</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D4B440A4-3FDE-4312-A3E0-D54FF20AC425}" type="slidenum">
              <a:rPr lang="es-CO" smtClean="0"/>
              <a:t>‹Nº›</a:t>
            </a:fld>
            <a:endParaRPr lang="es-CO"/>
          </a:p>
        </p:txBody>
      </p:sp>
    </p:spTree>
    <p:extLst>
      <p:ext uri="{BB962C8B-B14F-4D97-AF65-F5344CB8AC3E}">
        <p14:creationId xmlns:p14="http://schemas.microsoft.com/office/powerpoint/2010/main" val="4263079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92D15-121C-4992-BAFF-ADD2C7E15E99}" type="datetimeFigureOut">
              <a:rPr lang="es-CO" smtClean="0"/>
              <a:t>31/01/2020</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D4B440A4-3FDE-4312-A3E0-D54FF20AC425}" type="slidenum">
              <a:rPr lang="es-CO" smtClean="0"/>
              <a:t>‹Nº›</a:t>
            </a:fld>
            <a:endParaRPr lang="es-CO"/>
          </a:p>
        </p:txBody>
      </p:sp>
    </p:spTree>
    <p:extLst>
      <p:ext uri="{BB962C8B-B14F-4D97-AF65-F5344CB8AC3E}">
        <p14:creationId xmlns:p14="http://schemas.microsoft.com/office/powerpoint/2010/main" val="1637327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3"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0A92D15-121C-4992-BAFF-ADD2C7E15E99}" type="datetimeFigureOut">
              <a:rPr lang="es-CO" smtClean="0"/>
              <a:t>31/01/2020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4B440A4-3FDE-4312-A3E0-D54FF20AC425}" type="slidenum">
              <a:rPr lang="es-CO" smtClean="0"/>
              <a:t>‹Nº›</a:t>
            </a:fld>
            <a:endParaRPr lang="es-CO"/>
          </a:p>
        </p:txBody>
      </p:sp>
    </p:spTree>
    <p:extLst>
      <p:ext uri="{BB962C8B-B14F-4D97-AF65-F5344CB8AC3E}">
        <p14:creationId xmlns:p14="http://schemas.microsoft.com/office/powerpoint/2010/main" val="36651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3"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0A92D15-121C-4992-BAFF-ADD2C7E15E99}" type="datetimeFigureOut">
              <a:rPr lang="es-CO" smtClean="0"/>
              <a:t>31/01/2020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4B440A4-3FDE-4312-A3E0-D54FF20AC425}" type="slidenum">
              <a:rPr lang="es-CO" smtClean="0"/>
              <a:t>‹Nº›</a:t>
            </a:fld>
            <a:endParaRPr lang="es-CO"/>
          </a:p>
        </p:txBody>
      </p:sp>
    </p:spTree>
    <p:extLst>
      <p:ext uri="{BB962C8B-B14F-4D97-AF65-F5344CB8AC3E}">
        <p14:creationId xmlns:p14="http://schemas.microsoft.com/office/powerpoint/2010/main" val="244509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92D15-121C-4992-BAFF-ADD2C7E15E99}" type="datetimeFigureOut">
              <a:rPr lang="es-CO" smtClean="0"/>
              <a:t>31/01/2020</a:t>
            </a:fld>
            <a:endParaRPr lang="es-CO"/>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B440A4-3FDE-4312-A3E0-D54FF20AC425}" type="slidenum">
              <a:rPr lang="es-CO" smtClean="0"/>
              <a:t>‹Nº›</a:t>
            </a:fld>
            <a:endParaRPr lang="es-CO"/>
          </a:p>
        </p:txBody>
      </p:sp>
    </p:spTree>
    <p:extLst>
      <p:ext uri="{BB962C8B-B14F-4D97-AF65-F5344CB8AC3E}">
        <p14:creationId xmlns:p14="http://schemas.microsoft.com/office/powerpoint/2010/main" val="3920709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intranet.umv.gov.co/transparencia-umv/" TargetMode="External"/><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5" Type="http://schemas.openxmlformats.org/officeDocument/2006/relationships/hyperlink" Target="https://intranet.umv.gov.co/transparencia-umv/" TargetMode="External"/><Relationship Id="rId4" Type="http://schemas.openxmlformats.org/officeDocument/2006/relationships/hyperlink" Target="https://www.umv.gov.co/portal/transparencia/"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hyperlink" Target="https://www.umv.gov.co/portal/transparencia/" TargetMode="Externa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059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CFED63C-77FF-48FF-B90A-81E2324514DE}"/>
              </a:ext>
            </a:extLst>
          </p:cNvPr>
          <p:cNvSpPr/>
          <p:nvPr/>
        </p:nvSpPr>
        <p:spPr>
          <a:xfrm>
            <a:off x="411062" y="2927758"/>
            <a:ext cx="8967830" cy="646331"/>
          </a:xfrm>
          <a:prstGeom prst="rect">
            <a:avLst/>
          </a:prstGeom>
        </p:spPr>
        <p:txBody>
          <a:bodyPr wrap="square">
            <a:spAutoFit/>
          </a:bodyPr>
          <a:lstStyle/>
          <a:p>
            <a:r>
              <a:rPr lang="es-ES" b="1" dirty="0">
                <a:solidFill>
                  <a:prstClr val="black"/>
                </a:solidFill>
                <a:latin typeface="Arial" panose="020B0604020202020204" pitchFamily="34" charset="0"/>
                <a:cs typeface="Arial" panose="020B0604020202020204" pitchFamily="34" charset="0"/>
              </a:rPr>
              <a:t>3. RESULTADOS DE LA EVALUACIÓN EFECTUADA POR LA OFICINA DE CONTROL INTERNO CON CORTE AL 31 DE DICIEMBRE DE 2019 </a:t>
            </a:r>
            <a:endParaRPr lang="es-CO" b="1" dirty="0"/>
          </a:p>
        </p:txBody>
      </p:sp>
    </p:spTree>
    <p:extLst>
      <p:ext uri="{BB962C8B-B14F-4D97-AF65-F5344CB8AC3E}">
        <p14:creationId xmlns:p14="http://schemas.microsoft.com/office/powerpoint/2010/main" val="603131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a:extLst>
              <a:ext uri="{FF2B5EF4-FFF2-40B4-BE49-F238E27FC236}">
                <a16:creationId xmlns:a16="http://schemas.microsoft.com/office/drawing/2014/main" id="{DC2CA0BE-F149-45A0-963B-879C1794A813}"/>
              </a:ext>
            </a:extLst>
          </p:cNvPr>
          <p:cNvGraphicFramePr>
            <a:graphicFrameLocks/>
          </p:cNvGraphicFramePr>
          <p:nvPr>
            <p:extLst>
              <p:ext uri="{D42A27DB-BD31-4B8C-83A1-F6EECF244321}">
                <p14:modId xmlns:p14="http://schemas.microsoft.com/office/powerpoint/2010/main" val="3329093008"/>
              </p:ext>
            </p:extLst>
          </p:nvPr>
        </p:nvGraphicFramePr>
        <p:xfrm>
          <a:off x="184558" y="3878158"/>
          <a:ext cx="8774884" cy="2628623"/>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a:extLst>
              <a:ext uri="{FF2B5EF4-FFF2-40B4-BE49-F238E27FC236}">
                <a16:creationId xmlns:a16="http://schemas.microsoft.com/office/drawing/2014/main" id="{8C4484FF-3FCF-4546-87BF-CB16D5E3BB31}"/>
              </a:ext>
            </a:extLst>
          </p:cNvPr>
          <p:cNvSpPr txBox="1"/>
          <p:nvPr/>
        </p:nvSpPr>
        <p:spPr>
          <a:xfrm>
            <a:off x="1395621" y="869856"/>
            <a:ext cx="6879832" cy="400110"/>
          </a:xfrm>
          <a:prstGeom prst="rect">
            <a:avLst/>
          </a:prstGeom>
          <a:noFill/>
        </p:spPr>
        <p:txBody>
          <a:bodyPr wrap="none" rtlCol="0">
            <a:spAutoFit/>
          </a:bodyPr>
          <a:lstStyle/>
          <a:p>
            <a:r>
              <a:rPr lang="es-ES" sz="2000" dirty="0"/>
              <a:t>COMPARATIVO PQRSFD II SEMESTRE 2018 – II SEMESTRE 2019</a:t>
            </a:r>
            <a:endParaRPr lang="es-CO" sz="2000" dirty="0"/>
          </a:p>
        </p:txBody>
      </p:sp>
      <p:graphicFrame>
        <p:nvGraphicFramePr>
          <p:cNvPr id="5" name="Gráfico 4">
            <a:extLst>
              <a:ext uri="{FF2B5EF4-FFF2-40B4-BE49-F238E27FC236}">
                <a16:creationId xmlns:a16="http://schemas.microsoft.com/office/drawing/2014/main" id="{F2A58AFE-349C-427E-8874-D1233287837D}"/>
              </a:ext>
            </a:extLst>
          </p:cNvPr>
          <p:cNvGraphicFramePr>
            <a:graphicFrameLocks/>
          </p:cNvGraphicFramePr>
          <p:nvPr>
            <p:extLst>
              <p:ext uri="{D42A27DB-BD31-4B8C-83A1-F6EECF244321}">
                <p14:modId xmlns:p14="http://schemas.microsoft.com/office/powerpoint/2010/main" val="1094696890"/>
              </p:ext>
            </p:extLst>
          </p:nvPr>
        </p:nvGraphicFramePr>
        <p:xfrm>
          <a:off x="184558" y="1306507"/>
          <a:ext cx="8774884" cy="2535110"/>
        </p:xfrm>
        <a:graphic>
          <a:graphicData uri="http://schemas.openxmlformats.org/drawingml/2006/chart">
            <c:chart xmlns:c="http://schemas.openxmlformats.org/drawingml/2006/chart" xmlns:r="http://schemas.openxmlformats.org/officeDocument/2006/relationships" r:id="rId3"/>
          </a:graphicData>
        </a:graphic>
      </p:graphicFrame>
      <p:sp>
        <p:nvSpPr>
          <p:cNvPr id="3" name="CuadroTexto 2">
            <a:extLst>
              <a:ext uri="{FF2B5EF4-FFF2-40B4-BE49-F238E27FC236}">
                <a16:creationId xmlns:a16="http://schemas.microsoft.com/office/drawing/2014/main" id="{D7098642-F9DB-45B6-A2A3-1CD3F0542252}"/>
              </a:ext>
            </a:extLst>
          </p:cNvPr>
          <p:cNvSpPr txBox="1"/>
          <p:nvPr/>
        </p:nvSpPr>
        <p:spPr>
          <a:xfrm>
            <a:off x="1118353" y="6506781"/>
            <a:ext cx="6907293" cy="338554"/>
          </a:xfrm>
          <a:prstGeom prst="rect">
            <a:avLst/>
          </a:prstGeom>
          <a:noFill/>
        </p:spPr>
        <p:txBody>
          <a:bodyPr wrap="square" rtlCol="0">
            <a:spAutoFit/>
          </a:bodyPr>
          <a:lstStyle/>
          <a:p>
            <a:pPr algn="ctr"/>
            <a:r>
              <a:rPr lang="es-ES" sz="800" b="1" dirty="0">
                <a:highlight>
                  <a:srgbClr val="FFFF00"/>
                </a:highlight>
                <a:latin typeface="Arial" panose="020B0604020202020204" pitchFamily="34" charset="0"/>
                <a:cs typeface="Arial" panose="020B0604020202020204" pitchFamily="34" charset="0"/>
              </a:rPr>
              <a:t>Nota: en el informe emitido por OAJ del mes de septiembre 2019 se incluyeron </a:t>
            </a:r>
            <a:r>
              <a:rPr lang="es-ES" sz="800" b="1" dirty="0">
                <a:solidFill>
                  <a:srgbClr val="FF0000"/>
                </a:solidFill>
                <a:highlight>
                  <a:srgbClr val="FFFF00"/>
                </a:highlight>
                <a:latin typeface="Arial" panose="020B0604020202020204" pitchFamily="34" charset="0"/>
                <a:cs typeface="Arial" panose="020B0604020202020204" pitchFamily="34" charset="0"/>
              </a:rPr>
              <a:t>52</a:t>
            </a:r>
            <a:r>
              <a:rPr lang="es-ES" sz="800" b="1" dirty="0">
                <a:highlight>
                  <a:srgbClr val="FFFF00"/>
                </a:highlight>
                <a:latin typeface="Arial" panose="020B0604020202020204" pitchFamily="34" charset="0"/>
                <a:cs typeface="Arial" panose="020B0604020202020204" pitchFamily="34" charset="0"/>
              </a:rPr>
              <a:t> PQRSFD que no fueron identificados por dependencia, por lo anterior no fue posible incluirlas en este consolidado. </a:t>
            </a:r>
            <a:endParaRPr lang="es-CO" sz="800" b="1" dirty="0">
              <a:highlight>
                <a:srgbClr val="FFFF00"/>
              </a:highlight>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42726B33-4371-4ABC-94F9-D972DCAFC214}"/>
              </a:ext>
            </a:extLst>
          </p:cNvPr>
          <p:cNvSpPr txBox="1"/>
          <p:nvPr/>
        </p:nvSpPr>
        <p:spPr>
          <a:xfrm>
            <a:off x="490756" y="181942"/>
            <a:ext cx="8313490" cy="923330"/>
          </a:xfrm>
          <a:prstGeom prst="rect">
            <a:avLst/>
          </a:prstGeom>
          <a:noFill/>
        </p:spPr>
        <p:txBody>
          <a:bodyPr wrap="square" rtlCol="0">
            <a:spAutoFit/>
          </a:bodyPr>
          <a:lstStyle/>
          <a:p>
            <a:pPr algn="ctr"/>
            <a:r>
              <a:rPr lang="es-ES" b="1" dirty="0">
                <a:solidFill>
                  <a:prstClr val="black"/>
                </a:solidFill>
                <a:latin typeface="Arial" panose="020B0604020202020204" pitchFamily="34" charset="0"/>
                <a:cs typeface="Arial" panose="020B0604020202020204" pitchFamily="34" charset="0"/>
              </a:rPr>
              <a:t>3.1 PETICIONES, QUEJAS, RECLAMOS, SOLICITUDES Y FELICITACIONES - PQRSFD </a:t>
            </a:r>
          </a:p>
          <a:p>
            <a:endParaRPr lang="es-CO" dirty="0"/>
          </a:p>
        </p:txBody>
      </p:sp>
    </p:spTree>
    <p:extLst>
      <p:ext uri="{BB962C8B-B14F-4D97-AF65-F5344CB8AC3E}">
        <p14:creationId xmlns:p14="http://schemas.microsoft.com/office/powerpoint/2010/main" val="4078108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Gráfico 25">
            <a:extLst>
              <a:ext uri="{FF2B5EF4-FFF2-40B4-BE49-F238E27FC236}">
                <a16:creationId xmlns:a16="http://schemas.microsoft.com/office/drawing/2014/main" id="{78AB16A4-F9FF-4829-98CA-3A2612D545D6}"/>
              </a:ext>
            </a:extLst>
          </p:cNvPr>
          <p:cNvGraphicFramePr>
            <a:graphicFrameLocks/>
          </p:cNvGraphicFramePr>
          <p:nvPr>
            <p:extLst>
              <p:ext uri="{D42A27DB-BD31-4B8C-83A1-F6EECF244321}">
                <p14:modId xmlns:p14="http://schemas.microsoft.com/office/powerpoint/2010/main" val="3570048117"/>
              </p:ext>
            </p:extLst>
          </p:nvPr>
        </p:nvGraphicFramePr>
        <p:xfrm>
          <a:off x="251670" y="660462"/>
          <a:ext cx="8800051" cy="5788964"/>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
            <a:extLst>
              <a:ext uri="{FF2B5EF4-FFF2-40B4-BE49-F238E27FC236}">
                <a16:creationId xmlns:a16="http://schemas.microsoft.com/office/drawing/2014/main" id="{97C6FCA9-5FDE-4B72-9CA0-3791115C4347}"/>
              </a:ext>
            </a:extLst>
          </p:cNvPr>
          <p:cNvSpPr txBox="1"/>
          <p:nvPr/>
        </p:nvSpPr>
        <p:spPr>
          <a:xfrm>
            <a:off x="1510905" y="93797"/>
            <a:ext cx="6122189" cy="646331"/>
          </a:xfrm>
          <a:prstGeom prst="rect">
            <a:avLst/>
          </a:prstGeom>
          <a:noFill/>
        </p:spPr>
        <p:txBody>
          <a:bodyPr wrap="none" rtlCol="0">
            <a:spAutoFit/>
          </a:bodyPr>
          <a:lstStyle/>
          <a:p>
            <a:r>
              <a:rPr lang="es-ES" b="1" dirty="0">
                <a:latin typeface="Arial" panose="020B0604020202020204" pitchFamily="34" charset="0"/>
                <a:cs typeface="Arial" panose="020B0604020202020204" pitchFamily="34" charset="0"/>
              </a:rPr>
              <a:t>% Porcentaje de vencimiento PQRSFD en la UAERMV </a:t>
            </a:r>
          </a:p>
          <a:p>
            <a:pPr algn="ctr"/>
            <a:r>
              <a:rPr lang="es-ES" b="1" dirty="0">
                <a:latin typeface="Arial" panose="020B0604020202020204" pitchFamily="34" charset="0"/>
                <a:cs typeface="Arial" panose="020B0604020202020204" pitchFamily="34" charset="0"/>
              </a:rPr>
              <a:t>2018  -  2019 </a:t>
            </a:r>
            <a:endParaRPr lang="es-CO" b="1"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5E6FF734-2943-421A-BEDA-1F84EA89E674}"/>
              </a:ext>
            </a:extLst>
          </p:cNvPr>
          <p:cNvSpPr txBox="1"/>
          <p:nvPr/>
        </p:nvSpPr>
        <p:spPr>
          <a:xfrm>
            <a:off x="369115" y="5872294"/>
            <a:ext cx="7977930" cy="215444"/>
          </a:xfrm>
          <a:prstGeom prst="rect">
            <a:avLst/>
          </a:prstGeom>
          <a:noFill/>
        </p:spPr>
        <p:txBody>
          <a:bodyPr wrap="square" rtlCol="0">
            <a:spAutoFit/>
          </a:bodyPr>
          <a:lstStyle/>
          <a:p>
            <a:pPr algn="ctr"/>
            <a:r>
              <a:rPr lang="es-ES" sz="800" dirty="0">
                <a:latin typeface="Arial" panose="020B0604020202020204" pitchFamily="34" charset="0"/>
                <a:cs typeface="Arial" panose="020B0604020202020204" pitchFamily="34" charset="0"/>
              </a:rPr>
              <a:t>Fuente: elaboración a partir de los Informes Mensuales de Seguimiento y Control a la Atención e Peticiones, emitidos por la OAJ</a:t>
            </a:r>
            <a:endParaRPr lang="es-CO"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254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97" y="587376"/>
            <a:ext cx="8331516" cy="549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8049216" y="842025"/>
            <a:ext cx="312906" cy="1338828"/>
          </a:xfrm>
          <a:prstGeom prst="rect">
            <a:avLst/>
          </a:prstGeom>
          <a:noFill/>
        </p:spPr>
        <p:txBody>
          <a:bodyPr wrap="square" rtlCol="0">
            <a:spAutoFit/>
          </a:bodyPr>
          <a:lstStyle/>
          <a:p>
            <a:r>
              <a:rPr lang="es-ES" sz="900" b="1" dirty="0">
                <a:solidFill>
                  <a:schemeClr val="accent1"/>
                </a:solidFill>
                <a:latin typeface="Arial" panose="020B0604020202020204" pitchFamily="34" charset="0"/>
                <a:cs typeface="Arial" panose="020B0604020202020204" pitchFamily="34" charset="0"/>
              </a:rPr>
              <a:t>13</a:t>
            </a:r>
          </a:p>
          <a:p>
            <a:endParaRPr lang="es-ES" sz="900" b="1" dirty="0">
              <a:solidFill>
                <a:schemeClr val="accent1"/>
              </a:solidFill>
              <a:latin typeface="Arial" panose="020B0604020202020204" pitchFamily="34" charset="0"/>
              <a:cs typeface="Arial" panose="020B0604020202020204" pitchFamily="34" charset="0"/>
            </a:endParaRPr>
          </a:p>
          <a:p>
            <a:r>
              <a:rPr lang="es-ES" sz="900" b="1" dirty="0">
                <a:solidFill>
                  <a:schemeClr val="accent1"/>
                </a:solidFill>
                <a:latin typeface="Arial" panose="020B0604020202020204" pitchFamily="34" charset="0"/>
                <a:cs typeface="Arial" panose="020B0604020202020204" pitchFamily="34" charset="0"/>
              </a:rPr>
              <a:t>26</a:t>
            </a:r>
          </a:p>
          <a:p>
            <a:endParaRPr lang="es-ES" sz="900" b="1" dirty="0">
              <a:solidFill>
                <a:schemeClr val="accent1"/>
              </a:solidFill>
              <a:latin typeface="Arial" panose="020B0604020202020204" pitchFamily="34" charset="0"/>
              <a:cs typeface="Arial" panose="020B0604020202020204" pitchFamily="34" charset="0"/>
            </a:endParaRPr>
          </a:p>
          <a:p>
            <a:r>
              <a:rPr lang="es-ES" sz="900" b="1" dirty="0">
                <a:solidFill>
                  <a:schemeClr val="accent1"/>
                </a:solidFill>
                <a:latin typeface="Arial" panose="020B0604020202020204" pitchFamily="34" charset="0"/>
                <a:cs typeface="Arial" panose="020B0604020202020204" pitchFamily="34" charset="0"/>
              </a:rPr>
              <a:t>21</a:t>
            </a:r>
          </a:p>
          <a:p>
            <a:endParaRPr lang="es-ES" sz="900" b="1" dirty="0">
              <a:solidFill>
                <a:schemeClr val="accent1"/>
              </a:solidFill>
              <a:latin typeface="Arial" panose="020B0604020202020204" pitchFamily="34" charset="0"/>
              <a:cs typeface="Arial" panose="020B0604020202020204" pitchFamily="34" charset="0"/>
            </a:endParaRPr>
          </a:p>
          <a:p>
            <a:r>
              <a:rPr lang="es-ES" sz="900" b="1" dirty="0">
                <a:solidFill>
                  <a:schemeClr val="accent1"/>
                </a:solidFill>
                <a:latin typeface="Arial" panose="020B0604020202020204" pitchFamily="34" charset="0"/>
                <a:cs typeface="Arial" panose="020B0604020202020204" pitchFamily="34" charset="0"/>
              </a:rPr>
              <a:t>4</a:t>
            </a:r>
            <a:endParaRPr lang="es-CO" sz="900" b="1" dirty="0">
              <a:solidFill>
                <a:schemeClr val="accent1"/>
              </a:solidFill>
              <a:latin typeface="Arial" panose="020B0604020202020204" pitchFamily="34" charset="0"/>
              <a:cs typeface="Arial" panose="020B0604020202020204" pitchFamily="34" charset="0"/>
            </a:endParaRPr>
          </a:p>
          <a:p>
            <a:endParaRPr lang="es-CO" dirty="0"/>
          </a:p>
        </p:txBody>
      </p:sp>
      <p:sp>
        <p:nvSpPr>
          <p:cNvPr id="3" name="2 CuadroTexto"/>
          <p:cNvSpPr txBox="1"/>
          <p:nvPr/>
        </p:nvSpPr>
        <p:spPr>
          <a:xfrm>
            <a:off x="7933059" y="3617321"/>
            <a:ext cx="312906" cy="1338828"/>
          </a:xfrm>
          <a:prstGeom prst="rect">
            <a:avLst/>
          </a:prstGeom>
          <a:noFill/>
        </p:spPr>
        <p:txBody>
          <a:bodyPr wrap="none" rtlCol="0">
            <a:spAutoFit/>
          </a:bodyPr>
          <a:lstStyle/>
          <a:p>
            <a:r>
              <a:rPr lang="es-ES" sz="900" b="1" dirty="0">
                <a:solidFill>
                  <a:schemeClr val="accent1"/>
                </a:solidFill>
                <a:latin typeface="Arial" panose="020B0604020202020204" pitchFamily="34" charset="0"/>
                <a:cs typeface="Arial" panose="020B0604020202020204" pitchFamily="34" charset="0"/>
              </a:rPr>
              <a:t>15</a:t>
            </a:r>
          </a:p>
          <a:p>
            <a:endParaRPr lang="es-ES" sz="900" b="1" dirty="0">
              <a:solidFill>
                <a:schemeClr val="accent1"/>
              </a:solidFill>
              <a:latin typeface="Arial" panose="020B0604020202020204" pitchFamily="34" charset="0"/>
              <a:cs typeface="Arial" panose="020B0604020202020204" pitchFamily="34" charset="0"/>
            </a:endParaRPr>
          </a:p>
          <a:p>
            <a:r>
              <a:rPr lang="es-ES" sz="900" b="1" dirty="0">
                <a:solidFill>
                  <a:schemeClr val="accent1"/>
                </a:solidFill>
                <a:latin typeface="Arial" panose="020B0604020202020204" pitchFamily="34" charset="0"/>
                <a:cs typeface="Arial" panose="020B0604020202020204" pitchFamily="34" charset="0"/>
              </a:rPr>
              <a:t>23</a:t>
            </a:r>
          </a:p>
          <a:p>
            <a:endParaRPr lang="es-ES" sz="900" b="1" dirty="0">
              <a:solidFill>
                <a:schemeClr val="accent1"/>
              </a:solidFill>
              <a:latin typeface="Arial" panose="020B0604020202020204" pitchFamily="34" charset="0"/>
              <a:cs typeface="Arial" panose="020B0604020202020204" pitchFamily="34" charset="0"/>
            </a:endParaRPr>
          </a:p>
          <a:p>
            <a:r>
              <a:rPr lang="es-ES" sz="900" b="1" dirty="0">
                <a:solidFill>
                  <a:schemeClr val="accent1"/>
                </a:solidFill>
                <a:latin typeface="Arial" panose="020B0604020202020204" pitchFamily="34" charset="0"/>
                <a:cs typeface="Arial" panose="020B0604020202020204" pitchFamily="34" charset="0"/>
              </a:rPr>
              <a:t>15</a:t>
            </a:r>
          </a:p>
          <a:p>
            <a:endParaRPr lang="es-ES" sz="900" b="1" dirty="0">
              <a:solidFill>
                <a:schemeClr val="accent1"/>
              </a:solidFill>
              <a:latin typeface="Arial" panose="020B0604020202020204" pitchFamily="34" charset="0"/>
              <a:cs typeface="Arial" panose="020B0604020202020204" pitchFamily="34" charset="0"/>
            </a:endParaRPr>
          </a:p>
          <a:p>
            <a:r>
              <a:rPr lang="es-ES" sz="900" b="1" dirty="0">
                <a:solidFill>
                  <a:schemeClr val="accent1"/>
                </a:solidFill>
                <a:latin typeface="Arial" panose="020B0604020202020204" pitchFamily="34" charset="0"/>
                <a:cs typeface="Arial" panose="020B0604020202020204" pitchFamily="34" charset="0"/>
              </a:rPr>
              <a:t>4</a:t>
            </a:r>
            <a:endParaRPr lang="es-CO" sz="900" b="1" dirty="0">
              <a:solidFill>
                <a:schemeClr val="accent1"/>
              </a:solidFill>
              <a:latin typeface="Arial" panose="020B0604020202020204" pitchFamily="34" charset="0"/>
              <a:cs typeface="Arial" panose="020B0604020202020204" pitchFamily="34" charset="0"/>
            </a:endParaRPr>
          </a:p>
          <a:p>
            <a:endParaRPr lang="es-CO" dirty="0"/>
          </a:p>
        </p:txBody>
      </p:sp>
      <p:sp>
        <p:nvSpPr>
          <p:cNvPr id="5" name="Es igual a 13">
            <a:extLst>
              <a:ext uri="{FF2B5EF4-FFF2-40B4-BE49-F238E27FC236}">
                <a16:creationId xmlns:a16="http://schemas.microsoft.com/office/drawing/2014/main" id="{72EF9A31-8DDA-4267-9211-7075EF5E422A}"/>
              </a:ext>
            </a:extLst>
          </p:cNvPr>
          <p:cNvSpPr/>
          <p:nvPr/>
        </p:nvSpPr>
        <p:spPr>
          <a:xfrm>
            <a:off x="677612" y="5752932"/>
            <a:ext cx="148421" cy="17407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black"/>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236" y="5706360"/>
            <a:ext cx="154432" cy="20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896021" y="5752932"/>
            <a:ext cx="213914" cy="11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4902" y="5773660"/>
            <a:ext cx="213914" cy="11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Es igual a 13">
            <a:extLst>
              <a:ext uri="{FF2B5EF4-FFF2-40B4-BE49-F238E27FC236}">
                <a16:creationId xmlns:a16="http://schemas.microsoft.com/office/drawing/2014/main" id="{72EF9A31-8DDA-4267-9211-7075EF5E422A}"/>
              </a:ext>
            </a:extLst>
          </p:cNvPr>
          <p:cNvSpPr/>
          <p:nvPr/>
        </p:nvSpPr>
        <p:spPr>
          <a:xfrm>
            <a:off x="2788125" y="5725241"/>
            <a:ext cx="201621" cy="1651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black"/>
              </a:solidFill>
            </a:endParaRPr>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6606" y="5744965"/>
            <a:ext cx="182561" cy="99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Es igual a 13">
            <a:extLst>
              <a:ext uri="{FF2B5EF4-FFF2-40B4-BE49-F238E27FC236}">
                <a16:creationId xmlns:a16="http://schemas.microsoft.com/office/drawing/2014/main" id="{72EF9A31-8DDA-4267-9211-7075EF5E422A}"/>
              </a:ext>
            </a:extLst>
          </p:cNvPr>
          <p:cNvSpPr/>
          <p:nvPr/>
        </p:nvSpPr>
        <p:spPr>
          <a:xfrm>
            <a:off x="3610278" y="5738785"/>
            <a:ext cx="217120" cy="15155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black"/>
              </a:solidFill>
            </a:endParaRPr>
          </a:p>
        </p:txBody>
      </p:sp>
      <p:pic>
        <p:nvPicPr>
          <p:cNvPr id="1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016383" y="5740631"/>
            <a:ext cx="206957" cy="112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9405" y="5741557"/>
            <a:ext cx="148420" cy="156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521" y="5738785"/>
            <a:ext cx="122237"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9428" y="5738785"/>
            <a:ext cx="122237" cy="12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761940" y="5769317"/>
            <a:ext cx="142364" cy="77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Es igual a 13">
            <a:extLst>
              <a:ext uri="{FF2B5EF4-FFF2-40B4-BE49-F238E27FC236}">
                <a16:creationId xmlns:a16="http://schemas.microsoft.com/office/drawing/2014/main" id="{72EF9A31-8DDA-4267-9211-7075EF5E422A}"/>
              </a:ext>
            </a:extLst>
          </p:cNvPr>
          <p:cNvSpPr/>
          <p:nvPr/>
        </p:nvSpPr>
        <p:spPr>
          <a:xfrm>
            <a:off x="6133929" y="5715644"/>
            <a:ext cx="148421" cy="17407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black"/>
              </a:solidFill>
            </a:endParaRPr>
          </a:p>
        </p:txBody>
      </p:sp>
      <p:pic>
        <p:nvPicPr>
          <p:cNvPr id="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580141" y="5764900"/>
            <a:ext cx="162465" cy="88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Es igual a 13">
            <a:extLst>
              <a:ext uri="{FF2B5EF4-FFF2-40B4-BE49-F238E27FC236}">
                <a16:creationId xmlns:a16="http://schemas.microsoft.com/office/drawing/2014/main" id="{72EF9A31-8DDA-4267-9211-7075EF5E422A}"/>
              </a:ext>
            </a:extLst>
          </p:cNvPr>
          <p:cNvSpPr/>
          <p:nvPr/>
        </p:nvSpPr>
        <p:spPr>
          <a:xfrm>
            <a:off x="7381796" y="5722172"/>
            <a:ext cx="148421" cy="17407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black"/>
              </a:solidFill>
            </a:endParaRPr>
          </a:p>
        </p:txBody>
      </p:sp>
      <p:sp>
        <p:nvSpPr>
          <p:cNvPr id="23" name="Es igual a 13">
            <a:extLst>
              <a:ext uri="{FF2B5EF4-FFF2-40B4-BE49-F238E27FC236}">
                <a16:creationId xmlns:a16="http://schemas.microsoft.com/office/drawing/2014/main" id="{72EF9A31-8DDA-4267-9211-7075EF5E422A}"/>
              </a:ext>
            </a:extLst>
          </p:cNvPr>
          <p:cNvSpPr/>
          <p:nvPr/>
        </p:nvSpPr>
        <p:spPr>
          <a:xfrm>
            <a:off x="6998270" y="5715644"/>
            <a:ext cx="148421" cy="17407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black"/>
              </a:solidFill>
            </a:endParaRPr>
          </a:p>
        </p:txBody>
      </p:sp>
      <p:pic>
        <p:nvPicPr>
          <p:cNvPr id="7" name="Imagen 6">
            <a:extLst>
              <a:ext uri="{FF2B5EF4-FFF2-40B4-BE49-F238E27FC236}">
                <a16:creationId xmlns:a16="http://schemas.microsoft.com/office/drawing/2014/main" id="{31F74928-879E-41E8-8798-85F494079421}"/>
              </a:ext>
            </a:extLst>
          </p:cNvPr>
          <p:cNvPicPr>
            <a:picLocks noChangeAspect="1"/>
          </p:cNvPicPr>
          <p:nvPr/>
        </p:nvPicPr>
        <p:blipFill>
          <a:blip r:embed="rId7"/>
          <a:stretch>
            <a:fillRect/>
          </a:stretch>
        </p:blipFill>
        <p:spPr>
          <a:xfrm>
            <a:off x="1082431" y="5754029"/>
            <a:ext cx="213378" cy="115834"/>
          </a:xfrm>
          <a:prstGeom prst="rect">
            <a:avLst/>
          </a:prstGeom>
        </p:spPr>
      </p:pic>
      <p:sp>
        <p:nvSpPr>
          <p:cNvPr id="9" name="Flecha: hacia abajo 8">
            <a:extLst>
              <a:ext uri="{FF2B5EF4-FFF2-40B4-BE49-F238E27FC236}">
                <a16:creationId xmlns:a16="http://schemas.microsoft.com/office/drawing/2014/main" id="{59BF7329-681A-42E7-9514-311A39AA3243}"/>
              </a:ext>
            </a:extLst>
          </p:cNvPr>
          <p:cNvSpPr/>
          <p:nvPr/>
        </p:nvSpPr>
        <p:spPr>
          <a:xfrm>
            <a:off x="5066692" y="5796373"/>
            <a:ext cx="241377" cy="444355"/>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highlight>
                <a:srgbClr val="FFFF00"/>
              </a:highlight>
            </a:endParaRPr>
          </a:p>
        </p:txBody>
      </p:sp>
      <p:sp>
        <p:nvSpPr>
          <p:cNvPr id="4" name="CuadroTexto 3">
            <a:extLst>
              <a:ext uri="{FF2B5EF4-FFF2-40B4-BE49-F238E27FC236}">
                <a16:creationId xmlns:a16="http://schemas.microsoft.com/office/drawing/2014/main" id="{42ECCC2F-41AA-471D-B9CF-1E9A15E46EDF}"/>
              </a:ext>
            </a:extLst>
          </p:cNvPr>
          <p:cNvSpPr txBox="1"/>
          <p:nvPr/>
        </p:nvSpPr>
        <p:spPr>
          <a:xfrm>
            <a:off x="18840" y="6568340"/>
            <a:ext cx="7029488" cy="215444"/>
          </a:xfrm>
          <a:prstGeom prst="rect">
            <a:avLst/>
          </a:prstGeom>
          <a:noFill/>
        </p:spPr>
        <p:txBody>
          <a:bodyPr wrap="none" rtlCol="0">
            <a:spAutoFit/>
          </a:bodyPr>
          <a:lstStyle/>
          <a:p>
            <a:r>
              <a:rPr lang="es-ES" sz="800" dirty="0">
                <a:latin typeface="Arial" panose="020B0604020202020204" pitchFamily="34" charset="0"/>
                <a:cs typeface="Arial" panose="020B0604020202020204" pitchFamily="34" charset="0"/>
              </a:rPr>
              <a:t>Fuente: Elaboración OCI a partir del monitoreo reportado por la OAP y el mapa de riesgos institucional </a:t>
            </a:r>
            <a:r>
              <a:rPr lang="es-CO" sz="800" dirty="0">
                <a:latin typeface="Arial" panose="020B0604020202020204" pitchFamily="34" charset="0"/>
                <a:cs typeface="Arial" panose="020B0604020202020204" pitchFamily="34" charset="0"/>
                <a:hlinkClick r:id="rId8"/>
              </a:rPr>
              <a:t>https://intranet.umv.gov.co/transparencia-umv/</a:t>
            </a:r>
            <a:endParaRPr lang="es-CO" sz="800" dirty="0">
              <a:latin typeface="Arial" panose="020B0604020202020204" pitchFamily="34" charset="0"/>
              <a:cs typeface="Arial" panose="020B0604020202020204" pitchFamily="34" charset="0"/>
            </a:endParaRPr>
          </a:p>
        </p:txBody>
      </p:sp>
      <p:sp>
        <p:nvSpPr>
          <p:cNvPr id="25" name="9 CuadroTexto">
            <a:extLst>
              <a:ext uri="{FF2B5EF4-FFF2-40B4-BE49-F238E27FC236}">
                <a16:creationId xmlns:a16="http://schemas.microsoft.com/office/drawing/2014/main" id="{6D32F50C-B65B-471A-AD5A-01FF7FA9590E}"/>
              </a:ext>
            </a:extLst>
          </p:cNvPr>
          <p:cNvSpPr txBox="1"/>
          <p:nvPr/>
        </p:nvSpPr>
        <p:spPr>
          <a:xfrm>
            <a:off x="-166185" y="94933"/>
            <a:ext cx="9113393" cy="492443"/>
          </a:xfrm>
          <a:prstGeom prst="rect">
            <a:avLst/>
          </a:prstGeom>
          <a:noFill/>
        </p:spPr>
        <p:txBody>
          <a:bodyPr wrap="square" rtlCol="0">
            <a:spAutoFit/>
          </a:bodyPr>
          <a:lstStyle/>
          <a:p>
            <a:pPr algn="ctr"/>
            <a:r>
              <a:rPr lang="es-ES" sz="1400" b="1" dirty="0">
                <a:solidFill>
                  <a:prstClr val="black"/>
                </a:solidFill>
                <a:latin typeface="Arial" panose="020B0604020202020204" pitchFamily="34" charset="0"/>
                <a:cs typeface="Arial" panose="020B0604020202020204" pitchFamily="34" charset="0"/>
              </a:rPr>
              <a:t>3.2 GESTIÓN DE RIESGOS Y EVALUACIÓN DE CONTROLES </a:t>
            </a:r>
          </a:p>
          <a:p>
            <a:pPr algn="ctr"/>
            <a:r>
              <a:rPr lang="es-ES" sz="1200" u="sng" dirty="0">
                <a:latin typeface="Arial" panose="020B0604020202020204" pitchFamily="34" charset="0"/>
                <a:cs typeface="Arial" panose="020B0604020202020204" pitchFamily="34" charset="0"/>
              </a:rPr>
              <a:t>COMPARATIVO DE </a:t>
            </a:r>
            <a:r>
              <a:rPr lang="es-ES" sz="1200" u="sng" dirty="0">
                <a:highlight>
                  <a:srgbClr val="00FFFF"/>
                </a:highlight>
                <a:latin typeface="Arial" panose="020B0604020202020204" pitchFamily="34" charset="0"/>
                <a:cs typeface="Arial" panose="020B0604020202020204" pitchFamily="34" charset="0"/>
              </a:rPr>
              <a:t>RIESGOS INSTITUCIONALES </a:t>
            </a:r>
            <a:r>
              <a:rPr lang="es-ES" sz="1200" u="sng" dirty="0">
                <a:latin typeface="Arial" panose="020B0604020202020204" pitchFamily="34" charset="0"/>
                <a:cs typeface="Arial" panose="020B0604020202020204" pitchFamily="34" charset="0"/>
              </a:rPr>
              <a:t>I CUATRIMESTRE - II CUATRIMESTRE</a:t>
            </a:r>
            <a:r>
              <a:rPr lang="es-CO" sz="1200" u="sng" dirty="0">
                <a:latin typeface="Arial" panose="020B0604020202020204" pitchFamily="34" charset="0"/>
                <a:cs typeface="Arial" panose="020B0604020202020204" pitchFamily="34" charset="0"/>
              </a:rPr>
              <a:t> 2019</a:t>
            </a:r>
          </a:p>
        </p:txBody>
      </p:sp>
    </p:spTree>
    <p:extLst>
      <p:ext uri="{BB962C8B-B14F-4D97-AF65-F5344CB8AC3E}">
        <p14:creationId xmlns:p14="http://schemas.microsoft.com/office/powerpoint/2010/main" val="2828970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412074567"/>
              </p:ext>
            </p:extLst>
          </p:nvPr>
        </p:nvGraphicFramePr>
        <p:xfrm>
          <a:off x="130012" y="214067"/>
          <a:ext cx="8166700" cy="2554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2 Gráfico">
            <a:extLst>
              <a:ext uri="{FF2B5EF4-FFF2-40B4-BE49-F238E27FC236}">
                <a16:creationId xmlns:a16="http://schemas.microsoft.com/office/drawing/2014/main" id="{1E39EA19-DF8F-4B51-99A2-BD0149725516}"/>
              </a:ext>
            </a:extLst>
          </p:cNvPr>
          <p:cNvGraphicFramePr>
            <a:graphicFrameLocks/>
          </p:cNvGraphicFramePr>
          <p:nvPr>
            <p:extLst>
              <p:ext uri="{D42A27DB-BD31-4B8C-83A1-F6EECF244321}">
                <p14:modId xmlns:p14="http://schemas.microsoft.com/office/powerpoint/2010/main" val="4016376795"/>
              </p:ext>
            </p:extLst>
          </p:nvPr>
        </p:nvGraphicFramePr>
        <p:xfrm>
          <a:off x="-58723" y="3367375"/>
          <a:ext cx="9164625" cy="3132029"/>
        </p:xfrm>
        <a:graphic>
          <a:graphicData uri="http://schemas.openxmlformats.org/drawingml/2006/chart">
            <c:chart xmlns:c="http://schemas.openxmlformats.org/drawingml/2006/chart" xmlns:r="http://schemas.openxmlformats.org/officeDocument/2006/relationships" r:id="rId3"/>
          </a:graphicData>
        </a:graphic>
      </p:graphicFrame>
      <p:sp>
        <p:nvSpPr>
          <p:cNvPr id="6" name="5 CuadroTexto"/>
          <p:cNvSpPr txBox="1"/>
          <p:nvPr/>
        </p:nvSpPr>
        <p:spPr>
          <a:xfrm>
            <a:off x="2355685" y="3022878"/>
            <a:ext cx="3461204" cy="184666"/>
          </a:xfrm>
          <a:prstGeom prst="rect">
            <a:avLst/>
          </a:prstGeom>
          <a:noFill/>
        </p:spPr>
        <p:txBody>
          <a:bodyPr wrap="none" rtlCol="0">
            <a:spAutoFit/>
          </a:bodyPr>
          <a:lstStyle/>
          <a:p>
            <a:r>
              <a:rPr lang="es-CO" sz="600" dirty="0">
                <a:latin typeface="Arial" panose="020B0604020202020204" pitchFamily="34" charset="0"/>
                <a:cs typeface="Arial" panose="020B0604020202020204" pitchFamily="34" charset="0"/>
              </a:rPr>
              <a:t>Fuente.</a:t>
            </a:r>
            <a:r>
              <a:rPr lang="es-CO" sz="600" dirty="0">
                <a:latin typeface="Arial" panose="020B0604020202020204" pitchFamily="34" charset="0"/>
                <a:cs typeface="Arial" panose="020B0604020202020204" pitchFamily="34" charset="0"/>
                <a:hlinkClick r:id="rId4"/>
              </a:rPr>
              <a:t> https://www.umv.gov.co/portal/transparencia/</a:t>
            </a:r>
            <a:r>
              <a:rPr lang="es-CO" sz="600" dirty="0">
                <a:latin typeface="Arial" panose="020B0604020202020204" pitchFamily="34" charset="0"/>
                <a:cs typeface="Arial" panose="020B0604020202020204" pitchFamily="34" charset="0"/>
              </a:rPr>
              <a:t> Mapa de Riesgos Gestión Institucional V2</a:t>
            </a:r>
          </a:p>
        </p:txBody>
      </p:sp>
      <p:sp>
        <p:nvSpPr>
          <p:cNvPr id="7" name="6 CuadroTexto"/>
          <p:cNvSpPr txBox="1"/>
          <p:nvPr/>
        </p:nvSpPr>
        <p:spPr>
          <a:xfrm>
            <a:off x="1224528" y="6559207"/>
            <a:ext cx="6122189" cy="200055"/>
          </a:xfrm>
          <a:prstGeom prst="rect">
            <a:avLst/>
          </a:prstGeom>
          <a:noFill/>
        </p:spPr>
        <p:txBody>
          <a:bodyPr wrap="none" rtlCol="0">
            <a:spAutoFit/>
          </a:bodyPr>
          <a:lstStyle/>
          <a:p>
            <a:r>
              <a:rPr lang="es-ES" sz="700" dirty="0">
                <a:latin typeface="Arial" panose="020B0604020202020204" pitchFamily="34" charset="0"/>
                <a:cs typeface="Arial" panose="020B0604020202020204" pitchFamily="34" charset="0"/>
              </a:rPr>
              <a:t>Fuente: Elaboración OCI a partir del monitoreo reportado por la OAP y el mapa de riesgos institucional </a:t>
            </a:r>
            <a:r>
              <a:rPr lang="es-CO" sz="700" dirty="0">
                <a:latin typeface="Arial" panose="020B0604020202020204" pitchFamily="34" charset="0"/>
                <a:cs typeface="Arial" panose="020B0604020202020204" pitchFamily="34" charset="0"/>
                <a:hlinkClick r:id="rId5"/>
              </a:rPr>
              <a:t>https://intranet.umv.gov.co/transparencia-umv</a:t>
            </a:r>
            <a:endParaRPr lang="es-CO" sz="600" dirty="0"/>
          </a:p>
        </p:txBody>
      </p:sp>
      <p:sp>
        <p:nvSpPr>
          <p:cNvPr id="8" name="7 CuadroTexto"/>
          <p:cNvSpPr txBox="1"/>
          <p:nvPr/>
        </p:nvSpPr>
        <p:spPr>
          <a:xfrm>
            <a:off x="8296712" y="358596"/>
            <a:ext cx="312906" cy="1061829"/>
          </a:xfrm>
          <a:prstGeom prst="rect">
            <a:avLst/>
          </a:prstGeom>
          <a:noFill/>
        </p:spPr>
        <p:txBody>
          <a:bodyPr wrap="none" rtlCol="0">
            <a:spAutoFit/>
          </a:bodyPr>
          <a:lstStyle/>
          <a:p>
            <a:r>
              <a:rPr lang="es-CO" sz="900" b="1" dirty="0">
                <a:solidFill>
                  <a:schemeClr val="accent1"/>
                </a:solidFill>
                <a:latin typeface="Arial" panose="020B0604020202020204" pitchFamily="34" charset="0"/>
                <a:cs typeface="Arial" panose="020B0604020202020204" pitchFamily="34" charset="0"/>
              </a:rPr>
              <a:t> 0</a:t>
            </a:r>
          </a:p>
          <a:p>
            <a:endParaRPr lang="es-CO" sz="900" b="1" dirty="0">
              <a:latin typeface="Arial" panose="020B0604020202020204" pitchFamily="34" charset="0"/>
              <a:cs typeface="Arial" panose="020B0604020202020204" pitchFamily="34" charset="0"/>
            </a:endParaRPr>
          </a:p>
          <a:p>
            <a:r>
              <a:rPr lang="es-CO" sz="900" b="1" dirty="0">
                <a:latin typeface="Arial" panose="020B0604020202020204" pitchFamily="34" charset="0"/>
                <a:cs typeface="Arial" panose="020B0604020202020204" pitchFamily="34" charset="0"/>
              </a:rPr>
              <a:t> </a:t>
            </a:r>
            <a:r>
              <a:rPr lang="es-CO" sz="900" b="1" dirty="0">
                <a:solidFill>
                  <a:schemeClr val="accent1"/>
                </a:solidFill>
                <a:latin typeface="Arial" panose="020B0604020202020204" pitchFamily="34" charset="0"/>
                <a:cs typeface="Arial" panose="020B0604020202020204" pitchFamily="34" charset="0"/>
              </a:rPr>
              <a:t>9</a:t>
            </a:r>
          </a:p>
          <a:p>
            <a:endParaRPr lang="es-CO" sz="900" b="1" dirty="0">
              <a:solidFill>
                <a:schemeClr val="accent1"/>
              </a:solidFill>
              <a:latin typeface="Arial" panose="020B0604020202020204" pitchFamily="34" charset="0"/>
              <a:cs typeface="Arial" panose="020B0604020202020204" pitchFamily="34" charset="0"/>
            </a:endParaRPr>
          </a:p>
          <a:p>
            <a:r>
              <a:rPr lang="es-CO" sz="900" b="1" dirty="0">
                <a:solidFill>
                  <a:schemeClr val="accent1"/>
                </a:solidFill>
                <a:latin typeface="Arial" panose="020B0604020202020204" pitchFamily="34" charset="0"/>
                <a:cs typeface="Arial" panose="020B0604020202020204" pitchFamily="34" charset="0"/>
              </a:rPr>
              <a:t> 7</a:t>
            </a:r>
          </a:p>
          <a:p>
            <a:endParaRPr lang="es-CO" sz="900" b="1" dirty="0">
              <a:solidFill>
                <a:schemeClr val="accent1"/>
              </a:solidFill>
              <a:latin typeface="Arial" panose="020B0604020202020204" pitchFamily="34" charset="0"/>
              <a:cs typeface="Arial" panose="020B0604020202020204" pitchFamily="34" charset="0"/>
            </a:endParaRPr>
          </a:p>
          <a:p>
            <a:r>
              <a:rPr lang="es-CO" sz="900" b="1" dirty="0">
                <a:solidFill>
                  <a:schemeClr val="accent1"/>
                </a:solidFill>
                <a:latin typeface="Arial" panose="020B0604020202020204" pitchFamily="34" charset="0"/>
                <a:cs typeface="Arial" panose="020B0604020202020204" pitchFamily="34" charset="0"/>
              </a:rPr>
              <a:t>17</a:t>
            </a:r>
          </a:p>
        </p:txBody>
      </p:sp>
      <p:sp>
        <p:nvSpPr>
          <p:cNvPr id="9" name="8 CuadroTexto"/>
          <p:cNvSpPr txBox="1"/>
          <p:nvPr/>
        </p:nvSpPr>
        <p:spPr>
          <a:xfrm>
            <a:off x="8792996" y="3511665"/>
            <a:ext cx="312906" cy="1061829"/>
          </a:xfrm>
          <a:prstGeom prst="rect">
            <a:avLst/>
          </a:prstGeom>
          <a:noFill/>
        </p:spPr>
        <p:txBody>
          <a:bodyPr wrap="none" rtlCol="0">
            <a:spAutoFit/>
          </a:bodyPr>
          <a:lstStyle/>
          <a:p>
            <a:r>
              <a:rPr lang="es-CO" sz="900" b="1" dirty="0">
                <a:solidFill>
                  <a:schemeClr val="accent1"/>
                </a:solidFill>
                <a:latin typeface="Arial" panose="020B0604020202020204" pitchFamily="34" charset="0"/>
                <a:cs typeface="Arial" panose="020B0604020202020204" pitchFamily="34" charset="0"/>
              </a:rPr>
              <a:t>8</a:t>
            </a:r>
          </a:p>
          <a:p>
            <a:endParaRPr lang="es-CO" sz="900" b="1" dirty="0">
              <a:solidFill>
                <a:schemeClr val="accent1"/>
              </a:solidFill>
              <a:latin typeface="Arial" panose="020B0604020202020204" pitchFamily="34" charset="0"/>
              <a:cs typeface="Arial" panose="020B0604020202020204" pitchFamily="34" charset="0"/>
            </a:endParaRPr>
          </a:p>
          <a:p>
            <a:r>
              <a:rPr lang="es-CO" sz="900" b="1" dirty="0">
                <a:solidFill>
                  <a:schemeClr val="accent1"/>
                </a:solidFill>
                <a:latin typeface="Arial" panose="020B0604020202020204" pitchFamily="34" charset="0"/>
                <a:cs typeface="Arial" panose="020B0604020202020204" pitchFamily="34" charset="0"/>
              </a:rPr>
              <a:t>16</a:t>
            </a:r>
          </a:p>
          <a:p>
            <a:endParaRPr lang="es-CO" sz="900" b="1" dirty="0">
              <a:solidFill>
                <a:schemeClr val="accent1"/>
              </a:solidFill>
              <a:latin typeface="Arial" panose="020B0604020202020204" pitchFamily="34" charset="0"/>
              <a:cs typeface="Arial" panose="020B0604020202020204" pitchFamily="34" charset="0"/>
            </a:endParaRPr>
          </a:p>
          <a:p>
            <a:r>
              <a:rPr lang="es-CO" sz="900" b="1" dirty="0">
                <a:solidFill>
                  <a:schemeClr val="accent1"/>
                </a:solidFill>
                <a:latin typeface="Arial" panose="020B0604020202020204" pitchFamily="34" charset="0"/>
                <a:cs typeface="Arial" panose="020B0604020202020204" pitchFamily="34" charset="0"/>
              </a:rPr>
              <a:t>9</a:t>
            </a:r>
          </a:p>
          <a:p>
            <a:endParaRPr lang="es-CO" sz="900" b="1" dirty="0">
              <a:solidFill>
                <a:schemeClr val="accent1"/>
              </a:solidFill>
              <a:latin typeface="Arial" panose="020B0604020202020204" pitchFamily="34" charset="0"/>
              <a:cs typeface="Arial" panose="020B0604020202020204" pitchFamily="34" charset="0"/>
            </a:endParaRPr>
          </a:p>
          <a:p>
            <a:r>
              <a:rPr lang="es-CO" sz="900" b="1" dirty="0">
                <a:solidFill>
                  <a:schemeClr val="accent1"/>
                </a:solidFill>
                <a:latin typeface="Arial" panose="020B0604020202020204" pitchFamily="34" charset="0"/>
                <a:cs typeface="Arial" panose="020B0604020202020204" pitchFamily="34" charset="0"/>
              </a:rPr>
              <a:t>4</a:t>
            </a:r>
          </a:p>
        </p:txBody>
      </p:sp>
      <p:sp>
        <p:nvSpPr>
          <p:cNvPr id="3" name="Flecha: hacia arriba 2">
            <a:extLst>
              <a:ext uri="{FF2B5EF4-FFF2-40B4-BE49-F238E27FC236}">
                <a16:creationId xmlns:a16="http://schemas.microsoft.com/office/drawing/2014/main" id="{0DC17EFF-4876-46DD-8F9E-BD2D9A267D86}"/>
              </a:ext>
            </a:extLst>
          </p:cNvPr>
          <p:cNvSpPr/>
          <p:nvPr/>
        </p:nvSpPr>
        <p:spPr>
          <a:xfrm>
            <a:off x="5816889" y="6056496"/>
            <a:ext cx="259171" cy="442908"/>
          </a:xfrm>
          <a:prstGeom prst="up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820614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258640656"/>
              </p:ext>
            </p:extLst>
          </p:nvPr>
        </p:nvGraphicFramePr>
        <p:xfrm>
          <a:off x="442656" y="308945"/>
          <a:ext cx="8701344" cy="29160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a:extLst>
              <a:ext uri="{FF2B5EF4-FFF2-40B4-BE49-F238E27FC236}">
                <a16:creationId xmlns:a16="http://schemas.microsoft.com/office/drawing/2014/main" id="{1E39EA19-DF8F-4B51-99A2-BD0149725516}"/>
              </a:ext>
            </a:extLst>
          </p:cNvPr>
          <p:cNvGraphicFramePr>
            <a:graphicFrameLocks/>
          </p:cNvGraphicFramePr>
          <p:nvPr>
            <p:extLst>
              <p:ext uri="{D42A27DB-BD31-4B8C-83A1-F6EECF244321}">
                <p14:modId xmlns:p14="http://schemas.microsoft.com/office/powerpoint/2010/main" val="2011875586"/>
              </p:ext>
            </p:extLst>
          </p:nvPr>
        </p:nvGraphicFramePr>
        <p:xfrm>
          <a:off x="604007" y="3096643"/>
          <a:ext cx="8447714" cy="3759169"/>
        </p:xfrm>
        <a:graphic>
          <a:graphicData uri="http://schemas.openxmlformats.org/drawingml/2006/chart">
            <c:chart xmlns:c="http://schemas.openxmlformats.org/drawingml/2006/chart" xmlns:r="http://schemas.openxmlformats.org/officeDocument/2006/relationships" r:id="rId3"/>
          </a:graphicData>
        </a:graphic>
      </p:graphicFrame>
      <p:sp>
        <p:nvSpPr>
          <p:cNvPr id="4" name="Es igual a 3">
            <a:extLst>
              <a:ext uri="{FF2B5EF4-FFF2-40B4-BE49-F238E27FC236}">
                <a16:creationId xmlns:a16="http://schemas.microsoft.com/office/drawing/2014/main" id="{1E01404C-E153-42CB-9653-CF0746531EA8}"/>
              </a:ext>
            </a:extLst>
          </p:cNvPr>
          <p:cNvSpPr/>
          <p:nvPr/>
        </p:nvSpPr>
        <p:spPr>
          <a:xfrm>
            <a:off x="1991407" y="5194483"/>
            <a:ext cx="469783" cy="25167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5" name="Es igual a 4">
            <a:extLst>
              <a:ext uri="{FF2B5EF4-FFF2-40B4-BE49-F238E27FC236}">
                <a16:creationId xmlns:a16="http://schemas.microsoft.com/office/drawing/2014/main" id="{18CF5E4A-C7C4-4181-B692-DB9570E0AC90}"/>
              </a:ext>
            </a:extLst>
          </p:cNvPr>
          <p:cNvSpPr/>
          <p:nvPr/>
        </p:nvSpPr>
        <p:spPr>
          <a:xfrm>
            <a:off x="2902852" y="5181566"/>
            <a:ext cx="469783" cy="25167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FA8790FA-5200-42F2-9DE8-9AF08F955F2F}"/>
              </a:ext>
            </a:extLst>
          </p:cNvPr>
          <p:cNvSpPr/>
          <p:nvPr/>
        </p:nvSpPr>
        <p:spPr>
          <a:xfrm>
            <a:off x="1161292" y="5814899"/>
            <a:ext cx="6555998" cy="215444"/>
          </a:xfrm>
          <a:prstGeom prst="rect">
            <a:avLst/>
          </a:prstGeom>
        </p:spPr>
        <p:txBody>
          <a:bodyPr wrap="square">
            <a:spAutoFit/>
          </a:bodyPr>
          <a:lstStyle/>
          <a:p>
            <a:r>
              <a:rPr lang="es-ES" sz="800" dirty="0">
                <a:cs typeface="Arial" panose="020B0604020202020204" pitchFamily="34" charset="0"/>
              </a:rPr>
              <a:t>Fuente. Información extraída de https://www.umv.gov.co/portal/transparencia/ Mapa de Riesgos Gestión Institucional V4</a:t>
            </a:r>
          </a:p>
        </p:txBody>
      </p:sp>
      <p:sp>
        <p:nvSpPr>
          <p:cNvPr id="9" name="Rectángulo 8">
            <a:extLst>
              <a:ext uri="{FF2B5EF4-FFF2-40B4-BE49-F238E27FC236}">
                <a16:creationId xmlns:a16="http://schemas.microsoft.com/office/drawing/2014/main" id="{2287E13E-07B1-4647-B9DB-1509DB5C1E6E}"/>
              </a:ext>
            </a:extLst>
          </p:cNvPr>
          <p:cNvSpPr/>
          <p:nvPr/>
        </p:nvSpPr>
        <p:spPr>
          <a:xfrm>
            <a:off x="1254057" y="2826118"/>
            <a:ext cx="5293437" cy="215444"/>
          </a:xfrm>
          <a:prstGeom prst="rect">
            <a:avLst/>
          </a:prstGeom>
        </p:spPr>
        <p:txBody>
          <a:bodyPr wrap="none">
            <a:spAutoFit/>
          </a:bodyPr>
          <a:lstStyle/>
          <a:p>
            <a:pPr lvl="0"/>
            <a:r>
              <a:rPr lang="es-ES" sz="800" dirty="0">
                <a:solidFill>
                  <a:prstClr val="black"/>
                </a:solidFill>
                <a:cs typeface="Arial" panose="020B0604020202020204" pitchFamily="34" charset="0"/>
              </a:rPr>
              <a:t>Fuente: información extraída de https://www.umv.gov.co/portal/transparencia/ Mapa de Riesgos Gestión Institucional V2</a:t>
            </a:r>
          </a:p>
        </p:txBody>
      </p:sp>
    </p:spTree>
    <p:extLst>
      <p:ext uri="{BB962C8B-B14F-4D97-AF65-F5344CB8AC3E}">
        <p14:creationId xmlns:p14="http://schemas.microsoft.com/office/powerpoint/2010/main" val="1593736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áfico 14">
            <a:extLst>
              <a:ext uri="{FF2B5EF4-FFF2-40B4-BE49-F238E27FC236}">
                <a16:creationId xmlns:a16="http://schemas.microsoft.com/office/drawing/2014/main" id="{1E39EA19-DF8F-4B51-99A2-BD0149725516}"/>
              </a:ext>
            </a:extLst>
          </p:cNvPr>
          <p:cNvGraphicFramePr>
            <a:graphicFrameLocks/>
          </p:cNvGraphicFramePr>
          <p:nvPr/>
        </p:nvGraphicFramePr>
        <p:xfrm>
          <a:off x="101599" y="3703159"/>
          <a:ext cx="8864601" cy="3629221"/>
        </p:xfrm>
        <a:graphic>
          <a:graphicData uri="http://schemas.openxmlformats.org/drawingml/2006/chart">
            <c:chart xmlns:c="http://schemas.openxmlformats.org/drawingml/2006/chart" xmlns:r="http://schemas.openxmlformats.org/officeDocument/2006/relationships" r:id="rId2"/>
          </a:graphicData>
        </a:graphic>
      </p:graphicFrame>
      <p:grpSp>
        <p:nvGrpSpPr>
          <p:cNvPr id="53" name="Grupo 52">
            <a:extLst>
              <a:ext uri="{FF2B5EF4-FFF2-40B4-BE49-F238E27FC236}">
                <a16:creationId xmlns:a16="http://schemas.microsoft.com/office/drawing/2014/main" id="{D98AF28F-2472-4EFE-9D8B-C0D5469A9DA5}"/>
              </a:ext>
            </a:extLst>
          </p:cNvPr>
          <p:cNvGrpSpPr/>
          <p:nvPr/>
        </p:nvGrpSpPr>
        <p:grpSpPr>
          <a:xfrm>
            <a:off x="0" y="-15530"/>
            <a:ext cx="9144000" cy="6778961"/>
            <a:chOff x="101600" y="266125"/>
            <a:chExt cx="8864600" cy="6512836"/>
          </a:xfrm>
        </p:grpSpPr>
        <p:graphicFrame>
          <p:nvGraphicFramePr>
            <p:cNvPr id="12" name="Gráfico 11">
              <a:extLst>
                <a:ext uri="{FF2B5EF4-FFF2-40B4-BE49-F238E27FC236}">
                  <a16:creationId xmlns:a16="http://schemas.microsoft.com/office/drawing/2014/main" id="{00000000-0008-0000-0200-000002000000}"/>
                </a:ext>
              </a:extLst>
            </p:cNvPr>
            <p:cNvGraphicFramePr>
              <a:graphicFrameLocks/>
            </p:cNvGraphicFramePr>
            <p:nvPr/>
          </p:nvGraphicFramePr>
          <p:xfrm>
            <a:off x="101600" y="495300"/>
            <a:ext cx="8864600" cy="3029484"/>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1">
              <a:extLst>
                <a:ext uri="{FF2B5EF4-FFF2-40B4-BE49-F238E27FC236}">
                  <a16:creationId xmlns:a16="http://schemas.microsoft.com/office/drawing/2014/main" id="{212B77E3-BBAD-4EAB-8B8C-884C8CFB5B21}"/>
                </a:ext>
              </a:extLst>
            </p:cNvPr>
            <p:cNvSpPr/>
            <p:nvPr/>
          </p:nvSpPr>
          <p:spPr>
            <a:xfrm>
              <a:off x="711200" y="266125"/>
              <a:ext cx="7607300" cy="502680"/>
            </a:xfrm>
            <a:prstGeom prst="rect">
              <a:avLst/>
            </a:prstGeom>
          </p:spPr>
          <p:txBody>
            <a:bodyPr wrap="square">
              <a:spAutoFit/>
            </a:bodyPr>
            <a:lstStyle/>
            <a:p>
              <a:pPr algn="ctr"/>
              <a:r>
                <a:rPr lang="es-ES" sz="1400" b="1" dirty="0">
                  <a:solidFill>
                    <a:schemeClr val="accent1">
                      <a:lumMod val="75000"/>
                    </a:schemeClr>
                  </a:solidFill>
                  <a:highlight>
                    <a:srgbClr val="00FFFF"/>
                  </a:highlight>
                  <a:latin typeface="Arial "/>
                </a:rPr>
                <a:t>RIESGOS DE SEGURIDAD DE LA INFORMACIÓN</a:t>
              </a:r>
              <a:r>
                <a:rPr lang="es-ES" sz="1400" b="1" dirty="0">
                  <a:solidFill>
                    <a:schemeClr val="accent1">
                      <a:lumMod val="75000"/>
                    </a:schemeClr>
                  </a:solidFill>
                  <a:latin typeface="Arial "/>
                </a:rPr>
                <a:t> IDENTIFICADOS POR LOS PROCESOS EN LA UAERMV CON CORTE 2019/04/30 </a:t>
              </a:r>
              <a:endParaRPr lang="es-CO" sz="1400" dirty="0">
                <a:solidFill>
                  <a:schemeClr val="accent1">
                    <a:lumMod val="75000"/>
                  </a:schemeClr>
                </a:solidFill>
                <a:latin typeface="Arial "/>
              </a:endParaRPr>
            </a:p>
          </p:txBody>
        </p:sp>
        <p:sp>
          <p:nvSpPr>
            <p:cNvPr id="3" name="Rectángulo 2">
              <a:extLst>
                <a:ext uri="{FF2B5EF4-FFF2-40B4-BE49-F238E27FC236}">
                  <a16:creationId xmlns:a16="http://schemas.microsoft.com/office/drawing/2014/main" id="{E063669E-9BEB-483B-B692-1BBD65BC808A}"/>
                </a:ext>
              </a:extLst>
            </p:cNvPr>
            <p:cNvSpPr/>
            <p:nvPr/>
          </p:nvSpPr>
          <p:spPr>
            <a:xfrm>
              <a:off x="2832196" y="3121223"/>
              <a:ext cx="3479607" cy="307777"/>
            </a:xfrm>
            <a:prstGeom prst="rect">
              <a:avLst/>
            </a:prstGeom>
          </p:spPr>
          <p:txBody>
            <a:bodyPr wrap="square">
              <a:spAutoFit/>
            </a:bodyPr>
            <a:lstStyle/>
            <a:p>
              <a:pPr algn="ctr"/>
              <a:r>
                <a:rPr lang="es-CO" sz="1400" b="1" dirty="0">
                  <a:solidFill>
                    <a:srgbClr val="0070C0"/>
                  </a:solidFill>
                  <a:latin typeface="Arial "/>
                </a:rPr>
                <a:t>Total de riesgos identificados : 23</a:t>
              </a:r>
            </a:p>
          </p:txBody>
        </p:sp>
        <p:sp>
          <p:nvSpPr>
            <p:cNvPr id="13" name="Rectángulo 12">
              <a:extLst>
                <a:ext uri="{FF2B5EF4-FFF2-40B4-BE49-F238E27FC236}">
                  <a16:creationId xmlns:a16="http://schemas.microsoft.com/office/drawing/2014/main" id="{2407F825-AC19-414F-B410-07AF9CF269CE}"/>
                </a:ext>
              </a:extLst>
            </p:cNvPr>
            <p:cNvSpPr/>
            <p:nvPr/>
          </p:nvSpPr>
          <p:spPr>
            <a:xfrm>
              <a:off x="889000" y="3594675"/>
              <a:ext cx="7607300" cy="502680"/>
            </a:xfrm>
            <a:prstGeom prst="rect">
              <a:avLst/>
            </a:prstGeom>
          </p:spPr>
          <p:txBody>
            <a:bodyPr wrap="square">
              <a:spAutoFit/>
            </a:bodyPr>
            <a:lstStyle/>
            <a:p>
              <a:pPr algn="ctr"/>
              <a:r>
                <a:rPr lang="es-ES" sz="1400" b="1" dirty="0">
                  <a:solidFill>
                    <a:schemeClr val="accent1">
                      <a:lumMod val="75000"/>
                    </a:schemeClr>
                  </a:solidFill>
                  <a:highlight>
                    <a:srgbClr val="00FFFF"/>
                  </a:highlight>
                  <a:latin typeface="Arial "/>
                </a:rPr>
                <a:t>RIESGOS DE SEGURIDAD DE LA INFORMACIÓN</a:t>
              </a:r>
              <a:r>
                <a:rPr lang="es-ES" sz="1400" b="1" dirty="0">
                  <a:solidFill>
                    <a:schemeClr val="accent1">
                      <a:lumMod val="75000"/>
                    </a:schemeClr>
                  </a:solidFill>
                  <a:latin typeface="Arial "/>
                </a:rPr>
                <a:t> IDENTIFICADOS POR LOS PROCESOS EN LA UAERMV CON CORTE 2019/09/30 </a:t>
              </a:r>
              <a:endParaRPr lang="es-CO" sz="1400" dirty="0">
                <a:solidFill>
                  <a:schemeClr val="accent1">
                    <a:lumMod val="75000"/>
                  </a:schemeClr>
                </a:solidFill>
                <a:latin typeface="Arial "/>
              </a:endParaRPr>
            </a:p>
          </p:txBody>
        </p:sp>
        <p:sp>
          <p:nvSpPr>
            <p:cNvPr id="16" name="Rectángulo 15">
              <a:extLst>
                <a:ext uri="{FF2B5EF4-FFF2-40B4-BE49-F238E27FC236}">
                  <a16:creationId xmlns:a16="http://schemas.microsoft.com/office/drawing/2014/main" id="{2A71B73E-1047-49BA-9619-4DC2A2B25F6B}"/>
                </a:ext>
              </a:extLst>
            </p:cNvPr>
            <p:cNvSpPr/>
            <p:nvPr/>
          </p:nvSpPr>
          <p:spPr>
            <a:xfrm>
              <a:off x="2775046" y="6362700"/>
              <a:ext cx="3479607" cy="307777"/>
            </a:xfrm>
            <a:prstGeom prst="rect">
              <a:avLst/>
            </a:prstGeom>
          </p:spPr>
          <p:txBody>
            <a:bodyPr wrap="square">
              <a:spAutoFit/>
            </a:bodyPr>
            <a:lstStyle/>
            <a:p>
              <a:pPr algn="ctr"/>
              <a:r>
                <a:rPr lang="es-CO" sz="1400" b="1" dirty="0">
                  <a:solidFill>
                    <a:srgbClr val="0070C0"/>
                  </a:solidFill>
                  <a:latin typeface="Arial "/>
                </a:rPr>
                <a:t>Total de riesgos identificados : 11</a:t>
              </a:r>
            </a:p>
          </p:txBody>
        </p:sp>
        <p:sp>
          <p:nvSpPr>
            <p:cNvPr id="23" name="CuadroTexto 22">
              <a:extLst>
                <a:ext uri="{FF2B5EF4-FFF2-40B4-BE49-F238E27FC236}">
                  <a16:creationId xmlns:a16="http://schemas.microsoft.com/office/drawing/2014/main" id="{BF5597CB-6F43-4349-B4CE-81B0E05C7FA0}"/>
                </a:ext>
              </a:extLst>
            </p:cNvPr>
            <p:cNvSpPr txBox="1"/>
            <p:nvPr/>
          </p:nvSpPr>
          <p:spPr>
            <a:xfrm>
              <a:off x="7429500" y="6126336"/>
              <a:ext cx="304800" cy="369332"/>
            </a:xfrm>
            <a:prstGeom prst="rect">
              <a:avLst/>
            </a:prstGeom>
            <a:noFill/>
          </p:spPr>
          <p:txBody>
            <a:bodyPr wrap="square" rtlCol="0">
              <a:spAutoFit/>
            </a:bodyPr>
            <a:lstStyle/>
            <a:p>
              <a:r>
                <a:rPr lang="es-ES" dirty="0">
                  <a:solidFill>
                    <a:srgbClr val="00B050"/>
                  </a:solidFill>
                  <a:latin typeface="Arial" panose="020B0604020202020204" pitchFamily="34" charset="0"/>
                  <a:cs typeface="Arial" panose="020B0604020202020204" pitchFamily="34" charset="0"/>
                </a:rPr>
                <a:t>=</a:t>
              </a:r>
              <a:endParaRPr lang="es-CO" dirty="0">
                <a:solidFill>
                  <a:srgbClr val="00B050"/>
                </a:solidFill>
                <a:latin typeface="Arial" panose="020B0604020202020204" pitchFamily="34" charset="0"/>
                <a:cs typeface="Arial" panose="020B0604020202020204" pitchFamily="34" charset="0"/>
              </a:endParaRPr>
            </a:p>
          </p:txBody>
        </p:sp>
        <p:sp>
          <p:nvSpPr>
            <p:cNvPr id="24" name="CuadroTexto 23">
              <a:extLst>
                <a:ext uri="{FF2B5EF4-FFF2-40B4-BE49-F238E27FC236}">
                  <a16:creationId xmlns:a16="http://schemas.microsoft.com/office/drawing/2014/main" id="{91048E19-2B7F-47DA-A33B-E3C44ED4E672}"/>
                </a:ext>
              </a:extLst>
            </p:cNvPr>
            <p:cNvSpPr txBox="1"/>
            <p:nvPr/>
          </p:nvSpPr>
          <p:spPr>
            <a:xfrm>
              <a:off x="7835899" y="6151736"/>
              <a:ext cx="304800" cy="369332"/>
            </a:xfrm>
            <a:prstGeom prst="rect">
              <a:avLst/>
            </a:prstGeom>
            <a:noFill/>
          </p:spPr>
          <p:txBody>
            <a:bodyPr wrap="square" rtlCol="0">
              <a:spAutoFit/>
            </a:bodyPr>
            <a:lstStyle/>
            <a:p>
              <a:r>
                <a:rPr lang="es-ES" dirty="0">
                  <a:solidFill>
                    <a:srgbClr val="00B050"/>
                  </a:solidFill>
                  <a:latin typeface="Arial" panose="020B0604020202020204" pitchFamily="34" charset="0"/>
                  <a:cs typeface="Arial" panose="020B0604020202020204" pitchFamily="34" charset="0"/>
                </a:rPr>
                <a:t>=</a:t>
              </a:r>
              <a:endParaRPr lang="es-CO" dirty="0">
                <a:solidFill>
                  <a:srgbClr val="00B050"/>
                </a:solidFill>
                <a:latin typeface="Arial" panose="020B0604020202020204" pitchFamily="34" charset="0"/>
                <a:cs typeface="Arial" panose="020B0604020202020204" pitchFamily="34" charset="0"/>
              </a:endParaRPr>
            </a:p>
          </p:txBody>
        </p:sp>
        <p:sp>
          <p:nvSpPr>
            <p:cNvPr id="26" name="6 Menos">
              <a:extLst>
                <a:ext uri="{FF2B5EF4-FFF2-40B4-BE49-F238E27FC236}">
                  <a16:creationId xmlns:a16="http://schemas.microsoft.com/office/drawing/2014/main" id="{DB9DC47E-D281-423E-A176-8D3385C360CC}"/>
                </a:ext>
              </a:extLst>
            </p:cNvPr>
            <p:cNvSpPr/>
            <p:nvPr/>
          </p:nvSpPr>
          <p:spPr>
            <a:xfrm>
              <a:off x="1629596" y="6177144"/>
              <a:ext cx="304800" cy="344205"/>
            </a:xfrm>
            <a:prstGeom prst="mathMinus">
              <a:avLst/>
            </a:prstGeom>
          </p:spPr>
          <p:style>
            <a:lnRef idx="2">
              <a:schemeClr val="accent5">
                <a:shade val="50000"/>
              </a:schemeClr>
            </a:lnRef>
            <a:fillRef idx="1">
              <a:schemeClr val="accent5"/>
            </a:fillRef>
            <a:effectRef idx="0">
              <a:schemeClr val="accent5"/>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ES" sz="600" dirty="0">
                <a:latin typeface="Arial" panose="020B0604020202020204" pitchFamily="34" charset="0"/>
                <a:cs typeface="Arial" panose="020B0604020202020204" pitchFamily="34" charset="0"/>
              </a:endParaRPr>
            </a:p>
          </p:txBody>
        </p:sp>
        <p:sp>
          <p:nvSpPr>
            <p:cNvPr id="27" name="6 Menos">
              <a:extLst>
                <a:ext uri="{FF2B5EF4-FFF2-40B4-BE49-F238E27FC236}">
                  <a16:creationId xmlns:a16="http://schemas.microsoft.com/office/drawing/2014/main" id="{09AE466A-B337-4C71-9AA4-445D6A508B77}"/>
                </a:ext>
              </a:extLst>
            </p:cNvPr>
            <p:cNvSpPr/>
            <p:nvPr/>
          </p:nvSpPr>
          <p:spPr>
            <a:xfrm>
              <a:off x="2084121" y="6177144"/>
              <a:ext cx="304800" cy="344205"/>
            </a:xfrm>
            <a:prstGeom prst="mathMinus">
              <a:avLst/>
            </a:prstGeom>
          </p:spPr>
          <p:style>
            <a:lnRef idx="2">
              <a:schemeClr val="accent5">
                <a:shade val="50000"/>
              </a:schemeClr>
            </a:lnRef>
            <a:fillRef idx="1">
              <a:schemeClr val="accent5"/>
            </a:fillRef>
            <a:effectRef idx="0">
              <a:schemeClr val="accent5"/>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ES" sz="600" dirty="0">
                <a:latin typeface="Arial" panose="020B0604020202020204" pitchFamily="34" charset="0"/>
                <a:cs typeface="Arial" panose="020B0604020202020204" pitchFamily="34" charset="0"/>
              </a:endParaRPr>
            </a:p>
          </p:txBody>
        </p:sp>
        <p:sp>
          <p:nvSpPr>
            <p:cNvPr id="29" name="CuadroTexto 28">
              <a:extLst>
                <a:ext uri="{FF2B5EF4-FFF2-40B4-BE49-F238E27FC236}">
                  <a16:creationId xmlns:a16="http://schemas.microsoft.com/office/drawing/2014/main" id="{423D1847-112F-4057-8EC6-DCD8F22052AD}"/>
                </a:ext>
              </a:extLst>
            </p:cNvPr>
            <p:cNvSpPr txBox="1"/>
            <p:nvPr/>
          </p:nvSpPr>
          <p:spPr>
            <a:xfrm>
              <a:off x="3814786" y="6029751"/>
              <a:ext cx="304800" cy="630942"/>
            </a:xfrm>
            <a:prstGeom prst="rect">
              <a:avLst/>
            </a:prstGeom>
            <a:noFill/>
          </p:spPr>
          <p:txBody>
            <a:bodyPr wrap="square" rtlCol="0">
              <a:spAutoFit/>
            </a:bodyPr>
            <a:lstStyle/>
            <a:p>
              <a:r>
                <a:rPr lang="es-ES" sz="3500" dirty="0">
                  <a:solidFill>
                    <a:srgbClr val="00B050"/>
                  </a:solidFill>
                  <a:latin typeface="Arial" panose="020B0604020202020204" pitchFamily="34" charset="0"/>
                  <a:cs typeface="Arial" panose="020B0604020202020204" pitchFamily="34" charset="0"/>
                </a:rPr>
                <a:t>=</a:t>
              </a:r>
              <a:endParaRPr lang="es-CO" sz="3500" dirty="0">
                <a:solidFill>
                  <a:srgbClr val="00B050"/>
                </a:solidFill>
                <a:latin typeface="Arial" panose="020B0604020202020204" pitchFamily="34" charset="0"/>
                <a:cs typeface="Arial" panose="020B0604020202020204" pitchFamily="34" charset="0"/>
              </a:endParaRPr>
            </a:p>
          </p:txBody>
        </p:sp>
        <p:sp>
          <p:nvSpPr>
            <p:cNvPr id="30" name="6 Menos">
              <a:extLst>
                <a:ext uri="{FF2B5EF4-FFF2-40B4-BE49-F238E27FC236}">
                  <a16:creationId xmlns:a16="http://schemas.microsoft.com/office/drawing/2014/main" id="{FF5897CF-D83C-4C66-91AC-FEB076FCC942}"/>
                </a:ext>
              </a:extLst>
            </p:cNvPr>
            <p:cNvSpPr/>
            <p:nvPr/>
          </p:nvSpPr>
          <p:spPr>
            <a:xfrm>
              <a:off x="4306911" y="6142941"/>
              <a:ext cx="304800" cy="344205"/>
            </a:xfrm>
            <a:prstGeom prst="mathMinus">
              <a:avLst/>
            </a:prstGeom>
          </p:spPr>
          <p:style>
            <a:lnRef idx="2">
              <a:schemeClr val="accent5">
                <a:shade val="50000"/>
              </a:schemeClr>
            </a:lnRef>
            <a:fillRef idx="1">
              <a:schemeClr val="accent5"/>
            </a:fillRef>
            <a:effectRef idx="0">
              <a:schemeClr val="accent5"/>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ES" sz="600" dirty="0">
                <a:latin typeface="Arial" panose="020B0604020202020204" pitchFamily="34" charset="0"/>
                <a:cs typeface="Arial" panose="020B0604020202020204" pitchFamily="34" charset="0"/>
              </a:endParaRPr>
            </a:p>
          </p:txBody>
        </p:sp>
        <p:sp>
          <p:nvSpPr>
            <p:cNvPr id="31" name="6 Menos">
              <a:extLst>
                <a:ext uri="{FF2B5EF4-FFF2-40B4-BE49-F238E27FC236}">
                  <a16:creationId xmlns:a16="http://schemas.microsoft.com/office/drawing/2014/main" id="{20751D2C-1D59-4830-ACED-AA0E9E1C7C71}"/>
                </a:ext>
              </a:extLst>
            </p:cNvPr>
            <p:cNvSpPr/>
            <p:nvPr/>
          </p:nvSpPr>
          <p:spPr>
            <a:xfrm>
              <a:off x="5634158" y="6156216"/>
              <a:ext cx="304800" cy="344205"/>
            </a:xfrm>
            <a:prstGeom prst="mathMinus">
              <a:avLst/>
            </a:prstGeom>
          </p:spPr>
          <p:style>
            <a:lnRef idx="2">
              <a:schemeClr val="accent5">
                <a:shade val="50000"/>
              </a:schemeClr>
            </a:lnRef>
            <a:fillRef idx="1">
              <a:schemeClr val="accent5"/>
            </a:fillRef>
            <a:effectRef idx="0">
              <a:schemeClr val="accent5"/>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ES" sz="600" dirty="0">
                <a:latin typeface="Arial" panose="020B0604020202020204" pitchFamily="34" charset="0"/>
                <a:cs typeface="Arial" panose="020B0604020202020204" pitchFamily="34" charset="0"/>
              </a:endParaRPr>
            </a:p>
          </p:txBody>
        </p:sp>
        <p:sp>
          <p:nvSpPr>
            <p:cNvPr id="32" name="6 Menos">
              <a:extLst>
                <a:ext uri="{FF2B5EF4-FFF2-40B4-BE49-F238E27FC236}">
                  <a16:creationId xmlns:a16="http://schemas.microsoft.com/office/drawing/2014/main" id="{3061E764-646D-4A0F-A50F-1197D79F08CB}"/>
                </a:ext>
              </a:extLst>
            </p:cNvPr>
            <p:cNvSpPr/>
            <p:nvPr/>
          </p:nvSpPr>
          <p:spPr>
            <a:xfrm>
              <a:off x="6080366" y="6165197"/>
              <a:ext cx="304800" cy="344205"/>
            </a:xfrm>
            <a:prstGeom prst="mathMinus">
              <a:avLst/>
            </a:prstGeom>
          </p:spPr>
          <p:style>
            <a:lnRef idx="2">
              <a:schemeClr val="accent5">
                <a:shade val="50000"/>
              </a:schemeClr>
            </a:lnRef>
            <a:fillRef idx="1">
              <a:schemeClr val="accent5"/>
            </a:fillRef>
            <a:effectRef idx="0">
              <a:schemeClr val="accent5"/>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ES" sz="600" dirty="0">
                <a:latin typeface="Arial" panose="020B0604020202020204" pitchFamily="34" charset="0"/>
                <a:cs typeface="Arial" panose="020B0604020202020204" pitchFamily="34" charset="0"/>
              </a:endParaRPr>
            </a:p>
          </p:txBody>
        </p:sp>
        <p:sp>
          <p:nvSpPr>
            <p:cNvPr id="33" name="6 Menos">
              <a:extLst>
                <a:ext uri="{FF2B5EF4-FFF2-40B4-BE49-F238E27FC236}">
                  <a16:creationId xmlns:a16="http://schemas.microsoft.com/office/drawing/2014/main" id="{E3D2D7A8-9D0D-405A-974B-A94C2159509F}"/>
                </a:ext>
              </a:extLst>
            </p:cNvPr>
            <p:cNvSpPr/>
            <p:nvPr/>
          </p:nvSpPr>
          <p:spPr>
            <a:xfrm>
              <a:off x="6518516" y="6167005"/>
              <a:ext cx="304800" cy="344205"/>
            </a:xfrm>
            <a:prstGeom prst="mathMinus">
              <a:avLst/>
            </a:prstGeom>
          </p:spPr>
          <p:style>
            <a:lnRef idx="2">
              <a:schemeClr val="accent5">
                <a:shade val="50000"/>
              </a:schemeClr>
            </a:lnRef>
            <a:fillRef idx="1">
              <a:schemeClr val="accent5"/>
            </a:fillRef>
            <a:effectRef idx="0">
              <a:schemeClr val="accent5"/>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ES" sz="600" dirty="0">
                <a:latin typeface="Arial" panose="020B0604020202020204" pitchFamily="34" charset="0"/>
                <a:cs typeface="Arial" panose="020B0604020202020204" pitchFamily="34" charset="0"/>
              </a:endParaRPr>
            </a:p>
          </p:txBody>
        </p:sp>
        <p:sp>
          <p:nvSpPr>
            <p:cNvPr id="34" name="6 Menos">
              <a:extLst>
                <a:ext uri="{FF2B5EF4-FFF2-40B4-BE49-F238E27FC236}">
                  <a16:creationId xmlns:a16="http://schemas.microsoft.com/office/drawing/2014/main" id="{4C6DB598-7868-4777-922E-44441A7CD3C7}"/>
                </a:ext>
              </a:extLst>
            </p:cNvPr>
            <p:cNvSpPr/>
            <p:nvPr/>
          </p:nvSpPr>
          <p:spPr>
            <a:xfrm>
              <a:off x="6987836" y="6177144"/>
              <a:ext cx="304800" cy="344205"/>
            </a:xfrm>
            <a:prstGeom prst="mathMinus">
              <a:avLst/>
            </a:prstGeom>
          </p:spPr>
          <p:style>
            <a:lnRef idx="2">
              <a:schemeClr val="accent5">
                <a:shade val="50000"/>
              </a:schemeClr>
            </a:lnRef>
            <a:fillRef idx="1">
              <a:schemeClr val="accent5"/>
            </a:fillRef>
            <a:effectRef idx="0">
              <a:schemeClr val="accent5"/>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ES" sz="600" dirty="0">
                <a:latin typeface="Arial" panose="020B0604020202020204" pitchFamily="34" charset="0"/>
                <a:cs typeface="Arial" panose="020B0604020202020204" pitchFamily="34" charset="0"/>
              </a:endParaRPr>
            </a:p>
          </p:txBody>
        </p:sp>
        <p:sp>
          <p:nvSpPr>
            <p:cNvPr id="36" name="CuadroTexto 35">
              <a:extLst>
                <a:ext uri="{FF2B5EF4-FFF2-40B4-BE49-F238E27FC236}">
                  <a16:creationId xmlns:a16="http://schemas.microsoft.com/office/drawing/2014/main" id="{07E5027E-F7F1-4166-843A-8BE363E8DBD0}"/>
                </a:ext>
              </a:extLst>
            </p:cNvPr>
            <p:cNvSpPr txBox="1"/>
            <p:nvPr/>
          </p:nvSpPr>
          <p:spPr>
            <a:xfrm>
              <a:off x="2916986" y="6047229"/>
              <a:ext cx="304800" cy="630942"/>
            </a:xfrm>
            <a:prstGeom prst="rect">
              <a:avLst/>
            </a:prstGeom>
            <a:noFill/>
          </p:spPr>
          <p:txBody>
            <a:bodyPr wrap="square" rtlCol="0">
              <a:spAutoFit/>
            </a:bodyPr>
            <a:lstStyle/>
            <a:p>
              <a:r>
                <a:rPr lang="es-ES" sz="3500" dirty="0">
                  <a:solidFill>
                    <a:srgbClr val="00B050"/>
                  </a:solidFill>
                  <a:latin typeface="Arial" panose="020B0604020202020204" pitchFamily="34" charset="0"/>
                  <a:cs typeface="Arial" panose="020B0604020202020204" pitchFamily="34" charset="0"/>
                </a:rPr>
                <a:t>=</a:t>
              </a:r>
              <a:endParaRPr lang="es-CO" sz="3500" dirty="0">
                <a:solidFill>
                  <a:srgbClr val="00B050"/>
                </a:solidFill>
                <a:latin typeface="Arial" panose="020B0604020202020204" pitchFamily="34" charset="0"/>
                <a:cs typeface="Arial" panose="020B0604020202020204" pitchFamily="34" charset="0"/>
              </a:endParaRPr>
            </a:p>
          </p:txBody>
        </p:sp>
        <p:sp>
          <p:nvSpPr>
            <p:cNvPr id="37" name="6 Menos">
              <a:extLst>
                <a:ext uri="{FF2B5EF4-FFF2-40B4-BE49-F238E27FC236}">
                  <a16:creationId xmlns:a16="http://schemas.microsoft.com/office/drawing/2014/main" id="{CDDF89FD-0900-4F0B-85CB-45D0540DF4F7}"/>
                </a:ext>
              </a:extLst>
            </p:cNvPr>
            <p:cNvSpPr/>
            <p:nvPr/>
          </p:nvSpPr>
          <p:spPr>
            <a:xfrm>
              <a:off x="2527396" y="6177144"/>
              <a:ext cx="304800" cy="344205"/>
            </a:xfrm>
            <a:prstGeom prst="mathMinus">
              <a:avLst/>
            </a:prstGeom>
          </p:spPr>
          <p:style>
            <a:lnRef idx="2">
              <a:schemeClr val="accent5">
                <a:shade val="50000"/>
              </a:schemeClr>
            </a:lnRef>
            <a:fillRef idx="1">
              <a:schemeClr val="accent5"/>
            </a:fillRef>
            <a:effectRef idx="0">
              <a:schemeClr val="accent5"/>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ES" sz="600" dirty="0">
                <a:latin typeface="Arial" panose="020B0604020202020204" pitchFamily="34" charset="0"/>
                <a:cs typeface="Arial" panose="020B0604020202020204" pitchFamily="34" charset="0"/>
              </a:endParaRPr>
            </a:p>
          </p:txBody>
        </p:sp>
        <p:sp>
          <p:nvSpPr>
            <p:cNvPr id="38" name="CuadroTexto 37">
              <a:extLst>
                <a:ext uri="{FF2B5EF4-FFF2-40B4-BE49-F238E27FC236}">
                  <a16:creationId xmlns:a16="http://schemas.microsoft.com/office/drawing/2014/main" id="{2CFF3599-432B-4FF8-A47D-65BEB25B3534}"/>
                </a:ext>
              </a:extLst>
            </p:cNvPr>
            <p:cNvSpPr txBox="1"/>
            <p:nvPr/>
          </p:nvSpPr>
          <p:spPr>
            <a:xfrm>
              <a:off x="1124867" y="6039535"/>
              <a:ext cx="304800" cy="630942"/>
            </a:xfrm>
            <a:prstGeom prst="rect">
              <a:avLst/>
            </a:prstGeom>
            <a:noFill/>
          </p:spPr>
          <p:txBody>
            <a:bodyPr wrap="square" rtlCol="0">
              <a:spAutoFit/>
            </a:bodyPr>
            <a:lstStyle/>
            <a:p>
              <a:r>
                <a:rPr lang="es-ES" sz="3500" dirty="0">
                  <a:solidFill>
                    <a:srgbClr val="00B050"/>
                  </a:solidFill>
                  <a:latin typeface="Arial" panose="020B0604020202020204" pitchFamily="34" charset="0"/>
                  <a:cs typeface="Arial" panose="020B0604020202020204" pitchFamily="34" charset="0"/>
                </a:rPr>
                <a:t>=</a:t>
              </a:r>
              <a:endParaRPr lang="es-CO" sz="3500" dirty="0">
                <a:solidFill>
                  <a:srgbClr val="00B050"/>
                </a:solidFill>
                <a:latin typeface="Arial" panose="020B0604020202020204" pitchFamily="34" charset="0"/>
                <a:cs typeface="Arial" panose="020B0604020202020204" pitchFamily="34" charset="0"/>
              </a:endParaRPr>
            </a:p>
          </p:txBody>
        </p:sp>
        <p:sp>
          <p:nvSpPr>
            <p:cNvPr id="39" name="CuadroTexto 38">
              <a:extLst>
                <a:ext uri="{FF2B5EF4-FFF2-40B4-BE49-F238E27FC236}">
                  <a16:creationId xmlns:a16="http://schemas.microsoft.com/office/drawing/2014/main" id="{68C64CF7-8A9B-42B5-BD8F-167FC09A6D89}"/>
                </a:ext>
              </a:extLst>
            </p:cNvPr>
            <p:cNvSpPr txBox="1"/>
            <p:nvPr/>
          </p:nvSpPr>
          <p:spPr>
            <a:xfrm>
              <a:off x="692972" y="6047229"/>
              <a:ext cx="304800" cy="630942"/>
            </a:xfrm>
            <a:prstGeom prst="rect">
              <a:avLst/>
            </a:prstGeom>
            <a:noFill/>
          </p:spPr>
          <p:txBody>
            <a:bodyPr wrap="square" rtlCol="0">
              <a:spAutoFit/>
            </a:bodyPr>
            <a:lstStyle/>
            <a:p>
              <a:r>
                <a:rPr lang="es-ES" sz="3500" dirty="0">
                  <a:solidFill>
                    <a:srgbClr val="00B050"/>
                  </a:solidFill>
                  <a:latin typeface="Arial" panose="020B0604020202020204" pitchFamily="34" charset="0"/>
                  <a:cs typeface="Arial" panose="020B0604020202020204" pitchFamily="34" charset="0"/>
                </a:rPr>
                <a:t>=</a:t>
              </a:r>
              <a:endParaRPr lang="es-CO" sz="3500" dirty="0">
                <a:solidFill>
                  <a:srgbClr val="00B050"/>
                </a:solidFill>
                <a:latin typeface="Arial" panose="020B0604020202020204" pitchFamily="34" charset="0"/>
                <a:cs typeface="Arial" panose="020B0604020202020204" pitchFamily="34" charset="0"/>
              </a:endParaRPr>
            </a:p>
          </p:txBody>
        </p:sp>
        <p:sp>
          <p:nvSpPr>
            <p:cNvPr id="40" name="CuadroTexto 39">
              <a:extLst>
                <a:ext uri="{FF2B5EF4-FFF2-40B4-BE49-F238E27FC236}">
                  <a16:creationId xmlns:a16="http://schemas.microsoft.com/office/drawing/2014/main" id="{D331034B-CFDB-4AA6-A62F-8A011FA107BE}"/>
                </a:ext>
              </a:extLst>
            </p:cNvPr>
            <p:cNvSpPr txBox="1"/>
            <p:nvPr/>
          </p:nvSpPr>
          <p:spPr>
            <a:xfrm>
              <a:off x="4706961" y="6012847"/>
              <a:ext cx="304800" cy="630942"/>
            </a:xfrm>
            <a:prstGeom prst="rect">
              <a:avLst/>
            </a:prstGeom>
            <a:noFill/>
          </p:spPr>
          <p:txBody>
            <a:bodyPr wrap="square" rtlCol="0">
              <a:spAutoFit/>
            </a:bodyPr>
            <a:lstStyle/>
            <a:p>
              <a:r>
                <a:rPr lang="es-ES" sz="3500" dirty="0">
                  <a:solidFill>
                    <a:srgbClr val="00B050"/>
                  </a:solidFill>
                  <a:latin typeface="Arial" panose="020B0604020202020204" pitchFamily="34" charset="0"/>
                  <a:cs typeface="Arial" panose="020B0604020202020204" pitchFamily="34" charset="0"/>
                </a:rPr>
                <a:t>=</a:t>
              </a:r>
              <a:endParaRPr lang="es-CO" sz="3500" dirty="0">
                <a:solidFill>
                  <a:srgbClr val="00B050"/>
                </a:solidFill>
                <a:latin typeface="Arial" panose="020B0604020202020204" pitchFamily="34" charset="0"/>
                <a:cs typeface="Arial" panose="020B0604020202020204" pitchFamily="34" charset="0"/>
              </a:endParaRPr>
            </a:p>
          </p:txBody>
        </p:sp>
        <p:sp>
          <p:nvSpPr>
            <p:cNvPr id="41" name="6 Menos">
              <a:extLst>
                <a:ext uri="{FF2B5EF4-FFF2-40B4-BE49-F238E27FC236}">
                  <a16:creationId xmlns:a16="http://schemas.microsoft.com/office/drawing/2014/main" id="{89268C24-3AC2-4B1A-8E59-C3285AC5B4DD}"/>
                </a:ext>
              </a:extLst>
            </p:cNvPr>
            <p:cNvSpPr/>
            <p:nvPr/>
          </p:nvSpPr>
          <p:spPr>
            <a:xfrm>
              <a:off x="5202841" y="6165197"/>
              <a:ext cx="304800" cy="344205"/>
            </a:xfrm>
            <a:prstGeom prst="mathMinus">
              <a:avLst/>
            </a:prstGeom>
          </p:spPr>
          <p:style>
            <a:lnRef idx="2">
              <a:schemeClr val="accent5">
                <a:shade val="50000"/>
              </a:schemeClr>
            </a:lnRef>
            <a:fillRef idx="1">
              <a:schemeClr val="accent5"/>
            </a:fillRef>
            <a:effectRef idx="0">
              <a:schemeClr val="accent5"/>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ES" sz="600" dirty="0">
                <a:latin typeface="Arial" panose="020B0604020202020204" pitchFamily="34" charset="0"/>
                <a:cs typeface="Arial" panose="020B0604020202020204" pitchFamily="34" charset="0"/>
              </a:endParaRPr>
            </a:p>
          </p:txBody>
        </p:sp>
        <p:sp>
          <p:nvSpPr>
            <p:cNvPr id="42" name="6 Menos">
              <a:extLst>
                <a:ext uri="{FF2B5EF4-FFF2-40B4-BE49-F238E27FC236}">
                  <a16:creationId xmlns:a16="http://schemas.microsoft.com/office/drawing/2014/main" id="{031C5F01-6D6B-46E5-B578-F8EBEDF858D8}"/>
                </a:ext>
              </a:extLst>
            </p:cNvPr>
            <p:cNvSpPr/>
            <p:nvPr/>
          </p:nvSpPr>
          <p:spPr>
            <a:xfrm>
              <a:off x="3418668" y="6165197"/>
              <a:ext cx="304800" cy="344205"/>
            </a:xfrm>
            <a:prstGeom prst="mathMinus">
              <a:avLst/>
            </a:prstGeom>
          </p:spPr>
          <p:style>
            <a:lnRef idx="2">
              <a:schemeClr val="accent5">
                <a:shade val="50000"/>
              </a:schemeClr>
            </a:lnRef>
            <a:fillRef idx="1">
              <a:schemeClr val="accent5"/>
            </a:fillRef>
            <a:effectRef idx="0">
              <a:schemeClr val="accent5"/>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ES" sz="600" dirty="0">
                <a:latin typeface="Arial" panose="020B0604020202020204" pitchFamily="34" charset="0"/>
                <a:cs typeface="Arial" panose="020B0604020202020204" pitchFamily="34" charset="0"/>
              </a:endParaRPr>
            </a:p>
          </p:txBody>
        </p:sp>
        <p:sp>
          <p:nvSpPr>
            <p:cNvPr id="43" name="CuadroTexto 42">
              <a:extLst>
                <a:ext uri="{FF2B5EF4-FFF2-40B4-BE49-F238E27FC236}">
                  <a16:creationId xmlns:a16="http://schemas.microsoft.com/office/drawing/2014/main" id="{BCF6609F-4171-4A96-8F78-3458E12F080A}"/>
                </a:ext>
              </a:extLst>
            </p:cNvPr>
            <p:cNvSpPr txBox="1"/>
            <p:nvPr/>
          </p:nvSpPr>
          <p:spPr>
            <a:xfrm>
              <a:off x="8445500" y="902732"/>
              <a:ext cx="431800" cy="338554"/>
            </a:xfrm>
            <a:prstGeom prst="rect">
              <a:avLst/>
            </a:prstGeom>
            <a:noFill/>
          </p:spPr>
          <p:txBody>
            <a:bodyPr wrap="square" rtlCol="0">
              <a:spAutoFit/>
            </a:bodyPr>
            <a:lstStyle/>
            <a:p>
              <a:r>
                <a:rPr lang="es-ES" sz="1600" b="1" dirty="0">
                  <a:solidFill>
                    <a:schemeClr val="accent1"/>
                  </a:solidFill>
                  <a:latin typeface="Arial" panose="020B0604020202020204" pitchFamily="34" charset="0"/>
                  <a:cs typeface="Arial" panose="020B0604020202020204" pitchFamily="34" charset="0"/>
                </a:rPr>
                <a:t> 2</a:t>
              </a:r>
              <a:endParaRPr lang="es-CO" sz="1600" b="1" dirty="0">
                <a:solidFill>
                  <a:schemeClr val="accent1"/>
                </a:solidFill>
                <a:latin typeface="Arial" panose="020B0604020202020204" pitchFamily="34" charset="0"/>
                <a:cs typeface="Arial" panose="020B0604020202020204" pitchFamily="34" charset="0"/>
              </a:endParaRPr>
            </a:p>
          </p:txBody>
        </p:sp>
        <p:sp>
          <p:nvSpPr>
            <p:cNvPr id="44" name="CuadroTexto 43">
              <a:extLst>
                <a:ext uri="{FF2B5EF4-FFF2-40B4-BE49-F238E27FC236}">
                  <a16:creationId xmlns:a16="http://schemas.microsoft.com/office/drawing/2014/main" id="{5ECF6E46-9ED3-425A-8ACB-04B086B4B99C}"/>
                </a:ext>
              </a:extLst>
            </p:cNvPr>
            <p:cNvSpPr txBox="1"/>
            <p:nvPr/>
          </p:nvSpPr>
          <p:spPr>
            <a:xfrm>
              <a:off x="8445500" y="1176586"/>
              <a:ext cx="431800" cy="338554"/>
            </a:xfrm>
            <a:prstGeom prst="rect">
              <a:avLst/>
            </a:prstGeom>
            <a:noFill/>
          </p:spPr>
          <p:txBody>
            <a:bodyPr wrap="square" rtlCol="0">
              <a:spAutoFit/>
            </a:bodyPr>
            <a:lstStyle/>
            <a:p>
              <a:r>
                <a:rPr lang="es-ES" sz="1600" b="1" dirty="0">
                  <a:solidFill>
                    <a:schemeClr val="accent1"/>
                  </a:solidFill>
                  <a:latin typeface="Arial" panose="020B0604020202020204" pitchFamily="34" charset="0"/>
                  <a:cs typeface="Arial" panose="020B0604020202020204" pitchFamily="34" charset="0"/>
                </a:rPr>
                <a:t> 4</a:t>
              </a:r>
              <a:endParaRPr lang="es-CO" sz="1600" b="1" dirty="0">
                <a:solidFill>
                  <a:schemeClr val="accent1"/>
                </a:solidFill>
                <a:latin typeface="Arial" panose="020B0604020202020204" pitchFamily="34" charset="0"/>
                <a:cs typeface="Arial" panose="020B0604020202020204" pitchFamily="34" charset="0"/>
              </a:endParaRPr>
            </a:p>
          </p:txBody>
        </p:sp>
        <p:sp>
          <p:nvSpPr>
            <p:cNvPr id="45" name="CuadroTexto 44">
              <a:extLst>
                <a:ext uri="{FF2B5EF4-FFF2-40B4-BE49-F238E27FC236}">
                  <a16:creationId xmlns:a16="http://schemas.microsoft.com/office/drawing/2014/main" id="{FD5A7D39-D271-4511-9A9F-DD2023E05017}"/>
                </a:ext>
              </a:extLst>
            </p:cNvPr>
            <p:cNvSpPr txBox="1"/>
            <p:nvPr/>
          </p:nvSpPr>
          <p:spPr>
            <a:xfrm>
              <a:off x="8445500" y="1456730"/>
              <a:ext cx="431800" cy="338554"/>
            </a:xfrm>
            <a:prstGeom prst="rect">
              <a:avLst/>
            </a:prstGeom>
            <a:noFill/>
          </p:spPr>
          <p:txBody>
            <a:bodyPr wrap="square" rtlCol="0">
              <a:spAutoFit/>
            </a:bodyPr>
            <a:lstStyle/>
            <a:p>
              <a:r>
                <a:rPr lang="es-ES" sz="1600" b="1" dirty="0">
                  <a:solidFill>
                    <a:schemeClr val="accent1"/>
                  </a:solidFill>
                  <a:latin typeface="Arial" panose="020B0604020202020204" pitchFamily="34" charset="0"/>
                  <a:cs typeface="Arial" panose="020B0604020202020204" pitchFamily="34" charset="0"/>
                </a:rPr>
                <a:t> 6</a:t>
              </a:r>
              <a:endParaRPr lang="es-CO" sz="1600" b="1" dirty="0">
                <a:solidFill>
                  <a:schemeClr val="accent1"/>
                </a:solidFill>
                <a:latin typeface="Arial" panose="020B0604020202020204" pitchFamily="34" charset="0"/>
                <a:cs typeface="Arial" panose="020B0604020202020204" pitchFamily="34" charset="0"/>
              </a:endParaRPr>
            </a:p>
          </p:txBody>
        </p:sp>
        <p:sp>
          <p:nvSpPr>
            <p:cNvPr id="46" name="CuadroTexto 45">
              <a:extLst>
                <a:ext uri="{FF2B5EF4-FFF2-40B4-BE49-F238E27FC236}">
                  <a16:creationId xmlns:a16="http://schemas.microsoft.com/office/drawing/2014/main" id="{4E953463-507D-43F6-9871-50A37932A09C}"/>
                </a:ext>
              </a:extLst>
            </p:cNvPr>
            <p:cNvSpPr txBox="1"/>
            <p:nvPr/>
          </p:nvSpPr>
          <p:spPr>
            <a:xfrm>
              <a:off x="8445500" y="1724293"/>
              <a:ext cx="431800" cy="338554"/>
            </a:xfrm>
            <a:prstGeom prst="rect">
              <a:avLst/>
            </a:prstGeom>
            <a:noFill/>
          </p:spPr>
          <p:txBody>
            <a:bodyPr wrap="square" rtlCol="0">
              <a:spAutoFit/>
            </a:bodyPr>
            <a:lstStyle/>
            <a:p>
              <a:r>
                <a:rPr lang="es-ES" sz="1600" b="1" dirty="0">
                  <a:solidFill>
                    <a:schemeClr val="accent1"/>
                  </a:solidFill>
                  <a:latin typeface="Arial" panose="020B0604020202020204" pitchFamily="34" charset="0"/>
                  <a:cs typeface="Arial" panose="020B0604020202020204" pitchFamily="34" charset="0"/>
                </a:rPr>
                <a:t>11</a:t>
              </a:r>
              <a:endParaRPr lang="es-CO" sz="1600" b="1" dirty="0">
                <a:solidFill>
                  <a:schemeClr val="accent1"/>
                </a:solidFill>
                <a:latin typeface="Arial" panose="020B0604020202020204" pitchFamily="34" charset="0"/>
                <a:cs typeface="Arial" panose="020B0604020202020204" pitchFamily="34" charset="0"/>
              </a:endParaRPr>
            </a:p>
          </p:txBody>
        </p:sp>
        <p:sp>
          <p:nvSpPr>
            <p:cNvPr id="47" name="CuadroTexto 46">
              <a:extLst>
                <a:ext uri="{FF2B5EF4-FFF2-40B4-BE49-F238E27FC236}">
                  <a16:creationId xmlns:a16="http://schemas.microsoft.com/office/drawing/2014/main" id="{6191CE67-2B7F-4915-B983-85C0C8101F5E}"/>
                </a:ext>
              </a:extLst>
            </p:cNvPr>
            <p:cNvSpPr txBox="1"/>
            <p:nvPr/>
          </p:nvSpPr>
          <p:spPr>
            <a:xfrm>
              <a:off x="8347140" y="4145416"/>
              <a:ext cx="431800" cy="338554"/>
            </a:xfrm>
            <a:prstGeom prst="rect">
              <a:avLst/>
            </a:prstGeom>
            <a:noFill/>
          </p:spPr>
          <p:txBody>
            <a:bodyPr wrap="square" rtlCol="0">
              <a:spAutoFit/>
            </a:bodyPr>
            <a:lstStyle/>
            <a:p>
              <a:r>
                <a:rPr lang="es-ES" sz="1600" b="1" dirty="0">
                  <a:solidFill>
                    <a:schemeClr val="accent1"/>
                  </a:solidFill>
                  <a:latin typeface="Arial" panose="020B0604020202020204" pitchFamily="34" charset="0"/>
                  <a:cs typeface="Arial" panose="020B0604020202020204" pitchFamily="34" charset="0"/>
                </a:rPr>
                <a:t>3</a:t>
              </a:r>
              <a:endParaRPr lang="es-CO" sz="1600" b="1" dirty="0">
                <a:solidFill>
                  <a:schemeClr val="accent1"/>
                </a:solidFill>
                <a:latin typeface="Arial" panose="020B0604020202020204" pitchFamily="34" charset="0"/>
                <a:cs typeface="Arial" panose="020B0604020202020204" pitchFamily="34" charset="0"/>
              </a:endParaRPr>
            </a:p>
          </p:txBody>
        </p:sp>
        <p:sp>
          <p:nvSpPr>
            <p:cNvPr id="48" name="CuadroTexto 47">
              <a:extLst>
                <a:ext uri="{FF2B5EF4-FFF2-40B4-BE49-F238E27FC236}">
                  <a16:creationId xmlns:a16="http://schemas.microsoft.com/office/drawing/2014/main" id="{4AA07E05-74CE-4B17-8A21-9D6504840F93}"/>
                </a:ext>
              </a:extLst>
            </p:cNvPr>
            <p:cNvSpPr txBox="1"/>
            <p:nvPr/>
          </p:nvSpPr>
          <p:spPr>
            <a:xfrm>
              <a:off x="8343249" y="4384938"/>
              <a:ext cx="431800" cy="338554"/>
            </a:xfrm>
            <a:prstGeom prst="rect">
              <a:avLst/>
            </a:prstGeom>
            <a:noFill/>
          </p:spPr>
          <p:txBody>
            <a:bodyPr wrap="square" rtlCol="0">
              <a:spAutoFit/>
            </a:bodyPr>
            <a:lstStyle/>
            <a:p>
              <a:r>
                <a:rPr lang="es-ES" sz="1600" b="1" dirty="0">
                  <a:solidFill>
                    <a:schemeClr val="accent1"/>
                  </a:solidFill>
                  <a:latin typeface="Arial" panose="020B0604020202020204" pitchFamily="34" charset="0"/>
                  <a:cs typeface="Arial" panose="020B0604020202020204" pitchFamily="34" charset="0"/>
                </a:rPr>
                <a:t>6</a:t>
              </a:r>
              <a:endParaRPr lang="es-CO" sz="1600" b="1" dirty="0">
                <a:solidFill>
                  <a:schemeClr val="accent1"/>
                </a:solidFill>
                <a:latin typeface="Arial" panose="020B0604020202020204" pitchFamily="34" charset="0"/>
                <a:cs typeface="Arial" panose="020B0604020202020204" pitchFamily="34" charset="0"/>
              </a:endParaRPr>
            </a:p>
          </p:txBody>
        </p:sp>
        <p:sp>
          <p:nvSpPr>
            <p:cNvPr id="49" name="CuadroTexto 48">
              <a:extLst>
                <a:ext uri="{FF2B5EF4-FFF2-40B4-BE49-F238E27FC236}">
                  <a16:creationId xmlns:a16="http://schemas.microsoft.com/office/drawing/2014/main" id="{D66B94B8-15AA-45E1-ADF8-2832847DEA04}"/>
                </a:ext>
              </a:extLst>
            </p:cNvPr>
            <p:cNvSpPr txBox="1"/>
            <p:nvPr/>
          </p:nvSpPr>
          <p:spPr>
            <a:xfrm>
              <a:off x="8347140" y="4652034"/>
              <a:ext cx="431800" cy="338554"/>
            </a:xfrm>
            <a:prstGeom prst="rect">
              <a:avLst/>
            </a:prstGeom>
            <a:noFill/>
          </p:spPr>
          <p:txBody>
            <a:bodyPr wrap="square" rtlCol="0">
              <a:spAutoFit/>
            </a:bodyPr>
            <a:lstStyle/>
            <a:p>
              <a:r>
                <a:rPr lang="es-ES" sz="1600" b="1" dirty="0">
                  <a:solidFill>
                    <a:schemeClr val="accent1"/>
                  </a:solidFill>
                  <a:latin typeface="Arial" panose="020B0604020202020204" pitchFamily="34" charset="0"/>
                  <a:cs typeface="Arial" panose="020B0604020202020204" pitchFamily="34" charset="0"/>
                </a:rPr>
                <a:t>2</a:t>
              </a:r>
              <a:endParaRPr lang="es-CO" sz="1600" b="1" dirty="0">
                <a:solidFill>
                  <a:schemeClr val="accent1"/>
                </a:solidFill>
                <a:latin typeface="Arial" panose="020B0604020202020204" pitchFamily="34" charset="0"/>
                <a:cs typeface="Arial" panose="020B0604020202020204" pitchFamily="34" charset="0"/>
              </a:endParaRPr>
            </a:p>
          </p:txBody>
        </p:sp>
        <p:sp>
          <p:nvSpPr>
            <p:cNvPr id="50" name="CuadroTexto 49">
              <a:extLst>
                <a:ext uri="{FF2B5EF4-FFF2-40B4-BE49-F238E27FC236}">
                  <a16:creationId xmlns:a16="http://schemas.microsoft.com/office/drawing/2014/main" id="{EBA55599-B672-439D-A6F4-93F5ECA55ADC}"/>
                </a:ext>
              </a:extLst>
            </p:cNvPr>
            <p:cNvSpPr txBox="1"/>
            <p:nvPr/>
          </p:nvSpPr>
          <p:spPr>
            <a:xfrm>
              <a:off x="8360958" y="4894275"/>
              <a:ext cx="431800" cy="338554"/>
            </a:xfrm>
            <a:prstGeom prst="rect">
              <a:avLst/>
            </a:prstGeom>
            <a:noFill/>
          </p:spPr>
          <p:txBody>
            <a:bodyPr wrap="square" rtlCol="0">
              <a:spAutoFit/>
            </a:bodyPr>
            <a:lstStyle/>
            <a:p>
              <a:r>
                <a:rPr lang="es-ES" sz="1600" b="1" dirty="0">
                  <a:solidFill>
                    <a:schemeClr val="accent1"/>
                  </a:solidFill>
                  <a:latin typeface="Arial" panose="020B0604020202020204" pitchFamily="34" charset="0"/>
                  <a:cs typeface="Arial" panose="020B0604020202020204" pitchFamily="34" charset="0"/>
                </a:rPr>
                <a:t>0</a:t>
              </a:r>
              <a:endParaRPr lang="es-CO" sz="1600" b="1" dirty="0">
                <a:solidFill>
                  <a:schemeClr val="accent1"/>
                </a:solidFill>
                <a:latin typeface="Arial" panose="020B0604020202020204" pitchFamily="34" charset="0"/>
                <a:cs typeface="Arial" panose="020B0604020202020204" pitchFamily="34" charset="0"/>
              </a:endParaRPr>
            </a:p>
          </p:txBody>
        </p:sp>
        <p:sp>
          <p:nvSpPr>
            <p:cNvPr id="51" name="Flecha: hacia abajo 50">
              <a:extLst>
                <a:ext uri="{FF2B5EF4-FFF2-40B4-BE49-F238E27FC236}">
                  <a16:creationId xmlns:a16="http://schemas.microsoft.com/office/drawing/2014/main" id="{C3C504AF-8174-446D-B67A-2E9FEBEEF311}"/>
                </a:ext>
              </a:extLst>
            </p:cNvPr>
            <p:cNvSpPr/>
            <p:nvPr/>
          </p:nvSpPr>
          <p:spPr>
            <a:xfrm>
              <a:off x="6080366" y="6495668"/>
              <a:ext cx="273630" cy="283293"/>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35" name="5 CuadroTexto">
            <a:extLst>
              <a:ext uri="{FF2B5EF4-FFF2-40B4-BE49-F238E27FC236}">
                <a16:creationId xmlns:a16="http://schemas.microsoft.com/office/drawing/2014/main" id="{885DD679-9478-4C97-ACCB-9AE950DC86A1}"/>
              </a:ext>
            </a:extLst>
          </p:cNvPr>
          <p:cNvSpPr txBox="1"/>
          <p:nvPr/>
        </p:nvSpPr>
        <p:spPr>
          <a:xfrm>
            <a:off x="2321131" y="3183561"/>
            <a:ext cx="4568879" cy="215444"/>
          </a:xfrm>
          <a:prstGeom prst="rect">
            <a:avLst/>
          </a:prstGeom>
          <a:noFill/>
        </p:spPr>
        <p:txBody>
          <a:bodyPr wrap="none" rtlCol="0">
            <a:spAutoFit/>
          </a:bodyPr>
          <a:lstStyle/>
          <a:p>
            <a:r>
              <a:rPr lang="es-CO" sz="800" dirty="0">
                <a:latin typeface="Arial" panose="020B0604020202020204" pitchFamily="34" charset="0"/>
                <a:cs typeface="Arial" panose="020B0604020202020204" pitchFamily="34" charset="0"/>
              </a:rPr>
              <a:t>Fuente.</a:t>
            </a:r>
            <a:r>
              <a:rPr lang="es-CO" sz="8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https://www.umv.gov.co/portal/transparencia/</a:t>
            </a:r>
            <a:r>
              <a:rPr lang="es-CO" sz="800" dirty="0">
                <a:latin typeface="Arial" panose="020B0604020202020204" pitchFamily="34" charset="0"/>
                <a:cs typeface="Arial" panose="020B0604020202020204" pitchFamily="34" charset="0"/>
              </a:rPr>
              <a:t> Mapa de Riesgos Gestión Institucional V2</a:t>
            </a:r>
          </a:p>
        </p:txBody>
      </p:sp>
      <p:sp>
        <p:nvSpPr>
          <p:cNvPr id="52" name="6 CuadroTexto">
            <a:extLst>
              <a:ext uri="{FF2B5EF4-FFF2-40B4-BE49-F238E27FC236}">
                <a16:creationId xmlns:a16="http://schemas.microsoft.com/office/drawing/2014/main" id="{028E55F8-E394-4DEB-84A2-B6C631AB5099}"/>
              </a:ext>
            </a:extLst>
          </p:cNvPr>
          <p:cNvSpPr txBox="1"/>
          <p:nvPr/>
        </p:nvSpPr>
        <p:spPr>
          <a:xfrm>
            <a:off x="2823148" y="6655709"/>
            <a:ext cx="3626314" cy="215444"/>
          </a:xfrm>
          <a:prstGeom prst="rect">
            <a:avLst/>
          </a:prstGeom>
          <a:noFill/>
        </p:spPr>
        <p:txBody>
          <a:bodyPr wrap="none" rtlCol="0">
            <a:spAutoFit/>
          </a:bodyPr>
          <a:lstStyle/>
          <a:p>
            <a:r>
              <a:rPr lang="es-CO" sz="800" dirty="0">
                <a:latin typeface="Arial" panose="020B0604020202020204" pitchFamily="34" charset="0"/>
                <a:cs typeface="Arial" panose="020B0604020202020204" pitchFamily="34" charset="0"/>
              </a:rPr>
              <a:t>Fuente. Información suministrada por la OAP el  día 22 de octubre de 2019</a:t>
            </a:r>
            <a:endParaRPr lang="es-CO" sz="800" dirty="0"/>
          </a:p>
        </p:txBody>
      </p:sp>
    </p:spTree>
    <p:extLst>
      <p:ext uri="{BB962C8B-B14F-4D97-AF65-F5344CB8AC3E}">
        <p14:creationId xmlns:p14="http://schemas.microsoft.com/office/powerpoint/2010/main" val="181641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E2CB07FB-8C86-4B77-9C5B-9D3713376A88}"/>
              </a:ext>
            </a:extLst>
          </p:cNvPr>
          <p:cNvGraphicFramePr>
            <a:graphicFrameLocks/>
          </p:cNvGraphicFramePr>
          <p:nvPr/>
        </p:nvGraphicFramePr>
        <p:xfrm>
          <a:off x="-71307" y="674033"/>
          <a:ext cx="9085278" cy="27159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a:extLst>
              <a:ext uri="{FF2B5EF4-FFF2-40B4-BE49-F238E27FC236}">
                <a16:creationId xmlns:a16="http://schemas.microsoft.com/office/drawing/2014/main" id="{5DA0C2D6-1970-409E-83FF-6CAF27DBB7BE}"/>
              </a:ext>
            </a:extLst>
          </p:cNvPr>
          <p:cNvGraphicFramePr>
            <a:graphicFrameLocks/>
          </p:cNvGraphicFramePr>
          <p:nvPr>
            <p:extLst>
              <p:ext uri="{D42A27DB-BD31-4B8C-83A1-F6EECF244321}">
                <p14:modId xmlns:p14="http://schemas.microsoft.com/office/powerpoint/2010/main" val="3556641689"/>
              </p:ext>
            </p:extLst>
          </p:nvPr>
        </p:nvGraphicFramePr>
        <p:xfrm>
          <a:off x="0" y="3140765"/>
          <a:ext cx="8942665" cy="3416603"/>
        </p:xfrm>
        <a:graphic>
          <a:graphicData uri="http://schemas.openxmlformats.org/drawingml/2006/chart">
            <c:chart xmlns:c="http://schemas.openxmlformats.org/drawingml/2006/chart" xmlns:r="http://schemas.openxmlformats.org/officeDocument/2006/relationships" r:id="rId3"/>
          </a:graphicData>
        </a:graphic>
      </p:graphicFrame>
      <p:sp>
        <p:nvSpPr>
          <p:cNvPr id="3" name="CuadroTexto 2">
            <a:extLst>
              <a:ext uri="{FF2B5EF4-FFF2-40B4-BE49-F238E27FC236}">
                <a16:creationId xmlns:a16="http://schemas.microsoft.com/office/drawing/2014/main" id="{73ECABFE-F753-4693-A56D-4B4A844DD72D}"/>
              </a:ext>
            </a:extLst>
          </p:cNvPr>
          <p:cNvSpPr txBox="1"/>
          <p:nvPr/>
        </p:nvSpPr>
        <p:spPr>
          <a:xfrm>
            <a:off x="386866" y="300632"/>
            <a:ext cx="8627105" cy="646331"/>
          </a:xfrm>
          <a:prstGeom prst="rect">
            <a:avLst/>
          </a:prstGeom>
          <a:noFill/>
        </p:spPr>
        <p:txBody>
          <a:bodyPr wrap="none" rtlCol="0">
            <a:spAutoFit/>
          </a:bodyPr>
          <a:lstStyle/>
          <a:p>
            <a:pPr algn="ctr"/>
            <a:r>
              <a:rPr lang="es-ES" b="1" u="sng" dirty="0">
                <a:latin typeface="Arial" panose="020B0604020202020204" pitchFamily="34" charset="0"/>
                <a:cs typeface="Arial" panose="020B0604020202020204" pitchFamily="34" charset="0"/>
              </a:rPr>
              <a:t>COMPARATIVO DEL RESULTADO DE LA EVALUACIÓN DE LOS CONTROLES</a:t>
            </a:r>
          </a:p>
          <a:p>
            <a:pPr algn="ctr"/>
            <a:r>
              <a:rPr lang="es-ES" b="1" u="sng" dirty="0">
                <a:latin typeface="Arial" panose="020B0604020202020204" pitchFamily="34" charset="0"/>
                <a:cs typeface="Arial" panose="020B0604020202020204" pitchFamily="34" charset="0"/>
              </a:rPr>
              <a:t>JUNIO – DICIEMBRE 2019</a:t>
            </a:r>
            <a:endParaRPr lang="es-CO" b="1" u="sng"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51BBE4F3-7F83-41E7-BC08-2ABC56CFE49B}"/>
              </a:ext>
            </a:extLst>
          </p:cNvPr>
          <p:cNvSpPr txBox="1"/>
          <p:nvPr/>
        </p:nvSpPr>
        <p:spPr>
          <a:xfrm>
            <a:off x="597839" y="6591399"/>
            <a:ext cx="7473521" cy="215444"/>
          </a:xfrm>
          <a:prstGeom prst="rect">
            <a:avLst/>
          </a:prstGeom>
          <a:noFill/>
        </p:spPr>
        <p:txBody>
          <a:bodyPr wrap="none" rtlCol="0">
            <a:spAutoFit/>
          </a:bodyPr>
          <a:lstStyle/>
          <a:p>
            <a:r>
              <a:rPr lang="es-ES" sz="800" dirty="0">
                <a:latin typeface="Arial" panose="020B0604020202020204" pitchFamily="34" charset="0"/>
                <a:cs typeface="Arial" panose="020B0604020202020204" pitchFamily="34" charset="0"/>
              </a:rPr>
              <a:t>Fuente: elaboración OCI a partir de las pruebas de recorrido efectuadas en junio y diciembre 2019, diligenciado en el formato CÓDIGO: CEM-FM-011 Versión 1</a:t>
            </a:r>
            <a:endParaRPr lang="es-CO"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8241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BCFF757-7100-4E40-A7B6-594CFCB6DBAD}"/>
              </a:ext>
            </a:extLst>
          </p:cNvPr>
          <p:cNvSpPr txBox="1"/>
          <p:nvPr/>
        </p:nvSpPr>
        <p:spPr>
          <a:xfrm>
            <a:off x="587228" y="788566"/>
            <a:ext cx="7969542" cy="4216539"/>
          </a:xfrm>
          <a:prstGeom prst="rect">
            <a:avLst/>
          </a:prstGeom>
          <a:noFill/>
        </p:spPr>
        <p:txBody>
          <a:bodyPr wrap="square" rtlCol="0">
            <a:spAutoFit/>
          </a:bodyPr>
          <a:lstStyle/>
          <a:p>
            <a:pPr algn="ctr"/>
            <a:endParaRPr lang="es-ES" sz="2000" b="1" dirty="0">
              <a:latin typeface="Arial" panose="020B0604020202020204" pitchFamily="34" charset="0"/>
              <a:cs typeface="Arial" panose="020B0604020202020204" pitchFamily="34" charset="0"/>
            </a:endParaRPr>
          </a:p>
          <a:p>
            <a:pPr algn="ctr"/>
            <a:endParaRPr lang="es-ES" sz="2000" b="1" dirty="0">
              <a:latin typeface="Arial" panose="020B0604020202020204" pitchFamily="34" charset="0"/>
              <a:cs typeface="Arial" panose="020B0604020202020204" pitchFamily="34" charset="0"/>
            </a:endParaRPr>
          </a:p>
          <a:p>
            <a:pPr algn="ctr"/>
            <a:endParaRPr lang="es-ES" sz="2000" b="1" dirty="0">
              <a:latin typeface="Arial" panose="020B0604020202020204" pitchFamily="34" charset="0"/>
              <a:cs typeface="Arial" panose="020B0604020202020204" pitchFamily="34" charset="0"/>
            </a:endParaRPr>
          </a:p>
          <a:p>
            <a:pPr algn="ctr"/>
            <a:endParaRPr lang="es-ES" sz="2000" b="1" dirty="0">
              <a:latin typeface="Arial" panose="020B0604020202020204" pitchFamily="34" charset="0"/>
              <a:cs typeface="Arial" panose="020B0604020202020204" pitchFamily="34" charset="0"/>
            </a:endParaRPr>
          </a:p>
          <a:p>
            <a:pPr algn="ctr"/>
            <a:endParaRPr lang="es-ES" sz="2000" b="1" dirty="0">
              <a:latin typeface="Arial" panose="020B0604020202020204" pitchFamily="34" charset="0"/>
              <a:cs typeface="Arial" panose="020B0604020202020204" pitchFamily="34" charset="0"/>
            </a:endParaRPr>
          </a:p>
          <a:p>
            <a:pPr algn="ctr"/>
            <a:endParaRPr lang="es-ES" sz="2000" b="1" dirty="0">
              <a:latin typeface="Arial" panose="020B0604020202020204" pitchFamily="34" charset="0"/>
              <a:cs typeface="Arial" panose="020B0604020202020204" pitchFamily="34" charset="0"/>
            </a:endParaRPr>
          </a:p>
          <a:p>
            <a:pPr algn="ctr"/>
            <a:endParaRPr lang="es-ES" sz="2000" b="1" dirty="0">
              <a:latin typeface="Arial" panose="020B0604020202020204" pitchFamily="34" charset="0"/>
              <a:cs typeface="Arial" panose="020B0604020202020204" pitchFamily="34" charset="0"/>
            </a:endParaRPr>
          </a:p>
          <a:p>
            <a:pPr algn="ctr"/>
            <a:endParaRPr lang="es-ES" sz="2000" b="1" dirty="0">
              <a:latin typeface="Arial" panose="020B0604020202020204" pitchFamily="34" charset="0"/>
              <a:cs typeface="Arial" panose="020B0604020202020204" pitchFamily="34" charset="0"/>
            </a:endParaRPr>
          </a:p>
          <a:p>
            <a:pPr algn="ctr"/>
            <a:endParaRPr lang="es-ES" sz="2000" b="1" dirty="0">
              <a:latin typeface="Arial" panose="020B0604020202020204" pitchFamily="34" charset="0"/>
              <a:cs typeface="Arial" panose="020B0604020202020204" pitchFamily="34" charset="0"/>
            </a:endParaRPr>
          </a:p>
          <a:p>
            <a:pPr algn="ctr"/>
            <a:endParaRPr lang="es-ES" sz="2000" b="1" dirty="0">
              <a:latin typeface="Arial" panose="020B0604020202020204" pitchFamily="34" charset="0"/>
              <a:cs typeface="Arial" panose="020B0604020202020204" pitchFamily="34" charset="0"/>
            </a:endParaRPr>
          </a:p>
          <a:p>
            <a:pPr algn="ctr"/>
            <a:endParaRPr lang="es-ES" sz="2000" b="1" dirty="0">
              <a:latin typeface="Arial" panose="020B0604020202020204" pitchFamily="34" charset="0"/>
              <a:cs typeface="Arial" panose="020B0604020202020204" pitchFamily="34" charset="0"/>
            </a:endParaRPr>
          </a:p>
          <a:p>
            <a:pPr algn="ctr"/>
            <a:endParaRPr lang="es-ES" sz="2000" b="1" dirty="0">
              <a:latin typeface="Arial" panose="020B0604020202020204" pitchFamily="34" charset="0"/>
              <a:cs typeface="Arial" panose="020B0604020202020204" pitchFamily="34" charset="0"/>
            </a:endParaRPr>
          </a:p>
          <a:p>
            <a:pPr algn="ctr"/>
            <a:endParaRPr lang="es-ES" sz="2000" b="1" dirty="0">
              <a:latin typeface="Arial" panose="020B0604020202020204" pitchFamily="34" charset="0"/>
              <a:cs typeface="Arial" panose="020B0604020202020204" pitchFamily="34" charset="0"/>
            </a:endParaRPr>
          </a:p>
          <a:p>
            <a:r>
              <a:rPr lang="es-ES" sz="800" dirty="0">
                <a:latin typeface="Arial" panose="020B0604020202020204" pitchFamily="34" charset="0"/>
                <a:cs typeface="Arial" panose="020B0604020202020204" pitchFamily="34" charset="0"/>
              </a:rPr>
              <a:t>Fuente: Seguimiento OCI socializado con OAP 22-01-2020 y publicado en el link de transparencia de la UAERMV. </a:t>
            </a:r>
          </a:p>
        </p:txBody>
      </p:sp>
      <p:graphicFrame>
        <p:nvGraphicFramePr>
          <p:cNvPr id="4" name="Tabla 3">
            <a:extLst>
              <a:ext uri="{FF2B5EF4-FFF2-40B4-BE49-F238E27FC236}">
                <a16:creationId xmlns:a16="http://schemas.microsoft.com/office/drawing/2014/main" id="{217A6E61-0065-42BA-9245-3A912E18A46E}"/>
              </a:ext>
            </a:extLst>
          </p:cNvPr>
          <p:cNvGraphicFramePr>
            <a:graphicFrameLocks noGrp="1"/>
          </p:cNvGraphicFramePr>
          <p:nvPr>
            <p:extLst>
              <p:ext uri="{D42A27DB-BD31-4B8C-83A1-F6EECF244321}">
                <p14:modId xmlns:p14="http://schemas.microsoft.com/office/powerpoint/2010/main" val="3297986597"/>
              </p:ext>
            </p:extLst>
          </p:nvPr>
        </p:nvGraphicFramePr>
        <p:xfrm>
          <a:off x="501772" y="648978"/>
          <a:ext cx="8344949" cy="4780576"/>
        </p:xfrm>
        <a:graphic>
          <a:graphicData uri="http://schemas.openxmlformats.org/drawingml/2006/table">
            <a:tbl>
              <a:tblPr firstRow="1" firstCol="1" bandRow="1">
                <a:tableStyleId>{5C22544A-7EE6-4342-B048-85BDC9FD1C3A}</a:tableStyleId>
              </a:tblPr>
              <a:tblGrid>
                <a:gridCol w="1273705">
                  <a:extLst>
                    <a:ext uri="{9D8B030D-6E8A-4147-A177-3AD203B41FA5}">
                      <a16:colId xmlns:a16="http://schemas.microsoft.com/office/drawing/2014/main" val="750763627"/>
                    </a:ext>
                  </a:extLst>
                </a:gridCol>
                <a:gridCol w="975043">
                  <a:extLst>
                    <a:ext uri="{9D8B030D-6E8A-4147-A177-3AD203B41FA5}">
                      <a16:colId xmlns:a16="http://schemas.microsoft.com/office/drawing/2014/main" val="2409974332"/>
                    </a:ext>
                  </a:extLst>
                </a:gridCol>
                <a:gridCol w="879193">
                  <a:extLst>
                    <a:ext uri="{9D8B030D-6E8A-4147-A177-3AD203B41FA5}">
                      <a16:colId xmlns:a16="http://schemas.microsoft.com/office/drawing/2014/main" val="4155543284"/>
                    </a:ext>
                  </a:extLst>
                </a:gridCol>
                <a:gridCol w="1042648">
                  <a:extLst>
                    <a:ext uri="{9D8B030D-6E8A-4147-A177-3AD203B41FA5}">
                      <a16:colId xmlns:a16="http://schemas.microsoft.com/office/drawing/2014/main" val="3519993513"/>
                    </a:ext>
                  </a:extLst>
                </a:gridCol>
                <a:gridCol w="1043590">
                  <a:extLst>
                    <a:ext uri="{9D8B030D-6E8A-4147-A177-3AD203B41FA5}">
                      <a16:colId xmlns:a16="http://schemas.microsoft.com/office/drawing/2014/main" val="3133392469"/>
                    </a:ext>
                  </a:extLst>
                </a:gridCol>
                <a:gridCol w="1043590">
                  <a:extLst>
                    <a:ext uri="{9D8B030D-6E8A-4147-A177-3AD203B41FA5}">
                      <a16:colId xmlns:a16="http://schemas.microsoft.com/office/drawing/2014/main" val="2590898897"/>
                    </a:ext>
                  </a:extLst>
                </a:gridCol>
                <a:gridCol w="1043590">
                  <a:extLst>
                    <a:ext uri="{9D8B030D-6E8A-4147-A177-3AD203B41FA5}">
                      <a16:colId xmlns:a16="http://schemas.microsoft.com/office/drawing/2014/main" val="92792250"/>
                    </a:ext>
                  </a:extLst>
                </a:gridCol>
                <a:gridCol w="1043590">
                  <a:extLst>
                    <a:ext uri="{9D8B030D-6E8A-4147-A177-3AD203B41FA5}">
                      <a16:colId xmlns:a16="http://schemas.microsoft.com/office/drawing/2014/main" val="2049022883"/>
                    </a:ext>
                  </a:extLst>
                </a:gridCol>
              </a:tblGrid>
              <a:tr h="356072">
                <a:tc rowSpan="2">
                  <a:txBody>
                    <a:bodyPr/>
                    <a:lstStyle/>
                    <a:p>
                      <a:pPr>
                        <a:lnSpc>
                          <a:spcPct val="107000"/>
                        </a:lnSpc>
                        <a:spcAft>
                          <a:spcPts val="0"/>
                        </a:spcAft>
                      </a:pPr>
                      <a:r>
                        <a:rPr lang="es-CO" sz="1100" dirty="0">
                          <a:effectLst/>
                          <a:latin typeface="Arial" panose="020B0604020202020204" pitchFamily="34" charset="0"/>
                          <a:cs typeface="Arial" panose="020B0604020202020204" pitchFamily="34" charset="0"/>
                        </a:rPr>
                        <a:t> COMPONENTE</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2">
                  <a:txBody>
                    <a:bodyPr/>
                    <a:lstStyle/>
                    <a:p>
                      <a:pPr>
                        <a:lnSpc>
                          <a:spcPct val="107000"/>
                        </a:lnSpc>
                        <a:spcAft>
                          <a:spcPts val="0"/>
                        </a:spcAft>
                      </a:pPr>
                      <a:r>
                        <a:rPr lang="es-CO" sz="1100" dirty="0">
                          <a:effectLst/>
                          <a:latin typeface="Arial" panose="020B0604020202020204" pitchFamily="34" charset="0"/>
                          <a:cs typeface="Arial" panose="020B0604020202020204" pitchFamily="34" charset="0"/>
                        </a:rPr>
                        <a:t> No. de Actividades en el PAAC</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6">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 PORCENTAJE (%) DE CUMPLIMIENTO</a:t>
                      </a:r>
                      <a:endParaRPr lang="es-CO"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s-CO" sz="1100" dirty="0">
                          <a:effectLst/>
                          <a:latin typeface="Arial" panose="020B0604020202020204" pitchFamily="34" charset="0"/>
                          <a:cs typeface="Arial" panose="020B0604020202020204" pitchFamily="34" charset="0"/>
                        </a:rPr>
                        <a:t> </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nSpc>
                          <a:spcPct val="107000"/>
                        </a:lnSpc>
                        <a:spcAft>
                          <a:spcPts val="0"/>
                        </a:spcAft>
                      </a:pP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486146"/>
                  </a:ext>
                </a:extLst>
              </a:tr>
              <a:tr h="238793">
                <a:tc vMerge="1">
                  <a:txBody>
                    <a:bodyPr/>
                    <a:lstStyle/>
                    <a:p>
                      <a:endParaRPr lang="es-CO"/>
                    </a:p>
                  </a:txBody>
                  <a:tcPr/>
                </a:tc>
                <a:tc vMerge="1">
                  <a:txBody>
                    <a:bodyPr/>
                    <a:lstStyle/>
                    <a:p>
                      <a:endParaRPr lang="es-CO"/>
                    </a:p>
                  </a:txBody>
                  <a:tcPr/>
                </a:tc>
                <a:tc>
                  <a:txBody>
                    <a:bodyPr/>
                    <a:lstStyle/>
                    <a:p>
                      <a:pPr algn="ctr">
                        <a:lnSpc>
                          <a:spcPct val="107000"/>
                        </a:lnSpc>
                        <a:spcAft>
                          <a:spcPts val="0"/>
                        </a:spcAft>
                      </a:pPr>
                      <a:r>
                        <a:rPr lang="es-ES" sz="1100" b="1" dirty="0">
                          <a:effectLst/>
                          <a:highlight>
                            <a:srgbClr val="00FF00"/>
                          </a:highlight>
                          <a:latin typeface="Arial" panose="020B0604020202020204" pitchFamily="34" charset="0"/>
                          <a:ea typeface="Calibri" panose="020F0502020204030204" pitchFamily="34" charset="0"/>
                          <a:cs typeface="Arial" panose="020B0604020202020204" pitchFamily="34" charset="0"/>
                        </a:rPr>
                        <a:t>100%</a:t>
                      </a:r>
                      <a:endParaRPr lang="es-CO" sz="1100" b="1" dirty="0">
                        <a:effectLst/>
                        <a:highlight>
                          <a:srgbClr val="00FF0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S" sz="1100" b="1" dirty="0">
                          <a:effectLst/>
                          <a:highlight>
                            <a:srgbClr val="FFFF00"/>
                          </a:highlight>
                          <a:latin typeface="Arial" panose="020B0604020202020204" pitchFamily="34" charset="0"/>
                          <a:ea typeface="Calibri" panose="020F0502020204030204" pitchFamily="34" charset="0"/>
                          <a:cs typeface="Arial" panose="020B0604020202020204" pitchFamily="34" charset="0"/>
                        </a:rPr>
                        <a:t>81% - 90%</a:t>
                      </a:r>
                      <a:endParaRPr lang="es-CO" sz="1100" b="1"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S" sz="1100" b="1" dirty="0">
                          <a:effectLst/>
                          <a:highlight>
                            <a:srgbClr val="FF00FF"/>
                          </a:highlight>
                          <a:latin typeface="Arial" panose="020B0604020202020204" pitchFamily="34" charset="0"/>
                          <a:ea typeface="Calibri" panose="020F0502020204030204" pitchFamily="34" charset="0"/>
                          <a:cs typeface="Arial" panose="020B0604020202020204" pitchFamily="34" charset="0"/>
                        </a:rPr>
                        <a:t>61% - 80</a:t>
                      </a:r>
                      <a:endParaRPr lang="es-CO" sz="1100" b="1" dirty="0">
                        <a:effectLst/>
                        <a:highlight>
                          <a:srgbClr val="FF00FF"/>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S" sz="1100" b="1" dirty="0">
                          <a:effectLst/>
                          <a:highlight>
                            <a:srgbClr val="FF00FF"/>
                          </a:highlight>
                          <a:latin typeface="Arial" panose="020B0604020202020204" pitchFamily="34" charset="0"/>
                          <a:ea typeface="Calibri" panose="020F0502020204030204" pitchFamily="34" charset="0"/>
                          <a:cs typeface="Arial" panose="020B0604020202020204" pitchFamily="34" charset="0"/>
                        </a:rPr>
                        <a:t>41% - 60%</a:t>
                      </a:r>
                      <a:endParaRPr lang="es-CO" sz="1100" b="1" dirty="0">
                        <a:effectLst/>
                        <a:highlight>
                          <a:srgbClr val="FF00FF"/>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S" sz="1100" b="1" dirty="0">
                          <a:effectLst/>
                          <a:highlight>
                            <a:srgbClr val="FF00FF"/>
                          </a:highlight>
                          <a:latin typeface="Arial" panose="020B0604020202020204" pitchFamily="34" charset="0"/>
                          <a:ea typeface="Calibri" panose="020F0502020204030204" pitchFamily="34" charset="0"/>
                          <a:cs typeface="Arial" panose="020B0604020202020204" pitchFamily="34" charset="0"/>
                        </a:rPr>
                        <a:t>1% - 40%</a:t>
                      </a:r>
                      <a:endParaRPr lang="es-CO" sz="1100" b="1" dirty="0">
                        <a:effectLst/>
                        <a:highlight>
                          <a:srgbClr val="FF00FF"/>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S" sz="1100" b="1" dirty="0">
                          <a:effectLst/>
                          <a:highlight>
                            <a:srgbClr val="FF0000"/>
                          </a:highlight>
                          <a:latin typeface="Arial" panose="020B0604020202020204" pitchFamily="34" charset="0"/>
                          <a:ea typeface="Calibri" panose="020F0502020204030204" pitchFamily="34" charset="0"/>
                          <a:cs typeface="Arial" panose="020B0604020202020204" pitchFamily="34" charset="0"/>
                        </a:rPr>
                        <a:t>0%</a:t>
                      </a:r>
                      <a:endParaRPr lang="es-CO" sz="1100" b="1" dirty="0">
                        <a:effectLst/>
                        <a:highlight>
                          <a:srgbClr val="FF000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69998457"/>
                  </a:ext>
                </a:extLst>
              </a:tr>
              <a:tr h="540810">
                <a:tc>
                  <a:txBody>
                    <a:bodyPr/>
                    <a:lstStyle/>
                    <a:p>
                      <a:pPr>
                        <a:lnSpc>
                          <a:spcPct val="107000"/>
                        </a:lnSpc>
                        <a:spcAft>
                          <a:spcPts val="0"/>
                        </a:spcAft>
                      </a:pPr>
                      <a:r>
                        <a:rPr lang="es-CO" sz="1100" dirty="0">
                          <a:effectLst/>
                          <a:latin typeface="Arial" panose="020B0604020202020204" pitchFamily="34" charset="0"/>
                          <a:cs typeface="Arial" panose="020B0604020202020204" pitchFamily="34" charset="0"/>
                        </a:rPr>
                        <a:t>1. </a:t>
                      </a:r>
                      <a:r>
                        <a:rPr lang="es-ES" sz="1100" dirty="0">
                          <a:latin typeface="Arial" panose="020B0604020202020204" pitchFamily="34" charset="0"/>
                          <a:cs typeface="Arial" panose="020B0604020202020204" pitchFamily="34" charset="0"/>
                        </a:rPr>
                        <a:t>Gestión del Riesgo de Corrupción.</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 10</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 10</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 -</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 -</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 -</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 -</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 -</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30105825"/>
                  </a:ext>
                </a:extLst>
              </a:tr>
              <a:tr h="540810">
                <a:tc>
                  <a:txBody>
                    <a:bodyPr/>
                    <a:lstStyle/>
                    <a:p>
                      <a:pPr>
                        <a:lnSpc>
                          <a:spcPct val="107000"/>
                        </a:lnSpc>
                        <a:spcAft>
                          <a:spcPts val="0"/>
                        </a:spcAft>
                      </a:pPr>
                      <a:r>
                        <a:rPr lang="es-CO" sz="1100" dirty="0">
                          <a:effectLst/>
                          <a:latin typeface="Arial" panose="020B0604020202020204" pitchFamily="34" charset="0"/>
                          <a:cs typeface="Arial" panose="020B0604020202020204" pitchFamily="34" charset="0"/>
                        </a:rPr>
                        <a:t> 2. Racionalización de Trámites.</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 3</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 3</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 -</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 -</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 -</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 -</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 -</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89296761"/>
                  </a:ext>
                </a:extLst>
              </a:tr>
              <a:tr h="384708">
                <a:tc>
                  <a:txBody>
                    <a:bodyPr/>
                    <a:lstStyle/>
                    <a:p>
                      <a:pPr>
                        <a:lnSpc>
                          <a:spcPct val="107000"/>
                        </a:lnSpc>
                        <a:spcAft>
                          <a:spcPts val="0"/>
                        </a:spcAft>
                      </a:pPr>
                      <a:r>
                        <a:rPr lang="es-CO" sz="1100" dirty="0">
                          <a:effectLst/>
                          <a:latin typeface="Arial" panose="020B0604020202020204" pitchFamily="34" charset="0"/>
                          <a:cs typeface="Arial" panose="020B0604020202020204" pitchFamily="34" charset="0"/>
                        </a:rPr>
                        <a:t> 3. Rendición de Cuentas.</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 30</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 29</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 1</a:t>
                      </a:r>
                    </a:p>
                    <a:p>
                      <a:pPr algn="ctr">
                        <a:lnSpc>
                          <a:spcPct val="107000"/>
                        </a:lnSpc>
                        <a:spcAft>
                          <a:spcPts val="0"/>
                        </a:spcAft>
                      </a:pPr>
                      <a:r>
                        <a:rPr lang="es-CO" sz="1100" dirty="0">
                          <a:effectLst/>
                          <a:latin typeface="Arial" panose="020B0604020202020204" pitchFamily="34" charset="0"/>
                          <a:cs typeface="Arial" panose="020B0604020202020204" pitchFamily="34" charset="0"/>
                        </a:rPr>
                        <a:t>(2.6 - 83%)</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 </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 -</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 -</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30020173"/>
                  </a:ext>
                </a:extLst>
              </a:tr>
              <a:tr h="910287">
                <a:tc>
                  <a:txBody>
                    <a:bodyPr/>
                    <a:lstStyle/>
                    <a:p>
                      <a:pPr>
                        <a:lnSpc>
                          <a:spcPct val="107000"/>
                        </a:lnSpc>
                        <a:spcAft>
                          <a:spcPts val="0"/>
                        </a:spcAft>
                      </a:pPr>
                      <a:r>
                        <a:rPr lang="es-CO" sz="1100" dirty="0">
                          <a:effectLst/>
                          <a:latin typeface="Arial" panose="020B0604020202020204" pitchFamily="34" charset="0"/>
                          <a:cs typeface="Arial" panose="020B0604020202020204" pitchFamily="34" charset="0"/>
                        </a:rPr>
                        <a:t> 4. Atención al Ciudadano.</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 18</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11 </a:t>
                      </a:r>
                    </a:p>
                    <a:p>
                      <a:pPr algn="ctr">
                        <a:lnSpc>
                          <a:spcPct val="107000"/>
                        </a:lnSpc>
                        <a:spcAft>
                          <a:spcPts val="0"/>
                        </a:spcAft>
                      </a:pPr>
                      <a:r>
                        <a:rPr lang="es-CO" sz="1100" dirty="0" err="1">
                          <a:effectLst/>
                          <a:latin typeface="Arial" panose="020B0604020202020204" pitchFamily="34" charset="0"/>
                          <a:cs typeface="Arial" panose="020B0604020202020204" pitchFamily="34" charset="0"/>
                        </a:rPr>
                        <a:t>Obs</a:t>
                      </a:r>
                      <a:r>
                        <a:rPr lang="es-CO" sz="1100" dirty="0">
                          <a:effectLst/>
                          <a:latin typeface="Arial" panose="020B0604020202020204" pitchFamily="34" charset="0"/>
                          <a:cs typeface="Arial" panose="020B0604020202020204" pitchFamily="34" charset="0"/>
                        </a:rPr>
                        <a:t>. 5 – 2.3</a:t>
                      </a:r>
                    </a:p>
                    <a:p>
                      <a:pPr algn="ctr">
                        <a:lnSpc>
                          <a:spcPct val="107000"/>
                        </a:lnSpc>
                        <a:spcAft>
                          <a:spcPts val="0"/>
                        </a:spcAft>
                      </a:pPr>
                      <a:r>
                        <a:rPr lang="es-CO" sz="1100" dirty="0" err="1">
                          <a:effectLst/>
                          <a:latin typeface="Arial" panose="020B0604020202020204" pitchFamily="34" charset="0"/>
                          <a:cs typeface="Arial" panose="020B0604020202020204" pitchFamily="34" charset="0"/>
                        </a:rPr>
                        <a:t>Obs</a:t>
                      </a:r>
                      <a:r>
                        <a:rPr lang="es-CO" sz="1100" dirty="0">
                          <a:effectLst/>
                          <a:latin typeface="Arial" panose="020B0604020202020204" pitchFamily="34" charset="0"/>
                          <a:cs typeface="Arial" panose="020B0604020202020204" pitchFamily="34" charset="0"/>
                        </a:rPr>
                        <a:t>. 8 – 4.3</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 -</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1 </a:t>
                      </a:r>
                    </a:p>
                    <a:p>
                      <a:pPr algn="ctr">
                        <a:lnSpc>
                          <a:spcPct val="107000"/>
                        </a:lnSpc>
                        <a:spcAft>
                          <a:spcPts val="0"/>
                        </a:spcAft>
                      </a:pPr>
                      <a:r>
                        <a:rPr lang="es-CO" sz="1100" dirty="0">
                          <a:effectLst/>
                          <a:latin typeface="Arial" panose="020B0604020202020204" pitchFamily="34" charset="0"/>
                          <a:cs typeface="Arial" panose="020B0604020202020204" pitchFamily="34" charset="0"/>
                        </a:rPr>
                        <a:t>(4.2 - 65%)</a:t>
                      </a: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3 </a:t>
                      </a:r>
                    </a:p>
                    <a:p>
                      <a:pPr algn="ctr">
                        <a:lnSpc>
                          <a:spcPct val="107000"/>
                        </a:lnSpc>
                        <a:spcAft>
                          <a:spcPts val="0"/>
                        </a:spcAft>
                      </a:pPr>
                      <a:r>
                        <a:rPr lang="es-CO" sz="1100" dirty="0">
                          <a:effectLst/>
                          <a:latin typeface="Arial" panose="020B0604020202020204" pitchFamily="34" charset="0"/>
                          <a:cs typeface="Arial" panose="020B0604020202020204" pitchFamily="34" charset="0"/>
                        </a:rPr>
                        <a:t>(2.2 – 50%)</a:t>
                      </a:r>
                    </a:p>
                    <a:p>
                      <a:pPr algn="ctr">
                        <a:lnSpc>
                          <a:spcPct val="107000"/>
                        </a:lnSpc>
                        <a:spcAft>
                          <a:spcPts val="0"/>
                        </a:spcAft>
                      </a:pPr>
                      <a:r>
                        <a:rPr lang="es-CO" sz="1100" dirty="0">
                          <a:effectLst/>
                          <a:latin typeface="Arial" panose="020B0604020202020204" pitchFamily="34" charset="0"/>
                          <a:cs typeface="Arial" panose="020B0604020202020204" pitchFamily="34" charset="0"/>
                        </a:rPr>
                        <a:t>(3.1 – 50%)</a:t>
                      </a:r>
                    </a:p>
                    <a:p>
                      <a:pPr marL="0" marR="0" lvl="0" indent="0" algn="ctr" defTabSz="914400" rtl="0" eaLnBrk="1" fontAlgn="auto" latinLnBrk="0" hangingPunct="1">
                        <a:lnSpc>
                          <a:spcPct val="107000"/>
                        </a:lnSpc>
                        <a:spcBef>
                          <a:spcPts val="0"/>
                        </a:spcBef>
                        <a:spcAft>
                          <a:spcPts val="0"/>
                        </a:spcAft>
                        <a:buClrTx/>
                        <a:buSzTx/>
                        <a:buFontTx/>
                        <a:buNone/>
                        <a:tabLst/>
                        <a:defRPr/>
                      </a:pPr>
                      <a:r>
                        <a:rPr lang="es-CO" sz="1100" dirty="0">
                          <a:effectLst/>
                          <a:latin typeface="Arial" panose="020B0604020202020204" pitchFamily="34" charset="0"/>
                          <a:ea typeface="Calibri" panose="020F0502020204030204" pitchFamily="34" charset="0"/>
                          <a:cs typeface="Arial" panose="020B0604020202020204" pitchFamily="34" charset="0"/>
                        </a:rPr>
                        <a:t>(5.3 – 50%)</a:t>
                      </a: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3 </a:t>
                      </a:r>
                    </a:p>
                    <a:p>
                      <a:pPr algn="ctr">
                        <a:lnSpc>
                          <a:spcPct val="107000"/>
                        </a:lnSpc>
                        <a:spcAft>
                          <a:spcPts val="0"/>
                        </a:spcAft>
                      </a:pPr>
                      <a:r>
                        <a:rPr lang="es-CO" sz="1100" dirty="0">
                          <a:effectLst/>
                          <a:latin typeface="Arial" panose="020B0604020202020204" pitchFamily="34" charset="0"/>
                          <a:cs typeface="Arial" panose="020B0604020202020204" pitchFamily="34" charset="0"/>
                        </a:rPr>
                        <a:t>(1.2 - 30%)</a:t>
                      </a:r>
                    </a:p>
                    <a:p>
                      <a:pPr algn="ctr">
                        <a:lnSpc>
                          <a:spcPct val="107000"/>
                        </a:lnSpc>
                        <a:spcAft>
                          <a:spcPts val="0"/>
                        </a:spcAft>
                      </a:pPr>
                      <a:r>
                        <a:rPr lang="es-CO" sz="1100" dirty="0">
                          <a:effectLst/>
                          <a:latin typeface="Arial" panose="020B0604020202020204" pitchFamily="34" charset="0"/>
                          <a:cs typeface="Arial" panose="020B0604020202020204" pitchFamily="34" charset="0"/>
                        </a:rPr>
                        <a:t>(5.1 – 25%)</a:t>
                      </a:r>
                    </a:p>
                    <a:p>
                      <a:pPr algn="ctr">
                        <a:lnSpc>
                          <a:spcPct val="107000"/>
                        </a:lnSpc>
                        <a:spcAft>
                          <a:spcPts val="0"/>
                        </a:spcAft>
                      </a:pPr>
                      <a:r>
                        <a:rPr lang="es-CO" sz="1100" dirty="0">
                          <a:effectLst/>
                          <a:latin typeface="Arial" panose="020B0604020202020204" pitchFamily="34" charset="0"/>
                          <a:cs typeface="Arial" panose="020B0604020202020204" pitchFamily="34" charset="0"/>
                        </a:rPr>
                        <a:t>(5.2 - 25%)</a:t>
                      </a: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 -</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71970479"/>
                  </a:ext>
                </a:extLst>
              </a:tr>
              <a:tr h="725549">
                <a:tc>
                  <a:txBody>
                    <a:bodyPr/>
                    <a:lstStyle/>
                    <a:p>
                      <a:pPr>
                        <a:lnSpc>
                          <a:spcPct val="107000"/>
                        </a:lnSpc>
                        <a:spcAft>
                          <a:spcPts val="0"/>
                        </a:spcAft>
                      </a:pPr>
                      <a:r>
                        <a:rPr lang="es-CO" sz="1100" dirty="0">
                          <a:effectLst/>
                          <a:latin typeface="Arial" panose="020B0604020202020204" pitchFamily="34" charset="0"/>
                          <a:cs typeface="Arial" panose="020B0604020202020204" pitchFamily="34" charset="0"/>
                        </a:rPr>
                        <a:t> 5.  Transparencia y Acceso a la Información.</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 11</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8</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1 </a:t>
                      </a:r>
                    </a:p>
                    <a:p>
                      <a:pPr algn="ctr">
                        <a:lnSpc>
                          <a:spcPct val="107000"/>
                        </a:lnSpc>
                        <a:spcAft>
                          <a:spcPts val="0"/>
                        </a:spcAft>
                      </a:pPr>
                      <a:r>
                        <a:rPr lang="es-CO" sz="1100" dirty="0">
                          <a:effectLst/>
                          <a:latin typeface="Arial" panose="020B0604020202020204" pitchFamily="34" charset="0"/>
                          <a:cs typeface="Arial" panose="020B0604020202020204" pitchFamily="34" charset="0"/>
                        </a:rPr>
                        <a:t>(5.1 – 90%)</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S" sz="1100" dirty="0">
                          <a:effectLst/>
                          <a:latin typeface="Arial" panose="020B0604020202020204" pitchFamily="34" charset="0"/>
                          <a:ea typeface="Calibri" panose="020F0502020204030204" pitchFamily="34" charset="0"/>
                          <a:cs typeface="Arial" panose="020B0604020202020204" pitchFamily="34" charset="0"/>
                        </a:rPr>
                        <a:t>-</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 1</a:t>
                      </a:r>
                    </a:p>
                    <a:p>
                      <a:pPr algn="ctr">
                        <a:lnSpc>
                          <a:spcPct val="107000"/>
                        </a:lnSpc>
                        <a:spcAft>
                          <a:spcPts val="0"/>
                        </a:spcAft>
                      </a:pPr>
                      <a:r>
                        <a:rPr lang="es-CO" sz="1100" dirty="0">
                          <a:effectLst/>
                          <a:latin typeface="Arial" panose="020B0604020202020204" pitchFamily="34" charset="0"/>
                          <a:cs typeface="Arial" panose="020B0604020202020204" pitchFamily="34" charset="0"/>
                        </a:rPr>
                        <a:t>(1.1 – 50%)</a:t>
                      </a:r>
                      <a:endParaRPr lang="es-CO" sz="1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 -</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1 </a:t>
                      </a:r>
                    </a:p>
                    <a:p>
                      <a:pPr algn="ctr">
                        <a:lnSpc>
                          <a:spcPct val="107000"/>
                        </a:lnSpc>
                        <a:spcAft>
                          <a:spcPts val="0"/>
                        </a:spcAft>
                      </a:pPr>
                      <a:r>
                        <a:rPr lang="es-CO" sz="1100" dirty="0">
                          <a:effectLst/>
                          <a:latin typeface="Arial" panose="020B0604020202020204" pitchFamily="34" charset="0"/>
                          <a:cs typeface="Arial" panose="020B0604020202020204" pitchFamily="34" charset="0"/>
                        </a:rPr>
                        <a:t>(1.6 – 0%)</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39762874"/>
                  </a:ext>
                </a:extLst>
              </a:tr>
              <a:tr h="380536">
                <a:tc>
                  <a:txBody>
                    <a:bodyPr/>
                    <a:lstStyle/>
                    <a:p>
                      <a:pPr>
                        <a:lnSpc>
                          <a:spcPct val="107000"/>
                        </a:lnSpc>
                        <a:spcAft>
                          <a:spcPts val="0"/>
                        </a:spcAft>
                      </a:pPr>
                      <a:r>
                        <a:rPr lang="es-CO" sz="1100" dirty="0">
                          <a:effectLst/>
                          <a:latin typeface="Arial" panose="020B0604020202020204" pitchFamily="34" charset="0"/>
                          <a:cs typeface="Arial" panose="020B0604020202020204" pitchFamily="34" charset="0"/>
                        </a:rPr>
                        <a:t> 6. Participación Ciudadana.</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 5</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 4</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1</a:t>
                      </a:r>
                    </a:p>
                    <a:p>
                      <a:pPr algn="ctr">
                        <a:lnSpc>
                          <a:spcPct val="107000"/>
                        </a:lnSpc>
                        <a:spcAft>
                          <a:spcPts val="0"/>
                        </a:spcAft>
                      </a:pPr>
                      <a:r>
                        <a:rPr lang="es-CO" sz="1100" dirty="0">
                          <a:effectLst/>
                          <a:latin typeface="Arial" panose="020B0604020202020204" pitchFamily="34" charset="0"/>
                          <a:cs typeface="Arial" panose="020B0604020202020204" pitchFamily="34" charset="0"/>
                        </a:rPr>
                        <a:t>(4 – 80%)</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04292660"/>
                  </a:ext>
                </a:extLst>
              </a:tr>
              <a:tr h="346939">
                <a:tc>
                  <a:txBody>
                    <a:bodyPr/>
                    <a:lstStyle/>
                    <a:p>
                      <a:pPr>
                        <a:lnSpc>
                          <a:spcPct val="107000"/>
                        </a:lnSpc>
                        <a:spcAft>
                          <a:spcPts val="0"/>
                        </a:spcAft>
                      </a:pPr>
                      <a:r>
                        <a:rPr lang="es-CO" sz="1100" dirty="0">
                          <a:effectLst/>
                          <a:latin typeface="Arial" panose="020B0604020202020204" pitchFamily="34" charset="0"/>
                          <a:cs typeface="Arial" panose="020B0604020202020204" pitchFamily="34" charset="0"/>
                        </a:rPr>
                        <a:t> 7. Integridad.</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5</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 5</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 -</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 -</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 -</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 -</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100" dirty="0">
                          <a:effectLst/>
                          <a:latin typeface="Arial" panose="020B0604020202020204" pitchFamily="34" charset="0"/>
                          <a:cs typeface="Arial" panose="020B0604020202020204" pitchFamily="34" charset="0"/>
                        </a:rPr>
                        <a:t>- </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12401800"/>
                  </a:ext>
                </a:extLst>
              </a:tr>
              <a:tr h="356072">
                <a:tc>
                  <a:txBody>
                    <a:bodyPr/>
                    <a:lstStyle/>
                    <a:p>
                      <a:pPr>
                        <a:lnSpc>
                          <a:spcPct val="107000"/>
                        </a:lnSpc>
                        <a:spcAft>
                          <a:spcPts val="0"/>
                        </a:spcAft>
                      </a:pPr>
                      <a:r>
                        <a:rPr lang="es-ES" sz="1100" dirty="0">
                          <a:effectLst/>
                          <a:latin typeface="Arial" panose="020B0604020202020204" pitchFamily="34" charset="0"/>
                          <a:ea typeface="Calibri" panose="020F0502020204030204" pitchFamily="34" charset="0"/>
                          <a:cs typeface="Arial" panose="020B0604020202020204" pitchFamily="34" charset="0"/>
                        </a:rPr>
                        <a:t>TOTAL</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S" sz="1100" b="1" dirty="0">
                          <a:effectLst/>
                          <a:latin typeface="Arial" panose="020B0604020202020204" pitchFamily="34" charset="0"/>
                          <a:ea typeface="Calibri" panose="020F0502020204030204" pitchFamily="34" charset="0"/>
                          <a:cs typeface="Arial" panose="020B0604020202020204" pitchFamily="34" charset="0"/>
                        </a:rPr>
                        <a:t>82</a:t>
                      </a:r>
                    </a:p>
                    <a:p>
                      <a:pPr algn="ctr">
                        <a:lnSpc>
                          <a:spcPct val="107000"/>
                        </a:lnSpc>
                        <a:spcAft>
                          <a:spcPts val="0"/>
                        </a:spcAft>
                      </a:pPr>
                      <a:r>
                        <a:rPr lang="es-ES" sz="1100" b="1" dirty="0">
                          <a:effectLst/>
                          <a:latin typeface="Arial" panose="020B0604020202020204" pitchFamily="34" charset="0"/>
                          <a:ea typeface="Calibri" panose="020F0502020204030204" pitchFamily="34" charset="0"/>
                          <a:cs typeface="Arial" panose="020B0604020202020204" pitchFamily="34" charset="0"/>
                        </a:rPr>
                        <a:t>100%</a:t>
                      </a:r>
                      <a:endParaRPr lang="es-CO"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S" sz="1100" b="1" dirty="0">
                          <a:effectLst/>
                          <a:highlight>
                            <a:srgbClr val="00FF00"/>
                          </a:highlight>
                          <a:latin typeface="Arial" panose="020B0604020202020204" pitchFamily="34" charset="0"/>
                          <a:ea typeface="Calibri" panose="020F0502020204030204" pitchFamily="34" charset="0"/>
                          <a:cs typeface="Arial" panose="020B0604020202020204" pitchFamily="34" charset="0"/>
                        </a:rPr>
                        <a:t>70 </a:t>
                      </a:r>
                    </a:p>
                    <a:p>
                      <a:pPr algn="ctr">
                        <a:lnSpc>
                          <a:spcPct val="107000"/>
                        </a:lnSpc>
                        <a:spcAft>
                          <a:spcPts val="0"/>
                        </a:spcAft>
                      </a:pPr>
                      <a:r>
                        <a:rPr lang="es-ES" sz="1100" b="1" dirty="0">
                          <a:effectLst/>
                          <a:highlight>
                            <a:srgbClr val="00FF00"/>
                          </a:highlight>
                          <a:latin typeface="Arial" panose="020B0604020202020204" pitchFamily="34" charset="0"/>
                          <a:ea typeface="Calibri" panose="020F0502020204030204" pitchFamily="34" charset="0"/>
                          <a:cs typeface="Arial" panose="020B0604020202020204" pitchFamily="34" charset="0"/>
                        </a:rPr>
                        <a:t>85.36%</a:t>
                      </a:r>
                      <a:endParaRPr lang="es-CO" sz="1100" b="1" dirty="0">
                        <a:effectLst/>
                        <a:highlight>
                          <a:srgbClr val="00FF0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S" sz="1100" b="1" dirty="0">
                          <a:effectLst/>
                          <a:highlight>
                            <a:srgbClr val="FFFF00"/>
                          </a:highlight>
                          <a:latin typeface="Arial" panose="020B0604020202020204" pitchFamily="34" charset="0"/>
                          <a:ea typeface="Calibri" panose="020F0502020204030204" pitchFamily="34" charset="0"/>
                          <a:cs typeface="Arial" panose="020B0604020202020204" pitchFamily="34" charset="0"/>
                        </a:rPr>
                        <a:t>2</a:t>
                      </a:r>
                    </a:p>
                    <a:p>
                      <a:pPr algn="ctr">
                        <a:lnSpc>
                          <a:spcPct val="107000"/>
                        </a:lnSpc>
                        <a:spcAft>
                          <a:spcPts val="0"/>
                        </a:spcAft>
                      </a:pPr>
                      <a:r>
                        <a:rPr lang="es-ES" sz="1100" b="1" dirty="0">
                          <a:effectLst/>
                          <a:highlight>
                            <a:srgbClr val="FFFF00"/>
                          </a:highlight>
                          <a:latin typeface="Arial" panose="020B0604020202020204" pitchFamily="34" charset="0"/>
                          <a:ea typeface="Calibri" panose="020F0502020204030204" pitchFamily="34" charset="0"/>
                          <a:cs typeface="Arial" panose="020B0604020202020204" pitchFamily="34" charset="0"/>
                        </a:rPr>
                        <a:t>2.43%</a:t>
                      </a:r>
                      <a:endParaRPr lang="es-CO" sz="1100" b="1"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S" sz="1100" b="1" dirty="0">
                          <a:effectLst/>
                          <a:highlight>
                            <a:srgbClr val="FF00FF"/>
                          </a:highlight>
                          <a:latin typeface="Arial" panose="020B0604020202020204" pitchFamily="34" charset="0"/>
                          <a:ea typeface="Calibri" panose="020F0502020204030204" pitchFamily="34" charset="0"/>
                          <a:cs typeface="Arial" panose="020B0604020202020204" pitchFamily="34" charset="0"/>
                        </a:rPr>
                        <a:t>2</a:t>
                      </a:r>
                    </a:p>
                    <a:p>
                      <a:pPr algn="ctr">
                        <a:lnSpc>
                          <a:spcPct val="107000"/>
                        </a:lnSpc>
                        <a:spcAft>
                          <a:spcPts val="0"/>
                        </a:spcAft>
                      </a:pPr>
                      <a:r>
                        <a:rPr lang="es-ES" sz="1100" b="1" dirty="0">
                          <a:effectLst/>
                          <a:highlight>
                            <a:srgbClr val="FF00FF"/>
                          </a:highlight>
                          <a:latin typeface="Arial" panose="020B0604020202020204" pitchFamily="34" charset="0"/>
                          <a:ea typeface="Calibri" panose="020F0502020204030204" pitchFamily="34" charset="0"/>
                          <a:cs typeface="Arial" panose="020B0604020202020204" pitchFamily="34" charset="0"/>
                        </a:rPr>
                        <a:t>2.43%</a:t>
                      </a:r>
                      <a:endParaRPr lang="es-CO" sz="1100" b="1" dirty="0">
                        <a:effectLst/>
                        <a:highlight>
                          <a:srgbClr val="FF00FF"/>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S" sz="1100" b="1" dirty="0">
                          <a:effectLst/>
                          <a:highlight>
                            <a:srgbClr val="FF00FF"/>
                          </a:highlight>
                          <a:latin typeface="Arial" panose="020B0604020202020204" pitchFamily="34" charset="0"/>
                          <a:ea typeface="Calibri" panose="020F0502020204030204" pitchFamily="34" charset="0"/>
                          <a:cs typeface="Arial" panose="020B0604020202020204" pitchFamily="34" charset="0"/>
                        </a:rPr>
                        <a:t>4</a:t>
                      </a:r>
                    </a:p>
                    <a:p>
                      <a:pPr algn="ctr">
                        <a:lnSpc>
                          <a:spcPct val="107000"/>
                        </a:lnSpc>
                        <a:spcAft>
                          <a:spcPts val="0"/>
                        </a:spcAft>
                      </a:pPr>
                      <a:r>
                        <a:rPr lang="es-ES" sz="1100" b="1" dirty="0">
                          <a:effectLst/>
                          <a:highlight>
                            <a:srgbClr val="FF00FF"/>
                          </a:highlight>
                          <a:latin typeface="Arial" panose="020B0604020202020204" pitchFamily="34" charset="0"/>
                          <a:ea typeface="Calibri" panose="020F0502020204030204" pitchFamily="34" charset="0"/>
                          <a:cs typeface="Arial" panose="020B0604020202020204" pitchFamily="34" charset="0"/>
                        </a:rPr>
                        <a:t>4.87%</a:t>
                      </a:r>
                      <a:endParaRPr lang="es-CO" sz="1100" b="1" dirty="0">
                        <a:effectLst/>
                        <a:highlight>
                          <a:srgbClr val="FF00FF"/>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S" sz="1100" b="1" dirty="0">
                          <a:effectLst/>
                          <a:highlight>
                            <a:srgbClr val="FF00FF"/>
                          </a:highlight>
                          <a:latin typeface="Arial" panose="020B0604020202020204" pitchFamily="34" charset="0"/>
                          <a:ea typeface="Calibri" panose="020F0502020204030204" pitchFamily="34" charset="0"/>
                          <a:cs typeface="Arial" panose="020B0604020202020204" pitchFamily="34" charset="0"/>
                        </a:rPr>
                        <a:t>3</a:t>
                      </a:r>
                    </a:p>
                    <a:p>
                      <a:pPr algn="ctr">
                        <a:lnSpc>
                          <a:spcPct val="107000"/>
                        </a:lnSpc>
                        <a:spcAft>
                          <a:spcPts val="0"/>
                        </a:spcAft>
                      </a:pPr>
                      <a:r>
                        <a:rPr lang="es-ES" sz="1100" b="1" dirty="0">
                          <a:effectLst/>
                          <a:highlight>
                            <a:srgbClr val="FF00FF"/>
                          </a:highlight>
                          <a:latin typeface="Arial" panose="020B0604020202020204" pitchFamily="34" charset="0"/>
                          <a:ea typeface="Calibri" panose="020F0502020204030204" pitchFamily="34" charset="0"/>
                          <a:cs typeface="Arial" panose="020B0604020202020204" pitchFamily="34" charset="0"/>
                        </a:rPr>
                        <a:t>3.65%</a:t>
                      </a:r>
                      <a:endParaRPr lang="es-CO" sz="1100" b="1" dirty="0">
                        <a:effectLst/>
                        <a:highlight>
                          <a:srgbClr val="FF00FF"/>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S" sz="1100" b="1" dirty="0">
                          <a:effectLst/>
                          <a:highlight>
                            <a:srgbClr val="FF0000"/>
                          </a:highlight>
                          <a:latin typeface="Arial" panose="020B0604020202020204" pitchFamily="34" charset="0"/>
                          <a:ea typeface="Calibri" panose="020F0502020204030204" pitchFamily="34" charset="0"/>
                          <a:cs typeface="Arial" panose="020B0604020202020204" pitchFamily="34" charset="0"/>
                        </a:rPr>
                        <a:t>1</a:t>
                      </a:r>
                      <a:endParaRPr lang="es-ES" sz="11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s-ES" sz="1100" b="1" dirty="0">
                          <a:effectLst/>
                          <a:highlight>
                            <a:srgbClr val="FF0000"/>
                          </a:highlight>
                          <a:latin typeface="Arial" panose="020B0604020202020204" pitchFamily="34" charset="0"/>
                          <a:ea typeface="Calibri" panose="020F0502020204030204" pitchFamily="34" charset="0"/>
                          <a:cs typeface="Arial" panose="020B0604020202020204" pitchFamily="34" charset="0"/>
                        </a:rPr>
                        <a:t>1.21%</a:t>
                      </a:r>
                      <a:endParaRPr lang="es-CO" sz="1100" b="1" dirty="0">
                        <a:effectLst/>
                        <a:highlight>
                          <a:srgbClr val="FF000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16916258"/>
                  </a:ext>
                </a:extLst>
              </a:tr>
            </a:tbl>
          </a:graphicData>
        </a:graphic>
      </p:graphicFrame>
      <p:sp>
        <p:nvSpPr>
          <p:cNvPr id="5" name="Rectángulo 4">
            <a:extLst>
              <a:ext uri="{FF2B5EF4-FFF2-40B4-BE49-F238E27FC236}">
                <a16:creationId xmlns:a16="http://schemas.microsoft.com/office/drawing/2014/main" id="{8B3C1471-21A7-477F-BDD8-7DFF3390E43F}"/>
              </a:ext>
            </a:extLst>
          </p:cNvPr>
          <p:cNvSpPr/>
          <p:nvPr/>
        </p:nvSpPr>
        <p:spPr>
          <a:xfrm>
            <a:off x="587228" y="-22619"/>
            <a:ext cx="8166683" cy="861774"/>
          </a:xfrm>
          <a:prstGeom prst="rect">
            <a:avLst/>
          </a:prstGeom>
        </p:spPr>
        <p:txBody>
          <a:bodyPr wrap="square">
            <a:spAutoFit/>
          </a:bodyPr>
          <a:lstStyle/>
          <a:p>
            <a:pPr algn="ctr"/>
            <a:r>
              <a:rPr lang="es-ES" sz="1600" b="1" dirty="0">
                <a:solidFill>
                  <a:prstClr val="black"/>
                </a:solidFill>
                <a:latin typeface="Arial" panose="020B0604020202020204" pitchFamily="34" charset="0"/>
                <a:cs typeface="Arial" panose="020B0604020202020204" pitchFamily="34" charset="0"/>
              </a:rPr>
              <a:t>3.3 PLAN ANTICORRUPCIÓN Y DE ATENCIÓN AL CIUDADANO</a:t>
            </a:r>
          </a:p>
          <a:p>
            <a:pPr algn="ctr"/>
            <a:r>
              <a:rPr lang="es-ES" sz="1600" u="sng" dirty="0">
                <a:latin typeface="Arial" panose="020B0604020202020204" pitchFamily="34" charset="0"/>
                <a:cs typeface="Arial" panose="020B0604020202020204" pitchFamily="34" charset="0"/>
              </a:rPr>
              <a:t>RESULTADO EVALUACIÓN EFECTUADA AL PAAC CONSOLIDADO 2019</a:t>
            </a:r>
          </a:p>
          <a:p>
            <a:pPr algn="just"/>
            <a:endParaRPr lang="es-ES" b="1" dirty="0">
              <a:latin typeface="Arial" panose="020B0604020202020204" pitchFamily="34" charset="0"/>
              <a:cs typeface="Arial" panose="020B0604020202020204" pitchFamily="34" charset="0"/>
            </a:endParaRPr>
          </a:p>
        </p:txBody>
      </p:sp>
      <p:sp>
        <p:nvSpPr>
          <p:cNvPr id="6" name="Rectángulo: esquinas redondeadas 5">
            <a:extLst>
              <a:ext uri="{FF2B5EF4-FFF2-40B4-BE49-F238E27FC236}">
                <a16:creationId xmlns:a16="http://schemas.microsoft.com/office/drawing/2014/main" id="{1C6751DD-AFEA-4B93-B7B1-E2AA99B4B2D1}"/>
              </a:ext>
            </a:extLst>
          </p:cNvPr>
          <p:cNvSpPr/>
          <p:nvPr/>
        </p:nvSpPr>
        <p:spPr>
          <a:xfrm>
            <a:off x="396379" y="5559103"/>
            <a:ext cx="3831671" cy="24768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r>
              <a:rPr lang="es-ES" sz="1400" dirty="0">
                <a:latin typeface="Arial" panose="020B0604020202020204" pitchFamily="34" charset="0"/>
                <a:cs typeface="Arial" panose="020B0604020202020204" pitchFamily="34" charset="0"/>
              </a:rPr>
              <a:t>70 Actividades cumplidas - 100%</a:t>
            </a:r>
            <a:endParaRPr lang="es-CO" sz="1400" dirty="0">
              <a:latin typeface="Arial" panose="020B0604020202020204" pitchFamily="34" charset="0"/>
              <a:cs typeface="Arial" panose="020B0604020202020204" pitchFamily="34" charset="0"/>
            </a:endParaRPr>
          </a:p>
        </p:txBody>
      </p:sp>
      <p:sp>
        <p:nvSpPr>
          <p:cNvPr id="7" name="Rectángulo: esquinas redondeadas 6">
            <a:extLst>
              <a:ext uri="{FF2B5EF4-FFF2-40B4-BE49-F238E27FC236}">
                <a16:creationId xmlns:a16="http://schemas.microsoft.com/office/drawing/2014/main" id="{011D9737-CF60-4EC4-8C69-17902F758523}"/>
              </a:ext>
            </a:extLst>
          </p:cNvPr>
          <p:cNvSpPr/>
          <p:nvPr/>
        </p:nvSpPr>
        <p:spPr>
          <a:xfrm>
            <a:off x="396379" y="5854002"/>
            <a:ext cx="5368953" cy="30792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sz="1700" dirty="0">
              <a:latin typeface="Arial" panose="020B0604020202020204" pitchFamily="34" charset="0"/>
              <a:cs typeface="Arial" panose="020B0604020202020204" pitchFamily="34" charset="0"/>
            </a:endParaRPr>
          </a:p>
          <a:p>
            <a:r>
              <a:rPr lang="es-ES" sz="1400" dirty="0">
                <a:latin typeface="Arial" panose="020B0604020202020204" pitchFamily="34" charset="0"/>
                <a:cs typeface="Arial" panose="020B0604020202020204" pitchFamily="34" charset="0"/>
              </a:rPr>
              <a:t>2 actividades parcialmente cumplidas – 81% a 90%</a:t>
            </a:r>
            <a:endParaRPr lang="es-CO" sz="1400" dirty="0">
              <a:latin typeface="Arial" panose="020B0604020202020204" pitchFamily="34" charset="0"/>
              <a:cs typeface="Arial" panose="020B0604020202020204" pitchFamily="34" charset="0"/>
            </a:endParaRPr>
          </a:p>
          <a:p>
            <a:pPr algn="ctr"/>
            <a:endParaRPr lang="es-CO" sz="1700" dirty="0">
              <a:latin typeface="Arial" panose="020B0604020202020204" pitchFamily="34" charset="0"/>
              <a:cs typeface="Arial" panose="020B0604020202020204" pitchFamily="34" charset="0"/>
            </a:endParaRPr>
          </a:p>
        </p:txBody>
      </p:sp>
      <p:sp>
        <p:nvSpPr>
          <p:cNvPr id="8" name="Rectángulo: esquinas redondeadas 7">
            <a:extLst>
              <a:ext uri="{FF2B5EF4-FFF2-40B4-BE49-F238E27FC236}">
                <a16:creationId xmlns:a16="http://schemas.microsoft.com/office/drawing/2014/main" id="{4D7F274E-8762-41E8-8124-03613457B5C1}"/>
              </a:ext>
            </a:extLst>
          </p:cNvPr>
          <p:cNvSpPr/>
          <p:nvPr/>
        </p:nvSpPr>
        <p:spPr>
          <a:xfrm>
            <a:off x="396379" y="6209145"/>
            <a:ext cx="7120157" cy="4265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s-ES" sz="1400" u="sng" dirty="0">
                <a:latin typeface="Arial" panose="020B0604020202020204" pitchFamily="34" charset="0"/>
                <a:cs typeface="Arial" panose="020B0604020202020204" pitchFamily="34" charset="0"/>
              </a:rPr>
              <a:t>1 actividad no cumplida – 0%</a:t>
            </a:r>
          </a:p>
          <a:p>
            <a:r>
              <a:rPr lang="es-ES" sz="1400" dirty="0">
                <a:latin typeface="Arial" panose="020B0604020202020204" pitchFamily="34" charset="0"/>
                <a:cs typeface="Arial" panose="020B0604020202020204" pitchFamily="34" charset="0"/>
              </a:rPr>
              <a:t>9 actividades parcialmente cumplidas - 25% a 80%</a:t>
            </a:r>
            <a:endParaRPr lang="es-CO"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5654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5B5A4B0-F4B7-41AC-A61E-CD9EDD593E10}"/>
              </a:ext>
            </a:extLst>
          </p:cNvPr>
          <p:cNvSpPr/>
          <p:nvPr/>
        </p:nvSpPr>
        <p:spPr>
          <a:xfrm>
            <a:off x="302003" y="318782"/>
            <a:ext cx="8103765" cy="5796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a:extLst>
              <a:ext uri="{FF2B5EF4-FFF2-40B4-BE49-F238E27FC236}">
                <a16:creationId xmlns:a16="http://schemas.microsoft.com/office/drawing/2014/main" id="{2BCFF757-7100-4E40-A7B6-594CFCB6DBAD}"/>
              </a:ext>
            </a:extLst>
          </p:cNvPr>
          <p:cNvSpPr txBox="1"/>
          <p:nvPr/>
        </p:nvSpPr>
        <p:spPr>
          <a:xfrm>
            <a:off x="302003" y="318782"/>
            <a:ext cx="8196045" cy="6155531"/>
          </a:xfrm>
          <a:prstGeom prst="rect">
            <a:avLst/>
          </a:prstGeom>
          <a:noFill/>
        </p:spPr>
        <p:txBody>
          <a:bodyPr wrap="square" rtlCol="0">
            <a:spAutoFit/>
          </a:bodyPr>
          <a:lstStyle/>
          <a:p>
            <a:pPr algn="ctr"/>
            <a:r>
              <a:rPr lang="es-ES" sz="1600" b="1" dirty="0">
                <a:solidFill>
                  <a:prstClr val="black"/>
                </a:solidFill>
                <a:latin typeface="Arial" panose="020B0604020202020204" pitchFamily="34" charset="0"/>
                <a:cs typeface="Arial" panose="020B0604020202020204" pitchFamily="34" charset="0"/>
              </a:rPr>
              <a:t>3.3 PLAN ANTICORRUPCIÓN Y DE ATENCIÓN AL CIUDADANO</a:t>
            </a:r>
            <a:endParaRPr lang="es-ES" sz="1600" b="1" dirty="0">
              <a:latin typeface="Arial" panose="020B0604020202020204" pitchFamily="34" charset="0"/>
              <a:cs typeface="Arial" panose="020B0604020202020204" pitchFamily="34" charset="0"/>
            </a:endParaRPr>
          </a:p>
          <a:p>
            <a:pPr algn="ctr"/>
            <a:r>
              <a:rPr lang="es-ES" sz="1600" b="1" dirty="0">
                <a:latin typeface="Arial" panose="020B0604020202020204" pitchFamily="34" charset="0"/>
                <a:cs typeface="Arial" panose="020B0604020202020204" pitchFamily="34" charset="0"/>
              </a:rPr>
              <a:t>ACTIVIDADES PARCIALMENTE CUMPLIDAS  - CUMPLIDAS</a:t>
            </a:r>
          </a:p>
          <a:p>
            <a:endParaRPr lang="es-ES" sz="1200" b="1" dirty="0">
              <a:latin typeface="Arial" panose="020B0604020202020204" pitchFamily="34" charset="0"/>
              <a:cs typeface="Arial" panose="020B0604020202020204" pitchFamily="34" charset="0"/>
            </a:endParaRPr>
          </a:p>
          <a:p>
            <a:pPr algn="just" defTabSz="288000"/>
            <a:r>
              <a:rPr lang="es-ES" sz="1100" b="1" u="sng" dirty="0">
                <a:latin typeface="Arial" panose="020B0604020202020204" pitchFamily="34" charset="0"/>
                <a:cs typeface="Arial" panose="020B0604020202020204" pitchFamily="34" charset="0"/>
              </a:rPr>
              <a:t>Componente 3 – Rendición de cuentas</a:t>
            </a:r>
          </a:p>
          <a:p>
            <a:pPr algn="just" defTabSz="288000"/>
            <a:endParaRPr lang="es-ES" sz="1200" b="1" dirty="0">
              <a:latin typeface="Arial" panose="020B0604020202020204" pitchFamily="34" charset="0"/>
              <a:cs typeface="Arial" panose="020B0604020202020204" pitchFamily="34" charset="0"/>
            </a:endParaRPr>
          </a:p>
          <a:p>
            <a:pPr algn="just" defTabSz="288000"/>
            <a:r>
              <a:rPr lang="es-ES" sz="1000" b="1" dirty="0">
                <a:latin typeface="Arial" panose="020B0604020202020204" pitchFamily="34" charset="0"/>
                <a:cs typeface="Arial" panose="020B0604020202020204" pitchFamily="34" charset="0"/>
              </a:rPr>
              <a:t>2.6</a:t>
            </a:r>
            <a:r>
              <a:rPr lang="es-ES" sz="1000" dirty="0">
                <a:latin typeface="Arial" panose="020B0604020202020204" pitchFamily="34" charset="0"/>
                <a:cs typeface="Arial" panose="020B0604020202020204" pitchFamily="34" charset="0"/>
              </a:rPr>
              <a:t> Identificar, consolidar, priorizar la información de Rendición de cuentas que incluya temas como: (…)</a:t>
            </a:r>
            <a:r>
              <a:rPr lang="es-ES" sz="1000" i="1" dirty="0">
                <a:latin typeface="Arial" panose="020B0604020202020204" pitchFamily="34" charset="0"/>
                <a:cs typeface="Arial" panose="020B0604020202020204" pitchFamily="34" charset="0"/>
              </a:rPr>
              <a:t> </a:t>
            </a:r>
            <a:r>
              <a:rPr lang="es-ES" sz="1000" dirty="0">
                <a:latin typeface="Arial" panose="020B0604020202020204" pitchFamily="34" charset="0"/>
                <a:cs typeface="Arial" panose="020B0604020202020204" pitchFamily="34" charset="0"/>
              </a:rPr>
              <a:t>*Análisis y resultados de PQRSFD. </a:t>
            </a:r>
            <a:r>
              <a:rPr lang="es-ES" sz="1000" dirty="0">
                <a:highlight>
                  <a:srgbClr val="FFFF00"/>
                </a:highlight>
                <a:latin typeface="Arial" panose="020B0604020202020204" pitchFamily="34" charset="0"/>
                <a:cs typeface="Arial" panose="020B0604020202020204" pitchFamily="34" charset="0"/>
              </a:rPr>
              <a:t>(83%)</a:t>
            </a:r>
          </a:p>
          <a:p>
            <a:pPr algn="just" defTabSz="288000"/>
            <a:endParaRPr lang="es-ES" sz="1200" b="1" u="sng" dirty="0">
              <a:latin typeface="Arial" panose="020B0604020202020204" pitchFamily="34" charset="0"/>
              <a:cs typeface="Arial" panose="020B0604020202020204" pitchFamily="34" charset="0"/>
            </a:endParaRPr>
          </a:p>
          <a:p>
            <a:pPr algn="just" defTabSz="288000"/>
            <a:r>
              <a:rPr lang="es-ES" sz="1100" b="1" u="sng" dirty="0">
                <a:latin typeface="Arial" panose="020B0604020202020204" pitchFamily="34" charset="0"/>
                <a:cs typeface="Arial" panose="020B0604020202020204" pitchFamily="34" charset="0"/>
              </a:rPr>
              <a:t>Componente 4 – Atención al ciudadano</a:t>
            </a:r>
          </a:p>
          <a:p>
            <a:pPr algn="just" defTabSz="288000"/>
            <a:endParaRPr lang="es-ES" sz="1000" dirty="0">
              <a:latin typeface="Arial" panose="020B0604020202020204" pitchFamily="34" charset="0"/>
              <a:cs typeface="Arial" panose="020B0604020202020204" pitchFamily="34" charset="0"/>
            </a:endParaRPr>
          </a:p>
          <a:p>
            <a:pPr algn="just" defTabSz="288000"/>
            <a:r>
              <a:rPr lang="es-ES" sz="1000" b="1" dirty="0">
                <a:latin typeface="Arial" panose="020B0604020202020204" pitchFamily="34" charset="0"/>
                <a:cs typeface="Arial" panose="020B0604020202020204" pitchFamily="34" charset="0"/>
              </a:rPr>
              <a:t>1.2</a:t>
            </a:r>
            <a:r>
              <a:rPr lang="es-ES" sz="1000" dirty="0">
                <a:latin typeface="Arial" panose="020B0604020202020204" pitchFamily="34" charset="0"/>
                <a:cs typeface="Arial" panose="020B0604020202020204" pitchFamily="34" charset="0"/>
              </a:rPr>
              <a:t> Articulación Orfeo SDQS.</a:t>
            </a:r>
            <a:r>
              <a:rPr lang="es-ES" sz="1000" dirty="0">
                <a:solidFill>
                  <a:srgbClr val="7030A0"/>
                </a:solidFill>
                <a:latin typeface="Arial" panose="020B0604020202020204" pitchFamily="34" charset="0"/>
                <a:cs typeface="Arial" panose="020B0604020202020204" pitchFamily="34" charset="0"/>
              </a:rPr>
              <a:t> </a:t>
            </a:r>
            <a:r>
              <a:rPr lang="es-ES" sz="1000" dirty="0">
                <a:highlight>
                  <a:srgbClr val="FF00FF"/>
                </a:highlight>
                <a:latin typeface="Arial" panose="020B0604020202020204" pitchFamily="34" charset="0"/>
                <a:cs typeface="Arial" panose="020B0604020202020204" pitchFamily="34" charset="0"/>
              </a:rPr>
              <a:t>(</a:t>
            </a:r>
            <a:r>
              <a:rPr lang="es-ES" sz="1000" dirty="0">
                <a:solidFill>
                  <a:srgbClr val="7030A0"/>
                </a:solidFill>
                <a:highlight>
                  <a:srgbClr val="FF00FF"/>
                </a:highlight>
                <a:latin typeface="Arial" panose="020B0604020202020204" pitchFamily="34" charset="0"/>
                <a:cs typeface="Arial" panose="020B0604020202020204" pitchFamily="34" charset="0"/>
              </a:rPr>
              <a:t>30</a:t>
            </a:r>
            <a:r>
              <a:rPr lang="es-ES" sz="1000" dirty="0">
                <a:highlight>
                  <a:srgbClr val="FF00FF"/>
                </a:highlight>
                <a:latin typeface="Arial" panose="020B0604020202020204" pitchFamily="34" charset="0"/>
                <a:cs typeface="Arial" panose="020B0604020202020204" pitchFamily="34" charset="0"/>
              </a:rPr>
              <a:t>%)</a:t>
            </a:r>
          </a:p>
          <a:p>
            <a:pPr algn="just" defTabSz="288000"/>
            <a:endParaRPr lang="es-ES" sz="800" b="1" dirty="0">
              <a:latin typeface="Arial" panose="020B0604020202020204" pitchFamily="34" charset="0"/>
              <a:cs typeface="Arial" panose="020B0604020202020204" pitchFamily="34" charset="0"/>
            </a:endParaRPr>
          </a:p>
          <a:p>
            <a:pPr algn="just" defTabSz="288000"/>
            <a:r>
              <a:rPr lang="es-ES" sz="1000" b="1" dirty="0">
                <a:latin typeface="Arial" panose="020B0604020202020204" pitchFamily="34" charset="0"/>
                <a:cs typeface="Arial" panose="020B0604020202020204" pitchFamily="34" charset="0"/>
              </a:rPr>
              <a:t>2.2 </a:t>
            </a:r>
            <a:r>
              <a:rPr lang="es-ES" sz="1000" dirty="0">
                <a:latin typeface="Arial" panose="020B0604020202020204" pitchFamily="34" charset="0"/>
                <a:cs typeface="Arial" panose="020B0604020202020204" pitchFamily="34" charset="0"/>
              </a:rPr>
              <a:t>Gestionar acercamientos con el MinTIC para el uso del Centro de Relevo con el fin de garantizar la accesibilidad de las personas sordas a los servicios de la entidad. </a:t>
            </a:r>
            <a:r>
              <a:rPr lang="es-ES" sz="1000" dirty="0">
                <a:highlight>
                  <a:srgbClr val="FF00FF"/>
                </a:highlight>
                <a:latin typeface="Arial" panose="020B0604020202020204" pitchFamily="34" charset="0"/>
                <a:cs typeface="Arial" panose="020B0604020202020204" pitchFamily="34" charset="0"/>
              </a:rPr>
              <a:t>(50%)</a:t>
            </a:r>
          </a:p>
          <a:p>
            <a:pPr algn="just" defTabSz="288000"/>
            <a:endParaRPr lang="es-ES" sz="800" dirty="0">
              <a:latin typeface="Arial" panose="020B0604020202020204" pitchFamily="34" charset="0"/>
              <a:cs typeface="Arial" panose="020B0604020202020204" pitchFamily="34" charset="0"/>
            </a:endParaRPr>
          </a:p>
          <a:p>
            <a:pPr algn="just" defTabSz="288000"/>
            <a:r>
              <a:rPr lang="es-ES" sz="1000" b="1" dirty="0">
                <a:latin typeface="Arial" panose="020B0604020202020204" pitchFamily="34" charset="0"/>
                <a:cs typeface="Arial" panose="020B0604020202020204" pitchFamily="34" charset="0"/>
              </a:rPr>
              <a:t>3.1</a:t>
            </a:r>
            <a:r>
              <a:rPr lang="es-ES" sz="1000" dirty="0">
                <a:latin typeface="Arial" panose="020B0604020202020204" pitchFamily="34" charset="0"/>
                <a:cs typeface="Arial" panose="020B0604020202020204" pitchFamily="34" charset="0"/>
              </a:rPr>
              <a:t> Incluir en el Plan Institucional de Capacitación temáticas relacionadas con el mejoramiento del servicio al ciudadano. </a:t>
            </a:r>
            <a:r>
              <a:rPr lang="es-ES" sz="1000" dirty="0">
                <a:highlight>
                  <a:srgbClr val="FF00FF"/>
                </a:highlight>
                <a:latin typeface="Arial" panose="020B0604020202020204" pitchFamily="34" charset="0"/>
                <a:cs typeface="Arial" panose="020B0604020202020204" pitchFamily="34" charset="0"/>
              </a:rPr>
              <a:t>(50%)</a:t>
            </a:r>
          </a:p>
          <a:p>
            <a:pPr algn="just" defTabSz="288000"/>
            <a:endParaRPr lang="es-ES" sz="800" dirty="0">
              <a:latin typeface="Arial" panose="020B0604020202020204" pitchFamily="34" charset="0"/>
              <a:cs typeface="Arial" panose="020B0604020202020204" pitchFamily="34" charset="0"/>
            </a:endParaRPr>
          </a:p>
          <a:p>
            <a:pPr algn="just" defTabSz="288000"/>
            <a:r>
              <a:rPr lang="es-ES" sz="1000" b="1" dirty="0">
                <a:latin typeface="Arial" panose="020B0604020202020204" pitchFamily="34" charset="0"/>
                <a:cs typeface="Arial" panose="020B0604020202020204" pitchFamily="34" charset="0"/>
              </a:rPr>
              <a:t>4.2</a:t>
            </a:r>
            <a:r>
              <a:rPr lang="es-ES" sz="1000" dirty="0">
                <a:latin typeface="Arial" panose="020B0604020202020204" pitchFamily="34" charset="0"/>
                <a:cs typeface="Arial" panose="020B0604020202020204" pitchFamily="34" charset="0"/>
              </a:rPr>
              <a:t> Elaborar y publicar en los canales de atención la carta de trato digno. </a:t>
            </a:r>
            <a:r>
              <a:rPr lang="es-ES" sz="1000" dirty="0">
                <a:highlight>
                  <a:srgbClr val="FF00FF"/>
                </a:highlight>
                <a:latin typeface="Arial" panose="020B0604020202020204" pitchFamily="34" charset="0"/>
                <a:cs typeface="Arial" panose="020B0604020202020204" pitchFamily="34" charset="0"/>
              </a:rPr>
              <a:t>(65%)</a:t>
            </a:r>
          </a:p>
          <a:p>
            <a:pPr algn="just" defTabSz="288000"/>
            <a:endParaRPr lang="es-ES" sz="800" dirty="0">
              <a:latin typeface="Arial" panose="020B0604020202020204" pitchFamily="34" charset="0"/>
              <a:cs typeface="Arial" panose="020B0604020202020204" pitchFamily="34" charset="0"/>
            </a:endParaRPr>
          </a:p>
          <a:p>
            <a:pPr algn="just" defTabSz="288000"/>
            <a:r>
              <a:rPr lang="es-ES" sz="1000" b="1" dirty="0">
                <a:latin typeface="Arial" panose="020B0604020202020204" pitchFamily="34" charset="0"/>
                <a:cs typeface="Arial" panose="020B0604020202020204" pitchFamily="34" charset="0"/>
              </a:rPr>
              <a:t>5.1</a:t>
            </a:r>
            <a:r>
              <a:rPr lang="es-ES" sz="1000" dirty="0">
                <a:latin typeface="Arial" panose="020B0604020202020204" pitchFamily="34" charset="0"/>
                <a:cs typeface="Arial" panose="020B0604020202020204" pitchFamily="34" charset="0"/>
              </a:rPr>
              <a:t> Informe trimestral de seguimiento a la gestión de servicio a la ciudadanía. </a:t>
            </a:r>
            <a:r>
              <a:rPr lang="es-ES" sz="1000" dirty="0">
                <a:highlight>
                  <a:srgbClr val="FF00FF"/>
                </a:highlight>
                <a:latin typeface="Arial" panose="020B0604020202020204" pitchFamily="34" charset="0"/>
                <a:cs typeface="Arial" panose="020B0604020202020204" pitchFamily="34" charset="0"/>
              </a:rPr>
              <a:t>(25%)</a:t>
            </a:r>
          </a:p>
          <a:p>
            <a:pPr algn="just" defTabSz="288000"/>
            <a:endParaRPr lang="es-ES" sz="800" dirty="0">
              <a:latin typeface="Arial" panose="020B0604020202020204" pitchFamily="34" charset="0"/>
              <a:cs typeface="Arial" panose="020B0604020202020204" pitchFamily="34" charset="0"/>
            </a:endParaRPr>
          </a:p>
          <a:p>
            <a:pPr algn="just" defTabSz="288000"/>
            <a:r>
              <a:rPr lang="es-ES" sz="1000" b="1" dirty="0">
                <a:latin typeface="Arial" panose="020B0604020202020204" pitchFamily="34" charset="0"/>
                <a:cs typeface="Arial" panose="020B0604020202020204" pitchFamily="34" charset="0"/>
              </a:rPr>
              <a:t>5.2</a:t>
            </a:r>
            <a:r>
              <a:rPr lang="es-ES" sz="1000" dirty="0">
                <a:latin typeface="Arial" panose="020B0604020202020204" pitchFamily="34" charset="0"/>
                <a:cs typeface="Arial" panose="020B0604020202020204" pitchFamily="34" charset="0"/>
              </a:rPr>
              <a:t> Realizar una evaluación de la suficiencia de los canales de atención a la ciudadanía de la Entidad, en concordancia con la PPDSC y la NTC 6047. </a:t>
            </a:r>
            <a:r>
              <a:rPr lang="es-ES" sz="1000" dirty="0">
                <a:highlight>
                  <a:srgbClr val="FF00FF"/>
                </a:highlight>
                <a:latin typeface="Arial" panose="020B0604020202020204" pitchFamily="34" charset="0"/>
                <a:cs typeface="Arial" panose="020B0604020202020204" pitchFamily="34" charset="0"/>
              </a:rPr>
              <a:t>(25%)</a:t>
            </a:r>
          </a:p>
          <a:p>
            <a:pPr algn="just" defTabSz="288000"/>
            <a:endParaRPr lang="es-ES" sz="800" dirty="0">
              <a:latin typeface="Arial" panose="020B0604020202020204" pitchFamily="34" charset="0"/>
              <a:cs typeface="Arial" panose="020B0604020202020204" pitchFamily="34" charset="0"/>
            </a:endParaRPr>
          </a:p>
          <a:p>
            <a:pPr algn="just" defTabSz="288000"/>
            <a:r>
              <a:rPr lang="es-ES" sz="1000" b="1" dirty="0">
                <a:latin typeface="Arial" panose="020B0604020202020204" pitchFamily="34" charset="0"/>
                <a:cs typeface="Arial" panose="020B0604020202020204" pitchFamily="34" charset="0"/>
              </a:rPr>
              <a:t>5.3</a:t>
            </a:r>
            <a:r>
              <a:rPr lang="es-ES" sz="1000" dirty="0">
                <a:latin typeface="Arial" panose="020B0604020202020204" pitchFamily="34" charset="0"/>
                <a:cs typeface="Arial" panose="020B0604020202020204" pitchFamily="34" charset="0"/>
              </a:rPr>
              <a:t> Realizar medición de percepción ciudadana</a:t>
            </a:r>
            <a:r>
              <a:rPr lang="es-ES" sz="1000" dirty="0">
                <a:highlight>
                  <a:srgbClr val="FF00FF"/>
                </a:highlight>
                <a:latin typeface="Arial" panose="020B0604020202020204" pitchFamily="34" charset="0"/>
                <a:cs typeface="Arial" panose="020B0604020202020204" pitchFamily="34" charset="0"/>
              </a:rPr>
              <a:t>. (50%)</a:t>
            </a:r>
          </a:p>
          <a:p>
            <a:pPr algn="just" defTabSz="288000"/>
            <a:endParaRPr lang="es-ES" sz="1200" dirty="0">
              <a:latin typeface="Arial" panose="020B0604020202020204" pitchFamily="34" charset="0"/>
              <a:cs typeface="Arial" panose="020B0604020202020204" pitchFamily="34" charset="0"/>
            </a:endParaRPr>
          </a:p>
          <a:p>
            <a:pPr algn="just" defTabSz="288000"/>
            <a:r>
              <a:rPr lang="es-ES" sz="1100" b="1" u="sng" dirty="0">
                <a:latin typeface="Arial" panose="020B0604020202020204" pitchFamily="34" charset="0"/>
                <a:cs typeface="Arial" panose="020B0604020202020204" pitchFamily="34" charset="0"/>
              </a:rPr>
              <a:t>Componente 5 – Transparencia y Acceso a la información</a:t>
            </a:r>
          </a:p>
          <a:p>
            <a:pPr algn="just" defTabSz="288000"/>
            <a:endParaRPr lang="es-ES" sz="1000" dirty="0">
              <a:latin typeface="Arial" panose="020B0604020202020204" pitchFamily="34" charset="0"/>
              <a:cs typeface="Arial" panose="020B0604020202020204" pitchFamily="34" charset="0"/>
            </a:endParaRPr>
          </a:p>
          <a:p>
            <a:pPr algn="just" defTabSz="288000"/>
            <a:r>
              <a:rPr lang="es-ES" sz="1000" b="1" dirty="0">
                <a:latin typeface="Arial" panose="020B0604020202020204" pitchFamily="34" charset="0"/>
                <a:cs typeface="Arial" panose="020B0604020202020204" pitchFamily="34" charset="0"/>
              </a:rPr>
              <a:t>1.1</a:t>
            </a:r>
            <a:r>
              <a:rPr lang="es-ES" sz="1000" dirty="0">
                <a:latin typeface="Arial" panose="020B0604020202020204" pitchFamily="34" charset="0"/>
                <a:cs typeface="Arial" panose="020B0604020202020204" pitchFamily="34" charset="0"/>
              </a:rPr>
              <a:t> Realizar la publicación de Información mínima obligatoria. </a:t>
            </a:r>
            <a:r>
              <a:rPr lang="es-ES" sz="1000" dirty="0">
                <a:highlight>
                  <a:srgbClr val="FF00FF"/>
                </a:highlight>
                <a:latin typeface="Arial" panose="020B0604020202020204" pitchFamily="34" charset="0"/>
                <a:cs typeface="Arial" panose="020B0604020202020204" pitchFamily="34" charset="0"/>
              </a:rPr>
              <a:t>(50%)</a:t>
            </a:r>
          </a:p>
          <a:p>
            <a:pPr algn="just" defTabSz="288000"/>
            <a:endParaRPr lang="es-ES" sz="800" dirty="0">
              <a:latin typeface="Arial" panose="020B0604020202020204" pitchFamily="34" charset="0"/>
              <a:cs typeface="Arial" panose="020B0604020202020204" pitchFamily="34" charset="0"/>
            </a:endParaRPr>
          </a:p>
          <a:p>
            <a:pPr algn="just" defTabSz="288000"/>
            <a:r>
              <a:rPr lang="es-ES" sz="1000" b="1" u="sng" dirty="0">
                <a:latin typeface="Arial" panose="020B0604020202020204" pitchFamily="34" charset="0"/>
                <a:cs typeface="Arial" panose="020B0604020202020204" pitchFamily="34" charset="0"/>
              </a:rPr>
              <a:t>1.6</a:t>
            </a:r>
            <a:r>
              <a:rPr lang="es-ES" sz="1000" u="sng" dirty="0">
                <a:latin typeface="Arial" panose="020B0604020202020204" pitchFamily="34" charset="0"/>
                <a:cs typeface="Arial" panose="020B0604020202020204" pitchFamily="34" charset="0"/>
              </a:rPr>
              <a:t> Analizar cuáles son los grupos de valor que más solicitan información. </a:t>
            </a:r>
            <a:r>
              <a:rPr lang="es-ES" sz="1000" u="sng" dirty="0">
                <a:highlight>
                  <a:srgbClr val="FF0000"/>
                </a:highlight>
                <a:latin typeface="Arial" panose="020B0604020202020204" pitchFamily="34" charset="0"/>
                <a:cs typeface="Arial" panose="020B0604020202020204" pitchFamily="34" charset="0"/>
              </a:rPr>
              <a:t>(0%)</a:t>
            </a:r>
          </a:p>
          <a:p>
            <a:pPr algn="just" defTabSz="288000"/>
            <a:endParaRPr lang="es-ES" sz="800" u="sng" dirty="0">
              <a:latin typeface="Arial" panose="020B0604020202020204" pitchFamily="34" charset="0"/>
              <a:cs typeface="Arial" panose="020B0604020202020204" pitchFamily="34" charset="0"/>
            </a:endParaRPr>
          </a:p>
          <a:p>
            <a:pPr algn="just" defTabSz="288000"/>
            <a:r>
              <a:rPr lang="es-ES" sz="1000" b="1" dirty="0">
                <a:latin typeface="Arial" panose="020B0604020202020204" pitchFamily="34" charset="0"/>
                <a:cs typeface="Arial" panose="020B0604020202020204" pitchFamily="34" charset="0"/>
              </a:rPr>
              <a:t>5.1</a:t>
            </a:r>
            <a:r>
              <a:rPr lang="es-ES" sz="1000" dirty="0">
                <a:latin typeface="Arial" panose="020B0604020202020204" pitchFamily="34" charset="0"/>
                <a:cs typeface="Arial" panose="020B0604020202020204" pitchFamily="34" charset="0"/>
              </a:rPr>
              <a:t> Realizar el monitoreo sobre la información a publicar. </a:t>
            </a:r>
            <a:r>
              <a:rPr lang="es-ES" sz="1000" dirty="0">
                <a:highlight>
                  <a:srgbClr val="FFFF00"/>
                </a:highlight>
                <a:latin typeface="Arial" panose="020B0604020202020204" pitchFamily="34" charset="0"/>
                <a:cs typeface="Arial" panose="020B0604020202020204" pitchFamily="34" charset="0"/>
              </a:rPr>
              <a:t>(90%)</a:t>
            </a:r>
          </a:p>
          <a:p>
            <a:pPr algn="just" defTabSz="288000"/>
            <a:endParaRPr lang="es-ES" sz="1000" dirty="0">
              <a:highlight>
                <a:srgbClr val="FFFF00"/>
              </a:highlight>
              <a:latin typeface="Arial" panose="020B0604020202020204" pitchFamily="34" charset="0"/>
              <a:cs typeface="Arial" panose="020B0604020202020204" pitchFamily="34" charset="0"/>
            </a:endParaRPr>
          </a:p>
          <a:p>
            <a:pPr algn="just" defTabSz="288000"/>
            <a:r>
              <a:rPr lang="es-ES" sz="1100" b="1" u="sng" dirty="0">
                <a:latin typeface="Arial" panose="020B0604020202020204" pitchFamily="34" charset="0"/>
                <a:cs typeface="Arial" panose="020B0604020202020204" pitchFamily="34" charset="0"/>
              </a:rPr>
              <a:t>Componente 6 – Participación ciudadana</a:t>
            </a:r>
          </a:p>
          <a:p>
            <a:pPr algn="just" defTabSz="288000"/>
            <a:endParaRPr lang="es-ES" sz="1000" u="sng" dirty="0">
              <a:latin typeface="Arial" panose="020B0604020202020204" pitchFamily="34" charset="0"/>
              <a:cs typeface="Arial" panose="020B0604020202020204" pitchFamily="34" charset="0"/>
            </a:endParaRPr>
          </a:p>
          <a:p>
            <a:pPr algn="just" defTabSz="288000"/>
            <a:r>
              <a:rPr lang="es-ES" sz="1000" b="1" dirty="0">
                <a:latin typeface="Arial" panose="020B0604020202020204" pitchFamily="34" charset="0"/>
                <a:cs typeface="Arial" panose="020B0604020202020204" pitchFamily="34" charset="0"/>
              </a:rPr>
              <a:t>4.</a:t>
            </a:r>
            <a:r>
              <a:rPr lang="es-ES" sz="1000" dirty="0">
                <a:latin typeface="Arial" panose="020B0604020202020204" pitchFamily="34" charset="0"/>
                <a:cs typeface="Arial" panose="020B0604020202020204" pitchFamily="34" charset="0"/>
              </a:rPr>
              <a:t> Publicar en redes sociales las acciones adelantadas por la entidad conforme a su misionalidad. </a:t>
            </a:r>
            <a:r>
              <a:rPr lang="es-ES" sz="1000" dirty="0">
                <a:highlight>
                  <a:srgbClr val="FF00FF"/>
                </a:highlight>
                <a:latin typeface="Arial" panose="020B0604020202020204" pitchFamily="34" charset="0"/>
                <a:cs typeface="Arial" panose="020B0604020202020204" pitchFamily="34" charset="0"/>
              </a:rPr>
              <a:t>(80%)</a:t>
            </a:r>
            <a:endParaRPr lang="es-ES" sz="800" b="1" dirty="0">
              <a:highlight>
                <a:srgbClr val="FF00FF"/>
              </a:highlight>
              <a:latin typeface="Arial" panose="020B0604020202020204" pitchFamily="34" charset="0"/>
              <a:cs typeface="Arial" panose="020B0604020202020204" pitchFamily="34" charset="0"/>
            </a:endParaRPr>
          </a:p>
          <a:p>
            <a:pPr algn="just" defTabSz="288000"/>
            <a:endParaRPr lang="es-ES" sz="800" b="1" dirty="0">
              <a:latin typeface="Arial" panose="020B0604020202020204" pitchFamily="34" charset="0"/>
              <a:cs typeface="Arial" panose="020B0604020202020204" pitchFamily="34" charset="0"/>
            </a:endParaRPr>
          </a:p>
          <a:p>
            <a:r>
              <a:rPr lang="es-ES" sz="800" b="1" dirty="0">
                <a:latin typeface="Arial" panose="020B0604020202020204" pitchFamily="34" charset="0"/>
                <a:cs typeface="Arial" panose="020B0604020202020204" pitchFamily="34" charset="0"/>
              </a:rPr>
              <a:t>Fuente:</a:t>
            </a:r>
            <a:r>
              <a:rPr lang="es-ES" sz="800" dirty="0">
                <a:latin typeface="Arial" panose="020B0604020202020204" pitchFamily="34" charset="0"/>
                <a:cs typeface="Arial" panose="020B0604020202020204" pitchFamily="34" charset="0"/>
              </a:rPr>
              <a:t> Seguimiento OCI socializado con OAP 22-01-2020 y publicado en el link de transparencia de la UAERMV.</a:t>
            </a:r>
          </a:p>
        </p:txBody>
      </p:sp>
    </p:spTree>
    <p:extLst>
      <p:ext uri="{BB962C8B-B14F-4D97-AF65-F5344CB8AC3E}">
        <p14:creationId xmlns:p14="http://schemas.microsoft.com/office/powerpoint/2010/main" val="3273241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E65D81-018B-4A64-8814-086E55ED9CB9}"/>
              </a:ext>
            </a:extLst>
          </p:cNvPr>
          <p:cNvSpPr txBox="1"/>
          <p:nvPr/>
        </p:nvSpPr>
        <p:spPr>
          <a:xfrm>
            <a:off x="385893" y="649930"/>
            <a:ext cx="8414158" cy="218521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COMITÉ INSTITUCIONAL DE COORDINACIÓN DE CONTROL INTERNO - CICCI</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OFICINA DE CONTROL INTERNO                  </a:t>
            </a:r>
          </a:p>
        </p:txBody>
      </p:sp>
      <p:sp>
        <p:nvSpPr>
          <p:cNvPr id="3" name="CuadroTexto 2">
            <a:extLst>
              <a:ext uri="{FF2B5EF4-FFF2-40B4-BE49-F238E27FC236}">
                <a16:creationId xmlns:a16="http://schemas.microsoft.com/office/drawing/2014/main" id="{4FA94E7C-181C-4F3A-8482-775D7F9D6D2C}"/>
              </a:ext>
            </a:extLst>
          </p:cNvPr>
          <p:cNvSpPr txBox="1"/>
          <p:nvPr/>
        </p:nvSpPr>
        <p:spPr>
          <a:xfrm>
            <a:off x="3284291" y="5709315"/>
            <a:ext cx="325492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b="1" dirty="0">
                <a:solidFill>
                  <a:prstClr val="white"/>
                </a:solidFill>
                <a:latin typeface="Arial" panose="020B0604020202020204" pitchFamily="34" charset="0"/>
                <a:cs typeface="Arial" panose="020B0604020202020204" pitchFamily="34" charset="0"/>
              </a:rPr>
              <a:t>31 </a:t>
            </a: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 ENERO DE 2020</a:t>
            </a:r>
            <a:endParaRPr kumimoji="0" lang="es-CO"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CuadroTexto 3">
            <a:extLst>
              <a:ext uri="{FF2B5EF4-FFF2-40B4-BE49-F238E27FC236}">
                <a16:creationId xmlns:a16="http://schemas.microsoft.com/office/drawing/2014/main" id="{24C225F1-EEC4-40CC-A489-F947DE4CA020}"/>
              </a:ext>
            </a:extLst>
          </p:cNvPr>
          <p:cNvSpPr txBox="1"/>
          <p:nvPr/>
        </p:nvSpPr>
        <p:spPr>
          <a:xfrm>
            <a:off x="2004969" y="4041397"/>
            <a:ext cx="559545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Unidad Administrativa Especial de Rehabilitación y Mantenimiento Vial</a:t>
            </a:r>
            <a:endParaRPr kumimoji="0" lang="es-CO"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18205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5696AB-76F5-4A94-9099-B6D133B1EC50}"/>
              </a:ext>
            </a:extLst>
          </p:cNvPr>
          <p:cNvSpPr txBox="1"/>
          <p:nvPr/>
        </p:nvSpPr>
        <p:spPr>
          <a:xfrm>
            <a:off x="-54529" y="60965"/>
            <a:ext cx="9068499" cy="369332"/>
          </a:xfrm>
          <a:prstGeom prst="rect">
            <a:avLst/>
          </a:prstGeom>
          <a:noFill/>
        </p:spPr>
        <p:txBody>
          <a:bodyPr wrap="square" rtlCol="0">
            <a:spAutoFit/>
          </a:bodyPr>
          <a:lstStyle/>
          <a:p>
            <a:pPr algn="ctr"/>
            <a:r>
              <a:rPr lang="es-ES" b="1" dirty="0">
                <a:latin typeface="Arial" panose="020B0604020202020204" pitchFamily="34" charset="0"/>
                <a:cs typeface="Arial" panose="020B0604020202020204" pitchFamily="34" charset="0"/>
              </a:rPr>
              <a:t>3.4 MEDIDAS DE AUSTERIDAD EN EL GASTO PÚBLICO</a:t>
            </a:r>
            <a:endParaRPr lang="es-CO" b="1" dirty="0"/>
          </a:p>
        </p:txBody>
      </p:sp>
      <p:sp>
        <p:nvSpPr>
          <p:cNvPr id="3" name="Rectángulo 2">
            <a:extLst>
              <a:ext uri="{FF2B5EF4-FFF2-40B4-BE49-F238E27FC236}">
                <a16:creationId xmlns:a16="http://schemas.microsoft.com/office/drawing/2014/main" id="{4D29214B-9B76-493D-A15C-FBB093C667A2}"/>
              </a:ext>
            </a:extLst>
          </p:cNvPr>
          <p:cNvSpPr/>
          <p:nvPr/>
        </p:nvSpPr>
        <p:spPr>
          <a:xfrm>
            <a:off x="381852" y="5887880"/>
            <a:ext cx="8354543" cy="830997"/>
          </a:xfrm>
          <a:prstGeom prst="rect">
            <a:avLst/>
          </a:prstGeom>
          <a:solidFill>
            <a:schemeClr val="bg1"/>
          </a:solidFill>
        </p:spPr>
        <p:txBody>
          <a:bodyPr wrap="square">
            <a:spAutoFit/>
          </a:bodyPr>
          <a:lstStyle/>
          <a:p>
            <a:pPr algn="just">
              <a:spcAft>
                <a:spcPts val="0"/>
              </a:spcAft>
            </a:pPr>
            <a:r>
              <a:rPr lang="es-ES" sz="1600" dirty="0">
                <a:solidFill>
                  <a:srgbClr val="000000"/>
                </a:solidFill>
                <a:latin typeface="Arial" panose="020B0604020202020204" pitchFamily="34" charset="0"/>
                <a:ea typeface="Times New Roman" panose="02020603050405020304" pitchFamily="18" charset="0"/>
              </a:rPr>
              <a:t>En aras de cumplir con la meta trazada para el 2019 de conservar y rehabilitar 326 kilómetros-carril de malla vial local, 20,50 kilómetros-carril de malla vial arterial, 11,67 kilómetros de ciclorrutas conservados y 12,76 kilómetros mantenimiento rural</a:t>
            </a:r>
            <a:r>
              <a:rPr lang="es-ES" sz="1600" dirty="0">
                <a:latin typeface="Arial" panose="020B0604020202020204" pitchFamily="34" charset="0"/>
                <a:ea typeface="Times New Roman" panose="02020603050405020304" pitchFamily="18" charset="0"/>
              </a:rPr>
              <a:t>.</a:t>
            </a:r>
            <a:endParaRPr lang="es-CO" sz="1600" dirty="0">
              <a:effectLst/>
              <a:latin typeface="Times New Roman" panose="02020603050405020304" pitchFamily="18" charset="0"/>
              <a:ea typeface="Times New Roman" panose="02020603050405020304" pitchFamily="18" charset="0"/>
            </a:endParaRPr>
          </a:p>
        </p:txBody>
      </p:sp>
      <p:pic>
        <p:nvPicPr>
          <p:cNvPr id="6" name="Imagen 5">
            <a:extLst>
              <a:ext uri="{FF2B5EF4-FFF2-40B4-BE49-F238E27FC236}">
                <a16:creationId xmlns:a16="http://schemas.microsoft.com/office/drawing/2014/main" id="{A64A4543-3E6A-4633-A59F-767BCA44E036}"/>
              </a:ext>
            </a:extLst>
          </p:cNvPr>
          <p:cNvPicPr>
            <a:picLocks noChangeAspect="1"/>
          </p:cNvPicPr>
          <p:nvPr/>
        </p:nvPicPr>
        <p:blipFill>
          <a:blip r:embed="rId2"/>
          <a:stretch>
            <a:fillRect/>
          </a:stretch>
        </p:blipFill>
        <p:spPr>
          <a:xfrm>
            <a:off x="381852" y="498050"/>
            <a:ext cx="5498831" cy="4948622"/>
          </a:xfrm>
          <a:prstGeom prst="rect">
            <a:avLst/>
          </a:prstGeom>
        </p:spPr>
      </p:pic>
      <p:sp>
        <p:nvSpPr>
          <p:cNvPr id="7" name="CuadroTexto 6">
            <a:extLst>
              <a:ext uri="{FF2B5EF4-FFF2-40B4-BE49-F238E27FC236}">
                <a16:creationId xmlns:a16="http://schemas.microsoft.com/office/drawing/2014/main" id="{5F023A31-6DDB-4A68-90D6-C47F83DA16C7}"/>
              </a:ext>
            </a:extLst>
          </p:cNvPr>
          <p:cNvSpPr txBox="1"/>
          <p:nvPr/>
        </p:nvSpPr>
        <p:spPr>
          <a:xfrm>
            <a:off x="557866" y="2666491"/>
            <a:ext cx="302003" cy="400110"/>
          </a:xfrm>
          <a:prstGeom prst="rect">
            <a:avLst/>
          </a:prstGeom>
          <a:noFill/>
        </p:spPr>
        <p:txBody>
          <a:bodyPr wrap="square" rtlCol="0">
            <a:spAutoFit/>
          </a:bodyPr>
          <a:lstStyle/>
          <a:p>
            <a:r>
              <a:rPr lang="es-ES" sz="2000" dirty="0"/>
              <a:t>*</a:t>
            </a:r>
            <a:endParaRPr lang="es-CO" sz="2400" dirty="0"/>
          </a:p>
        </p:txBody>
      </p:sp>
      <p:sp>
        <p:nvSpPr>
          <p:cNvPr id="8" name="CuadroTexto 7">
            <a:extLst>
              <a:ext uri="{FF2B5EF4-FFF2-40B4-BE49-F238E27FC236}">
                <a16:creationId xmlns:a16="http://schemas.microsoft.com/office/drawing/2014/main" id="{032A5CC7-EE61-487F-8F95-ECFD9C9E6F20}"/>
              </a:ext>
            </a:extLst>
          </p:cNvPr>
          <p:cNvSpPr txBox="1"/>
          <p:nvPr/>
        </p:nvSpPr>
        <p:spPr>
          <a:xfrm>
            <a:off x="6061045" y="1056820"/>
            <a:ext cx="2952925" cy="892552"/>
          </a:xfrm>
          <a:prstGeom prst="rect">
            <a:avLst/>
          </a:prstGeom>
          <a:noFill/>
          <a:ln>
            <a:solidFill>
              <a:schemeClr val="tx1"/>
            </a:solidFill>
          </a:ln>
        </p:spPr>
        <p:txBody>
          <a:bodyPr wrap="square" rtlCol="0">
            <a:spAutoFit/>
          </a:bodyPr>
          <a:lstStyle/>
          <a:p>
            <a:pPr algn="just"/>
            <a:r>
              <a:rPr lang="es-ES" sz="2400" dirty="0">
                <a:latin typeface="Arial" panose="020B0604020202020204" pitchFamily="34" charset="0"/>
                <a:cs typeface="Arial" panose="020B0604020202020204" pitchFamily="34" charset="0"/>
              </a:rPr>
              <a:t>*</a:t>
            </a:r>
            <a:r>
              <a:rPr lang="es-ES" sz="1400" dirty="0">
                <a:latin typeface="Arial" panose="020B0604020202020204" pitchFamily="34" charset="0"/>
                <a:cs typeface="Arial" panose="020B0604020202020204" pitchFamily="34" charset="0"/>
              </a:rPr>
              <a:t> En agosto de 2019 la entidad solicitó cancelación del servicio de internet</a:t>
            </a:r>
            <a:r>
              <a:rPr lang="es-ES" sz="1400" dirty="0"/>
              <a:t>.</a:t>
            </a:r>
            <a:endParaRPr lang="es-CO" sz="1400" dirty="0"/>
          </a:p>
        </p:txBody>
      </p:sp>
      <p:sp>
        <p:nvSpPr>
          <p:cNvPr id="9" name="CuadroTexto 8">
            <a:extLst>
              <a:ext uri="{FF2B5EF4-FFF2-40B4-BE49-F238E27FC236}">
                <a16:creationId xmlns:a16="http://schemas.microsoft.com/office/drawing/2014/main" id="{64C286C3-9D9F-4646-A82C-B7E6B5889E6A}"/>
              </a:ext>
            </a:extLst>
          </p:cNvPr>
          <p:cNvSpPr txBox="1"/>
          <p:nvPr/>
        </p:nvSpPr>
        <p:spPr>
          <a:xfrm>
            <a:off x="6052655" y="2128193"/>
            <a:ext cx="2952925" cy="1323439"/>
          </a:xfrm>
          <a:prstGeom prst="rect">
            <a:avLst/>
          </a:prstGeom>
          <a:noFill/>
          <a:ln>
            <a:solidFill>
              <a:schemeClr val="tx1"/>
            </a:solidFill>
          </a:ln>
        </p:spPr>
        <p:txBody>
          <a:bodyPr wrap="square" rtlCol="0">
            <a:spAutoFit/>
          </a:bodyPr>
          <a:lstStyle/>
          <a:p>
            <a:pPr algn="just"/>
            <a:r>
              <a:rPr lang="es-ES" sz="2400" dirty="0">
                <a:latin typeface="Arial" panose="020B0604020202020204" pitchFamily="34" charset="0"/>
                <a:cs typeface="Arial" panose="020B0604020202020204" pitchFamily="34" charset="0"/>
              </a:rPr>
              <a:t>**</a:t>
            </a:r>
            <a:r>
              <a:rPr lang="es-ES" sz="1400" dirty="0">
                <a:latin typeface="Arial" panose="020B0604020202020204" pitchFamily="34" charset="0"/>
                <a:cs typeface="Arial" panose="020B0604020202020204" pitchFamily="34" charset="0"/>
              </a:rPr>
              <a:t> Con contrato 410 de junio de 2019, Internexa S.A., para prestación de servicios integrales de soluciones de conectividad para la UAERMV.</a:t>
            </a:r>
            <a:endParaRPr lang="es-CO" sz="1400" dirty="0"/>
          </a:p>
        </p:txBody>
      </p:sp>
      <p:sp>
        <p:nvSpPr>
          <p:cNvPr id="10" name="CuadroTexto 9">
            <a:extLst>
              <a:ext uri="{FF2B5EF4-FFF2-40B4-BE49-F238E27FC236}">
                <a16:creationId xmlns:a16="http://schemas.microsoft.com/office/drawing/2014/main" id="{D021882E-5369-4B4A-9391-F4AE0473854C}"/>
              </a:ext>
            </a:extLst>
          </p:cNvPr>
          <p:cNvSpPr txBox="1"/>
          <p:nvPr/>
        </p:nvSpPr>
        <p:spPr>
          <a:xfrm>
            <a:off x="545283" y="2934298"/>
            <a:ext cx="528508" cy="400110"/>
          </a:xfrm>
          <a:prstGeom prst="rect">
            <a:avLst/>
          </a:prstGeom>
          <a:noFill/>
        </p:spPr>
        <p:txBody>
          <a:bodyPr wrap="square" rtlCol="0">
            <a:spAutoFit/>
          </a:bodyPr>
          <a:lstStyle/>
          <a:p>
            <a:r>
              <a:rPr lang="es-ES" sz="2000" dirty="0"/>
              <a:t>**</a:t>
            </a:r>
            <a:endParaRPr lang="es-CO" sz="2400" dirty="0"/>
          </a:p>
        </p:txBody>
      </p:sp>
      <p:sp>
        <p:nvSpPr>
          <p:cNvPr id="4" name="CuadroTexto 3">
            <a:extLst>
              <a:ext uri="{FF2B5EF4-FFF2-40B4-BE49-F238E27FC236}">
                <a16:creationId xmlns:a16="http://schemas.microsoft.com/office/drawing/2014/main" id="{69E1B9FC-13A6-4B9C-9930-593C9BE0CC97}"/>
              </a:ext>
            </a:extLst>
          </p:cNvPr>
          <p:cNvSpPr txBox="1"/>
          <p:nvPr/>
        </p:nvSpPr>
        <p:spPr>
          <a:xfrm>
            <a:off x="258037" y="5409152"/>
            <a:ext cx="8443366" cy="338554"/>
          </a:xfrm>
          <a:prstGeom prst="rect">
            <a:avLst/>
          </a:prstGeom>
          <a:noFill/>
        </p:spPr>
        <p:txBody>
          <a:bodyPr wrap="square" rtlCol="0">
            <a:spAutoFit/>
          </a:bodyPr>
          <a:lstStyle/>
          <a:p>
            <a:r>
              <a:rPr lang="es-ES" sz="800" dirty="0">
                <a:latin typeface="Arial" panose="020B0604020202020204" pitchFamily="34" charset="0"/>
                <a:cs typeface="Arial" panose="020B0604020202020204" pitchFamily="34" charset="0"/>
              </a:rPr>
              <a:t>Fuente: Tomado del informe de austeridad en el gasto público correspondiente al IV trimestre de 2019, con memorando 20201600005173 del 28 de enero de 2020. Los ítems relacionados en el cuadro están relacionados en el cumplimiento de las metas del proyecto de inversión 0408.</a:t>
            </a:r>
            <a:endParaRPr lang="es-CO" sz="8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85862803-B7FB-4778-9D6C-4A422F2F461F}"/>
              </a:ext>
            </a:extLst>
          </p:cNvPr>
          <p:cNvSpPr txBox="1"/>
          <p:nvPr/>
        </p:nvSpPr>
        <p:spPr>
          <a:xfrm>
            <a:off x="6052654" y="3654784"/>
            <a:ext cx="2952925" cy="738664"/>
          </a:xfrm>
          <a:prstGeom prst="rect">
            <a:avLst/>
          </a:prstGeom>
          <a:noFill/>
          <a:ln>
            <a:solidFill>
              <a:schemeClr val="tx1"/>
            </a:solidFill>
          </a:ln>
        </p:spPr>
        <p:txBody>
          <a:bodyPr wrap="square" rtlCol="0">
            <a:spAutoFit/>
          </a:bodyPr>
          <a:lstStyle/>
          <a:p>
            <a:pPr algn="just"/>
            <a:r>
              <a:rPr lang="es-ES" sz="1400" dirty="0">
                <a:latin typeface="Arial" panose="020B0604020202020204" pitchFamily="34" charset="0"/>
                <a:cs typeface="Arial" panose="020B0604020202020204" pitchFamily="34" charset="0"/>
              </a:rPr>
              <a:t>Nota: este cuadro no incluye todas las variables que se analizan en el informe</a:t>
            </a:r>
            <a:endParaRPr lang="es-CO"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4395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99DEE8-4F7B-41A0-8A74-65606D34DA69}"/>
              </a:ext>
            </a:extLst>
          </p:cNvPr>
          <p:cNvSpPr txBox="1"/>
          <p:nvPr/>
        </p:nvSpPr>
        <p:spPr>
          <a:xfrm>
            <a:off x="0" y="829446"/>
            <a:ext cx="9144000" cy="369332"/>
          </a:xfrm>
          <a:prstGeom prst="rect">
            <a:avLst/>
          </a:prstGeom>
          <a:noFill/>
        </p:spPr>
        <p:txBody>
          <a:bodyPr wrap="square" rtlCol="0">
            <a:spAutoFit/>
          </a:bodyPr>
          <a:lstStyle/>
          <a:p>
            <a:r>
              <a:rPr lang="es-ES"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DE LA EVALUACION DE CRITERIOS:</a:t>
            </a:r>
            <a:endParaRPr lang="es-CO" dirty="0">
              <a:solidFill>
                <a:srgbClr val="002060"/>
              </a:solidFill>
              <a:effectLst>
                <a:outerShdw blurRad="38100" dist="38100" dir="2700000" algn="tl">
                  <a:srgbClr val="000000">
                    <a:alpha val="43137"/>
                  </a:srgbClr>
                </a:outerShdw>
              </a:effectLst>
            </a:endParaRPr>
          </a:p>
        </p:txBody>
      </p:sp>
      <p:pic>
        <p:nvPicPr>
          <p:cNvPr id="7" name="Imagen 6">
            <a:extLst>
              <a:ext uri="{FF2B5EF4-FFF2-40B4-BE49-F238E27FC236}">
                <a16:creationId xmlns:a16="http://schemas.microsoft.com/office/drawing/2014/main" id="{990604FB-9CC2-4292-854A-94BE527F972A}"/>
              </a:ext>
            </a:extLst>
          </p:cNvPr>
          <p:cNvPicPr>
            <a:picLocks noChangeAspect="1"/>
          </p:cNvPicPr>
          <p:nvPr/>
        </p:nvPicPr>
        <p:blipFill>
          <a:blip r:embed="rId2"/>
          <a:stretch>
            <a:fillRect/>
          </a:stretch>
        </p:blipFill>
        <p:spPr>
          <a:xfrm>
            <a:off x="0" y="1187855"/>
            <a:ext cx="9144000" cy="5594888"/>
          </a:xfrm>
          <a:prstGeom prst="rect">
            <a:avLst/>
          </a:prstGeom>
        </p:spPr>
      </p:pic>
      <p:sp>
        <p:nvSpPr>
          <p:cNvPr id="4" name="CuadroTexto 3">
            <a:extLst>
              <a:ext uri="{FF2B5EF4-FFF2-40B4-BE49-F238E27FC236}">
                <a16:creationId xmlns:a16="http://schemas.microsoft.com/office/drawing/2014/main" id="{40C2C674-C91F-40E8-A109-28115ADC892B}"/>
              </a:ext>
            </a:extLst>
          </p:cNvPr>
          <p:cNvSpPr txBox="1"/>
          <p:nvPr/>
        </p:nvSpPr>
        <p:spPr>
          <a:xfrm>
            <a:off x="276836" y="75257"/>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s-ES" sz="1600" b="1" i="0" u="none" strike="noStrike" kern="12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3.5 CALIFICACIÓN DE LA GESTIÓN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DE LAS DEPENDENCIAS Y PROCESOS EN 2019</a:t>
            </a:r>
            <a:endParaRPr kumimoji="0" lang="es-CO" sz="2000" b="1"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a:ea typeface="+mn-ea"/>
            </a:endParaRPr>
          </a:p>
        </p:txBody>
      </p:sp>
    </p:spTree>
    <p:extLst>
      <p:ext uri="{BB962C8B-B14F-4D97-AF65-F5344CB8AC3E}">
        <p14:creationId xmlns:p14="http://schemas.microsoft.com/office/powerpoint/2010/main" val="880444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2E2801-F656-47B1-A11C-48BABDC1934E}"/>
              </a:ext>
            </a:extLst>
          </p:cNvPr>
          <p:cNvSpPr txBox="1"/>
          <p:nvPr/>
        </p:nvSpPr>
        <p:spPr>
          <a:xfrm>
            <a:off x="0" y="17391"/>
            <a:ext cx="9144000" cy="707886"/>
          </a:xfrm>
          <a:prstGeom prst="rect">
            <a:avLst/>
          </a:prstGeom>
          <a:noFill/>
        </p:spPr>
        <p:txBody>
          <a:bodyPr wrap="square" rtlCol="0">
            <a:spAutoFit/>
          </a:bodyPr>
          <a:lstStyle/>
          <a:p>
            <a:r>
              <a:rPr lang="es-ES" sz="20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CALIFICACIÓN DE LA EVALUACIÓN DE LA GESTIÓN POR DEPENDENCIAS Y PROCESOS 2019</a:t>
            </a:r>
          </a:p>
        </p:txBody>
      </p:sp>
      <p:sp>
        <p:nvSpPr>
          <p:cNvPr id="6" name="Rectángulo 5">
            <a:extLst>
              <a:ext uri="{FF2B5EF4-FFF2-40B4-BE49-F238E27FC236}">
                <a16:creationId xmlns:a16="http://schemas.microsoft.com/office/drawing/2014/main" id="{9873E586-0CAB-43F2-8D2A-2F01BBF09801}"/>
              </a:ext>
            </a:extLst>
          </p:cNvPr>
          <p:cNvSpPr/>
          <p:nvPr/>
        </p:nvSpPr>
        <p:spPr>
          <a:xfrm>
            <a:off x="108490" y="6151646"/>
            <a:ext cx="6827002" cy="261610"/>
          </a:xfrm>
          <a:prstGeom prst="rect">
            <a:avLst/>
          </a:prstGeom>
        </p:spPr>
        <p:txBody>
          <a:bodyPr wrap="square">
            <a:spAutoFit/>
          </a:bodyPr>
          <a:lstStyle/>
          <a:p>
            <a:r>
              <a:rPr lang="es-ES" sz="1100"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Circular 28 de 26-DIC-2019 “Criterios técnicos para la evaluación de gestión por dependencias 2019”</a:t>
            </a:r>
          </a:p>
        </p:txBody>
      </p:sp>
      <p:pic>
        <p:nvPicPr>
          <p:cNvPr id="8" name="Imagen 7">
            <a:extLst>
              <a:ext uri="{FF2B5EF4-FFF2-40B4-BE49-F238E27FC236}">
                <a16:creationId xmlns:a16="http://schemas.microsoft.com/office/drawing/2014/main" id="{BAA4B75C-87E4-47F9-8B3F-1E0331FEB072}"/>
              </a:ext>
            </a:extLst>
          </p:cNvPr>
          <p:cNvPicPr>
            <a:picLocks noChangeAspect="1"/>
          </p:cNvPicPr>
          <p:nvPr/>
        </p:nvPicPr>
        <p:blipFill>
          <a:blip r:embed="rId2"/>
          <a:stretch>
            <a:fillRect/>
          </a:stretch>
        </p:blipFill>
        <p:spPr>
          <a:xfrm>
            <a:off x="108491" y="705288"/>
            <a:ext cx="6827002" cy="5446358"/>
          </a:xfrm>
          <a:prstGeom prst="rect">
            <a:avLst/>
          </a:prstGeom>
        </p:spPr>
      </p:pic>
    </p:spTree>
    <p:extLst>
      <p:ext uri="{BB962C8B-B14F-4D97-AF65-F5344CB8AC3E}">
        <p14:creationId xmlns:p14="http://schemas.microsoft.com/office/powerpoint/2010/main" val="3304082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5696AB-76F5-4A94-9099-B6D133B1EC50}"/>
              </a:ext>
            </a:extLst>
          </p:cNvPr>
          <p:cNvSpPr txBox="1"/>
          <p:nvPr/>
        </p:nvSpPr>
        <p:spPr>
          <a:xfrm>
            <a:off x="628649" y="291090"/>
            <a:ext cx="7886699" cy="932688"/>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s-ES" sz="2000" b="1" dirty="0">
                <a:solidFill>
                  <a:prstClr val="black"/>
                </a:solidFill>
                <a:latin typeface="Arial" panose="020B0604020202020204" pitchFamily="34" charset="0"/>
                <a:cs typeface="Arial" panose="020B0604020202020204" pitchFamily="34" charset="0"/>
              </a:rPr>
              <a:t>4. RESULTADOS DE LA EJECUCIÓN DEL PLAN ANUAL DE AUDITORÍAS -PAA 2019 POR ROLES </a:t>
            </a:r>
          </a:p>
        </p:txBody>
      </p:sp>
      <p:sp>
        <p:nvSpPr>
          <p:cNvPr id="5" name="CuadroTexto 4">
            <a:extLst>
              <a:ext uri="{FF2B5EF4-FFF2-40B4-BE49-F238E27FC236}">
                <a16:creationId xmlns:a16="http://schemas.microsoft.com/office/drawing/2014/main" id="{69C98E3C-FEA7-4737-B7C1-F01701FF5B3D}"/>
              </a:ext>
            </a:extLst>
          </p:cNvPr>
          <p:cNvSpPr txBox="1"/>
          <p:nvPr/>
        </p:nvSpPr>
        <p:spPr>
          <a:xfrm>
            <a:off x="628649" y="1453464"/>
            <a:ext cx="7886699" cy="420624"/>
          </a:xfrm>
          <a:prstGeom prst="rect">
            <a:avLst/>
          </a:prstGeom>
        </p:spPr>
        <p:txBody>
          <a:bodyPr vert="horz" lIns="91440" tIns="45720" rIns="91440" bIns="45720" rtlCol="0">
            <a:normAutofit/>
          </a:bodyPr>
          <a:lstStyle/>
          <a:p>
            <a:pPr algn="r" defTabSz="914400">
              <a:lnSpc>
                <a:spcPct val="90000"/>
              </a:lnSpc>
              <a:spcBef>
                <a:spcPts val="1000"/>
              </a:spcBef>
            </a:pPr>
            <a:r>
              <a:rPr lang="en-US" sz="1900" u="sng" kern="1200" dirty="0">
                <a:solidFill>
                  <a:schemeClr val="tx1"/>
                </a:solidFill>
                <a:latin typeface="+mn-lt"/>
                <a:ea typeface="+mn-ea"/>
                <a:cs typeface="+mn-cs"/>
              </a:rPr>
              <a:t>El cumplimiento del Plan </a:t>
            </a:r>
            <a:r>
              <a:rPr lang="en-US" sz="1900" u="sng" kern="1200" dirty="0" err="1">
                <a:solidFill>
                  <a:schemeClr val="tx1"/>
                </a:solidFill>
                <a:latin typeface="+mn-lt"/>
                <a:ea typeface="+mn-ea"/>
                <a:cs typeface="+mn-cs"/>
              </a:rPr>
              <a:t>Anual</a:t>
            </a:r>
            <a:r>
              <a:rPr lang="en-US" sz="1900" u="sng" kern="1200" dirty="0">
                <a:solidFill>
                  <a:schemeClr val="tx1"/>
                </a:solidFill>
                <a:latin typeface="+mn-lt"/>
                <a:ea typeface="+mn-ea"/>
                <a:cs typeface="+mn-cs"/>
              </a:rPr>
              <a:t> de </a:t>
            </a:r>
            <a:r>
              <a:rPr lang="en-US" sz="1900" u="sng" kern="1200" dirty="0" err="1">
                <a:solidFill>
                  <a:schemeClr val="tx1"/>
                </a:solidFill>
                <a:latin typeface="+mn-lt"/>
                <a:ea typeface="+mn-ea"/>
                <a:cs typeface="+mn-cs"/>
              </a:rPr>
              <a:t>Auditorías</a:t>
            </a:r>
            <a:r>
              <a:rPr lang="en-US" sz="1900" u="sng" kern="1200" dirty="0">
                <a:solidFill>
                  <a:schemeClr val="tx1"/>
                </a:solidFill>
                <a:latin typeface="+mn-lt"/>
                <a:ea typeface="+mn-ea"/>
                <a:cs typeface="+mn-cs"/>
              </a:rPr>
              <a:t> </a:t>
            </a:r>
            <a:r>
              <a:rPr lang="en-US" sz="1900" u="sng" kern="1200" dirty="0" err="1">
                <a:solidFill>
                  <a:schemeClr val="tx1"/>
                </a:solidFill>
                <a:latin typeface="+mn-lt"/>
                <a:ea typeface="+mn-ea"/>
                <a:cs typeface="+mn-cs"/>
              </a:rPr>
              <a:t>vigencia</a:t>
            </a:r>
            <a:r>
              <a:rPr lang="en-US" sz="1900" u="sng" kern="1200" dirty="0">
                <a:solidFill>
                  <a:schemeClr val="tx1"/>
                </a:solidFill>
                <a:latin typeface="+mn-lt"/>
                <a:ea typeface="+mn-ea"/>
                <a:cs typeface="+mn-cs"/>
              </a:rPr>
              <a:t> 2019 </a:t>
            </a:r>
            <a:r>
              <a:rPr lang="en-US" sz="1900" u="sng" kern="1200" dirty="0" err="1">
                <a:solidFill>
                  <a:schemeClr val="tx1"/>
                </a:solidFill>
                <a:latin typeface="+mn-lt"/>
                <a:ea typeface="+mn-ea"/>
                <a:cs typeface="+mn-cs"/>
              </a:rPr>
              <a:t>cerró</a:t>
            </a:r>
            <a:r>
              <a:rPr lang="en-US" sz="1900" u="sng" kern="1200" dirty="0">
                <a:solidFill>
                  <a:schemeClr val="tx1"/>
                </a:solidFill>
                <a:latin typeface="+mn-lt"/>
                <a:ea typeface="+mn-ea"/>
                <a:cs typeface="+mn-cs"/>
              </a:rPr>
              <a:t> </a:t>
            </a:r>
            <a:r>
              <a:rPr lang="en-US" sz="1900" u="sng" kern="1200" dirty="0" err="1">
                <a:solidFill>
                  <a:schemeClr val="tx1"/>
                </a:solidFill>
                <a:latin typeface="+mn-lt"/>
                <a:ea typeface="+mn-ea"/>
                <a:cs typeface="+mn-cs"/>
              </a:rPr>
              <a:t>en</a:t>
            </a:r>
            <a:r>
              <a:rPr lang="en-US" sz="1900" u="sng" kern="1200" dirty="0">
                <a:solidFill>
                  <a:schemeClr val="tx1"/>
                </a:solidFill>
                <a:latin typeface="+mn-lt"/>
                <a:ea typeface="+mn-ea"/>
                <a:cs typeface="+mn-cs"/>
              </a:rPr>
              <a:t> el </a:t>
            </a:r>
            <a:r>
              <a:rPr lang="en-US" sz="1900" b="1" u="sng" kern="1200" dirty="0">
                <a:solidFill>
                  <a:schemeClr val="tx1"/>
                </a:solidFill>
                <a:latin typeface="+mn-lt"/>
                <a:ea typeface="+mn-ea"/>
                <a:cs typeface="+mn-cs"/>
              </a:rPr>
              <a:t>95,72%</a:t>
            </a:r>
          </a:p>
        </p:txBody>
      </p:sp>
      <p:pic>
        <p:nvPicPr>
          <p:cNvPr id="6" name="Imagen 5">
            <a:extLst>
              <a:ext uri="{FF2B5EF4-FFF2-40B4-BE49-F238E27FC236}">
                <a16:creationId xmlns:a16="http://schemas.microsoft.com/office/drawing/2014/main" id="{83D4DBEE-4383-46EA-9BD4-E8CF999464F4}"/>
              </a:ext>
            </a:extLst>
          </p:cNvPr>
          <p:cNvPicPr>
            <a:picLocks noChangeAspect="1"/>
          </p:cNvPicPr>
          <p:nvPr/>
        </p:nvPicPr>
        <p:blipFill>
          <a:blip r:embed="rId2"/>
          <a:stretch>
            <a:fillRect/>
          </a:stretch>
        </p:blipFill>
        <p:spPr>
          <a:xfrm>
            <a:off x="92277" y="2289305"/>
            <a:ext cx="8959442" cy="2880138"/>
          </a:xfrm>
          <a:prstGeom prst="rect">
            <a:avLst/>
          </a:prstGeom>
        </p:spPr>
      </p:pic>
      <p:sp>
        <p:nvSpPr>
          <p:cNvPr id="9" name="CuadroTexto 8">
            <a:extLst>
              <a:ext uri="{FF2B5EF4-FFF2-40B4-BE49-F238E27FC236}">
                <a16:creationId xmlns:a16="http://schemas.microsoft.com/office/drawing/2014/main" id="{3BBE82FF-8F70-480D-878F-6C632C2BF2D3}"/>
              </a:ext>
            </a:extLst>
          </p:cNvPr>
          <p:cNvSpPr txBox="1"/>
          <p:nvPr/>
        </p:nvSpPr>
        <p:spPr>
          <a:xfrm>
            <a:off x="184558" y="5281425"/>
            <a:ext cx="5872293" cy="246221"/>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Fuente. </a:t>
            </a:r>
            <a:r>
              <a:rPr lang="es-CO" sz="1000" dirty="0">
                <a:latin typeface="Arial" panose="020B0604020202020204" pitchFamily="34" charset="0"/>
                <a:cs typeface="Arial" panose="020B0604020202020204" pitchFamily="34" charset="0"/>
              </a:rPr>
              <a:t>Elaboración propia a partir del seguimiento al Plan Anual de Auditorías PAA -2019, versión 2</a:t>
            </a:r>
          </a:p>
        </p:txBody>
      </p:sp>
    </p:spTree>
    <p:extLst>
      <p:ext uri="{BB962C8B-B14F-4D97-AF65-F5344CB8AC3E}">
        <p14:creationId xmlns:p14="http://schemas.microsoft.com/office/powerpoint/2010/main" val="676058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5696AB-76F5-4A94-9099-B6D133B1EC50}"/>
              </a:ext>
            </a:extLst>
          </p:cNvPr>
          <p:cNvSpPr txBox="1"/>
          <p:nvPr/>
        </p:nvSpPr>
        <p:spPr>
          <a:xfrm>
            <a:off x="0" y="107722"/>
            <a:ext cx="9068499" cy="369332"/>
          </a:xfrm>
          <a:prstGeom prst="rect">
            <a:avLst/>
          </a:prstGeom>
          <a:noFill/>
        </p:spPr>
        <p:txBody>
          <a:bodyPr wrap="square" rtlCol="0">
            <a:spAutoFit/>
          </a:bodyPr>
          <a:lstStyle/>
          <a:p>
            <a:pPr algn="ctr"/>
            <a:r>
              <a:rPr lang="es-ES" b="1" dirty="0">
                <a:latin typeface="Arial" panose="020B0604020202020204" pitchFamily="34" charset="0"/>
                <a:cs typeface="Arial" panose="020B0604020202020204" pitchFamily="34" charset="0"/>
              </a:rPr>
              <a:t>PLAN ANUAL DE AUDITORIAS - PAA 2019</a:t>
            </a:r>
            <a:endParaRPr lang="es-CO" b="1" dirty="0"/>
          </a:p>
        </p:txBody>
      </p:sp>
      <p:sp>
        <p:nvSpPr>
          <p:cNvPr id="7" name="CuadroTexto 6">
            <a:extLst>
              <a:ext uri="{FF2B5EF4-FFF2-40B4-BE49-F238E27FC236}">
                <a16:creationId xmlns:a16="http://schemas.microsoft.com/office/drawing/2014/main" id="{A757639F-427E-4B91-BF07-969ED54A4A4E}"/>
              </a:ext>
            </a:extLst>
          </p:cNvPr>
          <p:cNvSpPr txBox="1"/>
          <p:nvPr/>
        </p:nvSpPr>
        <p:spPr>
          <a:xfrm>
            <a:off x="0" y="461665"/>
            <a:ext cx="9345177" cy="400110"/>
          </a:xfrm>
          <a:prstGeom prst="rect">
            <a:avLst/>
          </a:prstGeom>
          <a:noFill/>
        </p:spPr>
        <p:txBody>
          <a:bodyPr wrap="square" rtlCol="0">
            <a:spAutoFit/>
          </a:bodyPr>
          <a:lstStyle/>
          <a:p>
            <a:r>
              <a:rPr lang="es-CO" sz="1600" u="sng" dirty="0">
                <a:latin typeface="Arial" panose="020B0604020202020204" pitchFamily="34" charset="0"/>
                <a:cs typeface="Arial" panose="020B0604020202020204" pitchFamily="34" charset="0"/>
              </a:rPr>
              <a:t>ROL EVALUACIÓN Y SEGUIMIENTO</a:t>
            </a:r>
            <a:r>
              <a:rPr lang="es-CO" sz="2000" dirty="0"/>
              <a:t>: cumplimiento del 80%</a:t>
            </a:r>
            <a:endParaRPr lang="es-CO" sz="2000" b="1" dirty="0"/>
          </a:p>
        </p:txBody>
      </p:sp>
      <p:sp>
        <p:nvSpPr>
          <p:cNvPr id="6" name="CuadroTexto 5">
            <a:extLst>
              <a:ext uri="{FF2B5EF4-FFF2-40B4-BE49-F238E27FC236}">
                <a16:creationId xmlns:a16="http://schemas.microsoft.com/office/drawing/2014/main" id="{041B3AA6-0898-44E1-8BA2-5DC66A39B3C5}"/>
              </a:ext>
            </a:extLst>
          </p:cNvPr>
          <p:cNvSpPr txBox="1"/>
          <p:nvPr/>
        </p:nvSpPr>
        <p:spPr>
          <a:xfrm>
            <a:off x="0" y="6053058"/>
            <a:ext cx="5872293" cy="246221"/>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Fuente. </a:t>
            </a:r>
            <a:r>
              <a:rPr lang="es-CO" sz="1000" dirty="0">
                <a:latin typeface="Arial" panose="020B0604020202020204" pitchFamily="34" charset="0"/>
                <a:cs typeface="Arial" panose="020B0604020202020204" pitchFamily="34" charset="0"/>
              </a:rPr>
              <a:t>Elaboración propia a partir del seguimiento al Plan Anual de Auditorías PAA -2019, versión 2</a:t>
            </a:r>
          </a:p>
        </p:txBody>
      </p:sp>
      <p:pic>
        <p:nvPicPr>
          <p:cNvPr id="8" name="Imagen 7">
            <a:extLst>
              <a:ext uri="{FF2B5EF4-FFF2-40B4-BE49-F238E27FC236}">
                <a16:creationId xmlns:a16="http://schemas.microsoft.com/office/drawing/2014/main" id="{BA23F1F0-FC64-40E6-B7ED-081BE6EA3A1E}"/>
              </a:ext>
            </a:extLst>
          </p:cNvPr>
          <p:cNvPicPr>
            <a:picLocks noChangeAspect="1"/>
          </p:cNvPicPr>
          <p:nvPr/>
        </p:nvPicPr>
        <p:blipFill>
          <a:blip r:embed="rId2"/>
          <a:stretch>
            <a:fillRect/>
          </a:stretch>
        </p:blipFill>
        <p:spPr>
          <a:xfrm>
            <a:off x="0" y="1215718"/>
            <a:ext cx="9068499" cy="4694710"/>
          </a:xfrm>
          <a:prstGeom prst="rect">
            <a:avLst/>
          </a:prstGeom>
        </p:spPr>
      </p:pic>
    </p:spTree>
    <p:extLst>
      <p:ext uri="{BB962C8B-B14F-4D97-AF65-F5344CB8AC3E}">
        <p14:creationId xmlns:p14="http://schemas.microsoft.com/office/powerpoint/2010/main" val="3011255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A757639F-427E-4B91-BF07-969ED54A4A4E}"/>
              </a:ext>
            </a:extLst>
          </p:cNvPr>
          <p:cNvSpPr txBox="1"/>
          <p:nvPr/>
        </p:nvSpPr>
        <p:spPr>
          <a:xfrm>
            <a:off x="0" y="461665"/>
            <a:ext cx="9345177" cy="1169551"/>
          </a:xfrm>
          <a:prstGeom prst="rect">
            <a:avLst/>
          </a:prstGeom>
          <a:noFill/>
        </p:spPr>
        <p:txBody>
          <a:bodyPr wrap="square" rtlCol="0">
            <a:spAutoFit/>
          </a:bodyPr>
          <a:lstStyle/>
          <a:p>
            <a:r>
              <a:rPr lang="es-CO" sz="2000" u="sng" dirty="0">
                <a:latin typeface="Arial" panose="020B0604020202020204" pitchFamily="34" charset="0"/>
                <a:cs typeface="Arial" panose="020B0604020202020204" pitchFamily="34" charset="0"/>
              </a:rPr>
              <a:t>ROL EVALUACIÓN Y SEGUIMIENTO</a:t>
            </a:r>
            <a:r>
              <a:rPr lang="es-CO" sz="2000" dirty="0"/>
              <a:t>: cumplimiento del 80%</a:t>
            </a:r>
          </a:p>
          <a:p>
            <a:endParaRPr lang="es-CO" sz="1000" dirty="0"/>
          </a:p>
          <a:p>
            <a:r>
              <a:rPr lang="es-CO" sz="2000" b="1" dirty="0"/>
              <a:t>Ponderación establecida en OCI para medición del avance en la ejecución de una auditoría de gestión:</a:t>
            </a:r>
          </a:p>
        </p:txBody>
      </p:sp>
      <p:pic>
        <p:nvPicPr>
          <p:cNvPr id="6" name="Imagen 5">
            <a:extLst>
              <a:ext uri="{FF2B5EF4-FFF2-40B4-BE49-F238E27FC236}">
                <a16:creationId xmlns:a16="http://schemas.microsoft.com/office/drawing/2014/main" id="{FEEC6C3F-10FF-4B9A-AC76-E915A718E5DF}"/>
              </a:ext>
            </a:extLst>
          </p:cNvPr>
          <p:cNvPicPr>
            <a:picLocks noChangeAspect="1"/>
          </p:cNvPicPr>
          <p:nvPr/>
        </p:nvPicPr>
        <p:blipFill>
          <a:blip r:embed="rId2"/>
          <a:stretch>
            <a:fillRect/>
          </a:stretch>
        </p:blipFill>
        <p:spPr>
          <a:xfrm>
            <a:off x="2630450" y="1524775"/>
            <a:ext cx="3807598" cy="4579237"/>
          </a:xfrm>
          <a:prstGeom prst="rect">
            <a:avLst/>
          </a:prstGeom>
        </p:spPr>
      </p:pic>
      <p:sp>
        <p:nvSpPr>
          <p:cNvPr id="5" name="CuadroTexto 4">
            <a:extLst>
              <a:ext uri="{FF2B5EF4-FFF2-40B4-BE49-F238E27FC236}">
                <a16:creationId xmlns:a16="http://schemas.microsoft.com/office/drawing/2014/main" id="{175ACB57-CFB9-43DE-AA31-FF1176B9270A}"/>
              </a:ext>
            </a:extLst>
          </p:cNvPr>
          <p:cNvSpPr txBox="1"/>
          <p:nvPr/>
        </p:nvSpPr>
        <p:spPr>
          <a:xfrm>
            <a:off x="754928" y="6104012"/>
            <a:ext cx="3917660" cy="400110"/>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Fuente. </a:t>
            </a:r>
            <a:r>
              <a:rPr lang="es-CO" sz="1000" dirty="0">
                <a:latin typeface="Arial" panose="020B0604020202020204" pitchFamily="34" charset="0"/>
                <a:cs typeface="Arial" panose="020B0604020202020204" pitchFamily="34" charset="0"/>
              </a:rPr>
              <a:t>Elaboración propia a partir de la medición acordada por el equipo OCI frente al avance de las auditorias a procesos.</a:t>
            </a:r>
          </a:p>
        </p:txBody>
      </p:sp>
      <p:sp>
        <p:nvSpPr>
          <p:cNvPr id="8" name="CuadroTexto 7">
            <a:extLst>
              <a:ext uri="{FF2B5EF4-FFF2-40B4-BE49-F238E27FC236}">
                <a16:creationId xmlns:a16="http://schemas.microsoft.com/office/drawing/2014/main" id="{DD4E9BEA-B5FD-469E-8DAA-FD23685C1741}"/>
              </a:ext>
            </a:extLst>
          </p:cNvPr>
          <p:cNvSpPr txBox="1"/>
          <p:nvPr/>
        </p:nvSpPr>
        <p:spPr>
          <a:xfrm>
            <a:off x="0" y="107722"/>
            <a:ext cx="9068499" cy="369332"/>
          </a:xfrm>
          <a:prstGeom prst="rect">
            <a:avLst/>
          </a:prstGeom>
          <a:noFill/>
        </p:spPr>
        <p:txBody>
          <a:bodyPr wrap="square" rtlCol="0">
            <a:spAutoFit/>
          </a:bodyPr>
          <a:lstStyle/>
          <a:p>
            <a:pPr algn="ctr"/>
            <a:r>
              <a:rPr lang="es-ES" b="1" dirty="0">
                <a:latin typeface="Arial" panose="020B0604020202020204" pitchFamily="34" charset="0"/>
                <a:cs typeface="Arial" panose="020B0604020202020204" pitchFamily="34" charset="0"/>
              </a:rPr>
              <a:t>PLAN ANUAL DE AUDITORIAS - PAA 2019</a:t>
            </a:r>
            <a:endParaRPr lang="es-CO" b="1" dirty="0"/>
          </a:p>
        </p:txBody>
      </p:sp>
    </p:spTree>
    <p:extLst>
      <p:ext uri="{BB962C8B-B14F-4D97-AF65-F5344CB8AC3E}">
        <p14:creationId xmlns:p14="http://schemas.microsoft.com/office/powerpoint/2010/main" val="3417114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CC58173-3BB1-48B6-A3E3-3C3E41E76A22}"/>
              </a:ext>
            </a:extLst>
          </p:cNvPr>
          <p:cNvSpPr txBox="1"/>
          <p:nvPr/>
        </p:nvSpPr>
        <p:spPr>
          <a:xfrm>
            <a:off x="0" y="685413"/>
            <a:ext cx="9345177" cy="400110"/>
          </a:xfrm>
          <a:prstGeom prst="rect">
            <a:avLst/>
          </a:prstGeom>
          <a:noFill/>
        </p:spPr>
        <p:txBody>
          <a:bodyPr wrap="square" rtlCol="0">
            <a:spAutoFit/>
          </a:bodyPr>
          <a:lstStyle/>
          <a:p>
            <a:r>
              <a:rPr lang="es-CO" sz="2000" u="sng" dirty="0">
                <a:latin typeface="Arial" panose="020B0604020202020204" pitchFamily="34" charset="0"/>
                <a:cs typeface="Arial" panose="020B0604020202020204" pitchFamily="34" charset="0"/>
              </a:rPr>
              <a:t>ROL EVALUACIÓN DE LA GESTIÓN DE RIESGOS</a:t>
            </a:r>
            <a:r>
              <a:rPr lang="es-CO" sz="2000" dirty="0">
                <a:latin typeface="Arial" panose="020B0604020202020204" pitchFamily="34" charset="0"/>
                <a:cs typeface="Arial" panose="020B0604020202020204" pitchFamily="34" charset="0"/>
              </a:rPr>
              <a:t>: cumplimiento del 100%</a:t>
            </a:r>
            <a:endParaRPr lang="es-CO" sz="2000" b="1"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BFD9B6D6-FD4D-492A-92A4-2AB29102336F}"/>
              </a:ext>
            </a:extLst>
          </p:cNvPr>
          <p:cNvPicPr>
            <a:picLocks noChangeAspect="1"/>
          </p:cNvPicPr>
          <p:nvPr/>
        </p:nvPicPr>
        <p:blipFill>
          <a:blip r:embed="rId2"/>
          <a:stretch>
            <a:fillRect/>
          </a:stretch>
        </p:blipFill>
        <p:spPr>
          <a:xfrm>
            <a:off x="457874" y="1463010"/>
            <a:ext cx="8228251" cy="3814534"/>
          </a:xfrm>
          <a:prstGeom prst="rect">
            <a:avLst/>
          </a:prstGeom>
        </p:spPr>
      </p:pic>
      <p:sp>
        <p:nvSpPr>
          <p:cNvPr id="6" name="CuadroTexto 5">
            <a:extLst>
              <a:ext uri="{FF2B5EF4-FFF2-40B4-BE49-F238E27FC236}">
                <a16:creationId xmlns:a16="http://schemas.microsoft.com/office/drawing/2014/main" id="{C54669BC-F97D-4CD7-BC8E-DD3F42CABAC2}"/>
              </a:ext>
            </a:extLst>
          </p:cNvPr>
          <p:cNvSpPr txBox="1"/>
          <p:nvPr/>
        </p:nvSpPr>
        <p:spPr>
          <a:xfrm>
            <a:off x="377503" y="5277544"/>
            <a:ext cx="5872293" cy="246221"/>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Fuente. </a:t>
            </a:r>
            <a:r>
              <a:rPr lang="es-CO" sz="1000" dirty="0">
                <a:latin typeface="Arial" panose="020B0604020202020204" pitchFamily="34" charset="0"/>
                <a:cs typeface="Arial" panose="020B0604020202020204" pitchFamily="34" charset="0"/>
              </a:rPr>
              <a:t>Elaboración propia a partir del seguimiento al Plan Anual de Auditorías PAA -2019, versión 2</a:t>
            </a:r>
          </a:p>
        </p:txBody>
      </p:sp>
      <p:sp>
        <p:nvSpPr>
          <p:cNvPr id="7" name="CuadroTexto 6">
            <a:extLst>
              <a:ext uri="{FF2B5EF4-FFF2-40B4-BE49-F238E27FC236}">
                <a16:creationId xmlns:a16="http://schemas.microsoft.com/office/drawing/2014/main" id="{AB45B5AD-D263-4A35-B165-5F502CCCC7EB}"/>
              </a:ext>
            </a:extLst>
          </p:cNvPr>
          <p:cNvSpPr txBox="1"/>
          <p:nvPr/>
        </p:nvSpPr>
        <p:spPr>
          <a:xfrm>
            <a:off x="0" y="254526"/>
            <a:ext cx="9068499" cy="369332"/>
          </a:xfrm>
          <a:prstGeom prst="rect">
            <a:avLst/>
          </a:prstGeom>
          <a:noFill/>
        </p:spPr>
        <p:txBody>
          <a:bodyPr wrap="square" rtlCol="0">
            <a:spAutoFit/>
          </a:bodyPr>
          <a:lstStyle/>
          <a:p>
            <a:pPr algn="ctr"/>
            <a:r>
              <a:rPr lang="es-ES" b="1" dirty="0">
                <a:latin typeface="Arial" panose="020B0604020202020204" pitchFamily="34" charset="0"/>
                <a:cs typeface="Arial" panose="020B0604020202020204" pitchFamily="34" charset="0"/>
              </a:rPr>
              <a:t>PLAN ANUAL DE AUDITORIAS - PAA 2019</a:t>
            </a:r>
            <a:endParaRPr lang="es-CO" b="1" dirty="0"/>
          </a:p>
        </p:txBody>
      </p:sp>
    </p:spTree>
    <p:extLst>
      <p:ext uri="{BB962C8B-B14F-4D97-AF65-F5344CB8AC3E}">
        <p14:creationId xmlns:p14="http://schemas.microsoft.com/office/powerpoint/2010/main" val="2984412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CC58173-3BB1-48B6-A3E3-3C3E41E76A22}"/>
              </a:ext>
            </a:extLst>
          </p:cNvPr>
          <p:cNvSpPr txBox="1"/>
          <p:nvPr/>
        </p:nvSpPr>
        <p:spPr>
          <a:xfrm>
            <a:off x="159232" y="545389"/>
            <a:ext cx="9345177" cy="1323439"/>
          </a:xfrm>
          <a:prstGeom prst="rect">
            <a:avLst/>
          </a:prstGeom>
          <a:noFill/>
        </p:spPr>
        <p:txBody>
          <a:bodyPr wrap="square" rtlCol="0">
            <a:spAutoFit/>
          </a:bodyPr>
          <a:lstStyle/>
          <a:p>
            <a:r>
              <a:rPr lang="es-CO" sz="2000" u="sng" dirty="0">
                <a:latin typeface="Arial" panose="020B0604020202020204" pitchFamily="34" charset="0"/>
                <a:cs typeface="Arial" panose="020B0604020202020204" pitchFamily="34" charset="0"/>
              </a:rPr>
              <a:t>ROL LIDERAZGO ESTRATÉGICO</a:t>
            </a:r>
            <a:r>
              <a:rPr lang="es-CO" sz="2000" dirty="0">
                <a:latin typeface="Arial" panose="020B0604020202020204" pitchFamily="34" charset="0"/>
                <a:cs typeface="Arial" panose="020B0604020202020204" pitchFamily="34" charset="0"/>
              </a:rPr>
              <a:t>: cumplimiento del 98,61%</a:t>
            </a:r>
          </a:p>
          <a:p>
            <a:r>
              <a:rPr lang="es-CO" sz="2000" u="sng" dirty="0">
                <a:latin typeface="Arial" panose="020B0604020202020204" pitchFamily="34" charset="0"/>
                <a:cs typeface="Arial" panose="020B0604020202020204" pitchFamily="34" charset="0"/>
              </a:rPr>
              <a:t>ROL ENFOQUE HACIA LA PREVENCIÓN</a:t>
            </a:r>
            <a:r>
              <a:rPr lang="es-CO" sz="2000" dirty="0">
                <a:latin typeface="Arial" panose="020B0604020202020204" pitchFamily="34" charset="0"/>
                <a:cs typeface="Arial" panose="020B0604020202020204" pitchFamily="34" charset="0"/>
              </a:rPr>
              <a:t>: cumplimiento del 100%</a:t>
            </a:r>
          </a:p>
          <a:p>
            <a:r>
              <a:rPr lang="es-CO" sz="2000" u="sng" dirty="0">
                <a:latin typeface="Arial" panose="020B0604020202020204" pitchFamily="34" charset="0"/>
                <a:cs typeface="Arial" panose="020B0604020202020204" pitchFamily="34" charset="0"/>
              </a:rPr>
              <a:t>ROL RELACIÓN CON ENTES DE CONTROL</a:t>
            </a:r>
            <a:r>
              <a:rPr lang="es-CO" sz="2000" dirty="0">
                <a:latin typeface="Arial" panose="020B0604020202020204" pitchFamily="34" charset="0"/>
                <a:cs typeface="Arial" panose="020B0604020202020204" pitchFamily="34" charset="0"/>
              </a:rPr>
              <a:t>:</a:t>
            </a:r>
            <a:r>
              <a:rPr lang="es-CO" sz="2000" b="1" dirty="0">
                <a:latin typeface="Arial" panose="020B0604020202020204" pitchFamily="34" charset="0"/>
                <a:cs typeface="Arial" panose="020B0604020202020204" pitchFamily="34" charset="0"/>
              </a:rPr>
              <a:t> </a:t>
            </a:r>
            <a:r>
              <a:rPr lang="es-CO" sz="2000" dirty="0">
                <a:latin typeface="Arial" panose="020B0604020202020204" pitchFamily="34" charset="0"/>
                <a:cs typeface="Arial" panose="020B0604020202020204" pitchFamily="34" charset="0"/>
              </a:rPr>
              <a:t>cumplimiento del 100%</a:t>
            </a:r>
            <a:endParaRPr lang="es-CO" sz="2000" b="1" dirty="0">
              <a:latin typeface="Arial" panose="020B0604020202020204" pitchFamily="34" charset="0"/>
              <a:cs typeface="Arial" panose="020B0604020202020204" pitchFamily="34" charset="0"/>
            </a:endParaRPr>
          </a:p>
          <a:p>
            <a:endParaRPr lang="es-CO" sz="2000" b="1" dirty="0"/>
          </a:p>
        </p:txBody>
      </p:sp>
      <p:pic>
        <p:nvPicPr>
          <p:cNvPr id="3" name="Imagen 2">
            <a:extLst>
              <a:ext uri="{FF2B5EF4-FFF2-40B4-BE49-F238E27FC236}">
                <a16:creationId xmlns:a16="http://schemas.microsoft.com/office/drawing/2014/main" id="{C4001147-349B-422C-A2B5-11792ED369D5}"/>
              </a:ext>
            </a:extLst>
          </p:cNvPr>
          <p:cNvPicPr>
            <a:picLocks noChangeAspect="1"/>
          </p:cNvPicPr>
          <p:nvPr/>
        </p:nvPicPr>
        <p:blipFill>
          <a:blip r:embed="rId2"/>
          <a:stretch>
            <a:fillRect/>
          </a:stretch>
        </p:blipFill>
        <p:spPr>
          <a:xfrm>
            <a:off x="159232" y="1552976"/>
            <a:ext cx="8548540" cy="5138397"/>
          </a:xfrm>
          <a:prstGeom prst="rect">
            <a:avLst/>
          </a:prstGeom>
        </p:spPr>
      </p:pic>
      <p:sp>
        <p:nvSpPr>
          <p:cNvPr id="7" name="CuadroTexto 6">
            <a:extLst>
              <a:ext uri="{FF2B5EF4-FFF2-40B4-BE49-F238E27FC236}">
                <a16:creationId xmlns:a16="http://schemas.microsoft.com/office/drawing/2014/main" id="{E8517E88-0147-4B98-AC91-D015D88D0D5B}"/>
              </a:ext>
            </a:extLst>
          </p:cNvPr>
          <p:cNvSpPr txBox="1"/>
          <p:nvPr/>
        </p:nvSpPr>
        <p:spPr>
          <a:xfrm>
            <a:off x="511727" y="6657918"/>
            <a:ext cx="5872293" cy="246221"/>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Fuente. </a:t>
            </a:r>
            <a:r>
              <a:rPr lang="es-CO" sz="1000" dirty="0">
                <a:latin typeface="Arial" panose="020B0604020202020204" pitchFamily="34" charset="0"/>
                <a:cs typeface="Arial" panose="020B0604020202020204" pitchFamily="34" charset="0"/>
              </a:rPr>
              <a:t>Elaboración propia a partir del seguimiento al Plan Anual de Auditorías PAA -2019, versión 2</a:t>
            </a:r>
          </a:p>
        </p:txBody>
      </p:sp>
      <p:sp>
        <p:nvSpPr>
          <p:cNvPr id="6" name="CuadroTexto 5">
            <a:extLst>
              <a:ext uri="{FF2B5EF4-FFF2-40B4-BE49-F238E27FC236}">
                <a16:creationId xmlns:a16="http://schemas.microsoft.com/office/drawing/2014/main" id="{7663B49B-43F8-4EEE-862F-DE2376FE69B8}"/>
              </a:ext>
            </a:extLst>
          </p:cNvPr>
          <p:cNvSpPr txBox="1"/>
          <p:nvPr/>
        </p:nvSpPr>
        <p:spPr>
          <a:xfrm>
            <a:off x="0" y="107722"/>
            <a:ext cx="9068499" cy="369332"/>
          </a:xfrm>
          <a:prstGeom prst="rect">
            <a:avLst/>
          </a:prstGeom>
          <a:noFill/>
        </p:spPr>
        <p:txBody>
          <a:bodyPr wrap="square" rtlCol="0">
            <a:spAutoFit/>
          </a:bodyPr>
          <a:lstStyle/>
          <a:p>
            <a:pPr algn="ctr"/>
            <a:r>
              <a:rPr lang="es-ES" b="1" dirty="0">
                <a:latin typeface="Arial" panose="020B0604020202020204" pitchFamily="34" charset="0"/>
                <a:cs typeface="Arial" panose="020B0604020202020204" pitchFamily="34" charset="0"/>
              </a:rPr>
              <a:t>PLAN ANUAL DE AUDITORIAS - PAA 2019</a:t>
            </a:r>
            <a:endParaRPr lang="es-CO" b="1" dirty="0"/>
          </a:p>
        </p:txBody>
      </p:sp>
    </p:spTree>
    <p:extLst>
      <p:ext uri="{BB962C8B-B14F-4D97-AF65-F5344CB8AC3E}">
        <p14:creationId xmlns:p14="http://schemas.microsoft.com/office/powerpoint/2010/main" val="3080243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50331" y="167531"/>
            <a:ext cx="7605313" cy="1569660"/>
          </a:xfrm>
          <a:prstGeom prst="rect">
            <a:avLst/>
          </a:prstGeom>
          <a:noFill/>
        </p:spPr>
        <p:txBody>
          <a:bodyPr wrap="square" rtlCol="0">
            <a:spAutoFit/>
          </a:bodyPr>
          <a:lstStyle/>
          <a:p>
            <a:pPr algn="just"/>
            <a:r>
              <a:rPr lang="es-ES" sz="1600" b="1" dirty="0">
                <a:latin typeface="Arial" panose="020B0604020202020204" pitchFamily="34" charset="0"/>
                <a:cs typeface="Arial" panose="020B0604020202020204" pitchFamily="34" charset="0"/>
              </a:rPr>
              <a:t>ROL ENFOQUE HACIA LA PREVENCIÓN – INSPECCIONES FRENTES DE OBRA</a:t>
            </a:r>
          </a:p>
          <a:p>
            <a:pPr algn="just"/>
            <a:r>
              <a:rPr lang="es-ES" sz="1600" dirty="0">
                <a:latin typeface="Arial" panose="020B0604020202020204" pitchFamily="34" charset="0"/>
                <a:cs typeface="Arial" panose="020B0604020202020204" pitchFamily="34" charset="0"/>
              </a:rPr>
              <a:t>En la vigencia 2019, la OCI realizó inspección a 171 segmentos viales de acuerdo a la programación diaria reportada en la GI, diligenciando 89 informes de inspecciones misionales</a:t>
            </a:r>
            <a:endParaRPr lang="es-CO" sz="1600" dirty="0">
              <a:latin typeface="Arial" panose="020B0604020202020204" pitchFamily="34" charset="0"/>
              <a:cs typeface="Arial" panose="020B0604020202020204" pitchFamily="34" charset="0"/>
            </a:endParaRPr>
          </a:p>
          <a:p>
            <a:pPr algn="just"/>
            <a:endParaRPr lang="es-CO" sz="1600" dirty="0">
              <a:latin typeface="Arial" panose="020B0604020202020204" pitchFamily="34" charset="0"/>
              <a:cs typeface="Arial" panose="020B0604020202020204" pitchFamily="34" charset="0"/>
            </a:endParaRPr>
          </a:p>
        </p:txBody>
      </p:sp>
      <p:graphicFrame>
        <p:nvGraphicFramePr>
          <p:cNvPr id="7" name="Gráfico 6"/>
          <p:cNvGraphicFramePr>
            <a:graphicFrameLocks/>
          </p:cNvGraphicFramePr>
          <p:nvPr>
            <p:extLst>
              <p:ext uri="{D42A27DB-BD31-4B8C-83A1-F6EECF244321}">
                <p14:modId xmlns:p14="http://schemas.microsoft.com/office/powerpoint/2010/main" val="2844305724"/>
              </p:ext>
            </p:extLst>
          </p:nvPr>
        </p:nvGraphicFramePr>
        <p:xfrm>
          <a:off x="477079" y="1596959"/>
          <a:ext cx="8316590" cy="3899449"/>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p:cNvSpPr txBox="1"/>
          <p:nvPr/>
        </p:nvSpPr>
        <p:spPr>
          <a:xfrm>
            <a:off x="2018218" y="5496408"/>
            <a:ext cx="5234312" cy="246221"/>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Fuente. </a:t>
            </a:r>
            <a:r>
              <a:rPr lang="es-CO" sz="1000" dirty="0">
                <a:latin typeface="Arial" panose="020B0604020202020204" pitchFamily="34" charset="0"/>
                <a:cs typeface="Arial" panose="020B0604020202020204" pitchFamily="34" charset="0"/>
              </a:rPr>
              <a:t>Elaboración propia a partir de las bases de datos de la OCI </a:t>
            </a:r>
            <a:r>
              <a:rPr lang="es-ES" sz="1000" dirty="0">
                <a:latin typeface="Arial" panose="020B0604020202020204" pitchFamily="34" charset="0"/>
                <a:cs typeface="Arial" panose="020B0604020202020204" pitchFamily="34" charset="0"/>
              </a:rPr>
              <a:t> </a:t>
            </a:r>
            <a:endParaRPr lang="es-CO"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5867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50331" y="167531"/>
            <a:ext cx="8488869" cy="1077218"/>
          </a:xfrm>
          <a:prstGeom prst="rect">
            <a:avLst/>
          </a:prstGeom>
          <a:noFill/>
        </p:spPr>
        <p:txBody>
          <a:bodyPr wrap="square" rtlCol="0">
            <a:spAutoFit/>
          </a:bodyPr>
          <a:lstStyle/>
          <a:p>
            <a:pPr algn="just"/>
            <a:r>
              <a:rPr lang="es-ES" sz="1600" b="1" dirty="0">
                <a:latin typeface="Arial" panose="020B0604020202020204" pitchFamily="34" charset="0"/>
                <a:cs typeface="Arial" panose="020B0604020202020204" pitchFamily="34" charset="0"/>
              </a:rPr>
              <a:t>ROL ENFOQUE HACIA LA PREVENCIÓN – INSPECCIONES FRENTES DE OBRA.</a:t>
            </a:r>
          </a:p>
          <a:p>
            <a:pPr algn="just"/>
            <a:endParaRPr lang="es-ES" sz="1600" b="1"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La OCI reportó mediante correos electrónicos la observaciones en temas técnicos, ambientales y sociales, de los 171, en 39 visitas se hicieron observaciones </a:t>
            </a:r>
          </a:p>
        </p:txBody>
      </p:sp>
      <p:graphicFrame>
        <p:nvGraphicFramePr>
          <p:cNvPr id="8" name="Gráfico 7"/>
          <p:cNvGraphicFramePr>
            <a:graphicFrameLocks/>
          </p:cNvGraphicFramePr>
          <p:nvPr/>
        </p:nvGraphicFramePr>
        <p:xfrm>
          <a:off x="246005" y="1575262"/>
          <a:ext cx="3906982" cy="2564476"/>
        </p:xfrm>
        <a:graphic>
          <a:graphicData uri="http://schemas.openxmlformats.org/drawingml/2006/chart">
            <c:chart xmlns:c="http://schemas.openxmlformats.org/drawingml/2006/chart" xmlns:r="http://schemas.openxmlformats.org/officeDocument/2006/relationships" r:id="rId2"/>
          </a:graphicData>
        </a:graphic>
      </p:graphicFrame>
      <p:sp>
        <p:nvSpPr>
          <p:cNvPr id="9" name="CuadroTexto 8"/>
          <p:cNvSpPr txBox="1"/>
          <p:nvPr/>
        </p:nvSpPr>
        <p:spPr>
          <a:xfrm>
            <a:off x="133004" y="4332096"/>
            <a:ext cx="5234312" cy="246221"/>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Fuente: </a:t>
            </a:r>
            <a:r>
              <a:rPr lang="es-CO" sz="1000" dirty="0">
                <a:latin typeface="Arial" panose="020B0604020202020204" pitchFamily="34" charset="0"/>
                <a:cs typeface="Arial" panose="020B0604020202020204" pitchFamily="34" charset="0"/>
              </a:rPr>
              <a:t>elaboración propia a partir de las bases de datos de la OCI </a:t>
            </a:r>
            <a:r>
              <a:rPr lang="es-ES" sz="1000" dirty="0">
                <a:latin typeface="Arial" panose="020B0604020202020204" pitchFamily="34" charset="0"/>
                <a:cs typeface="Arial" panose="020B0604020202020204" pitchFamily="34" charset="0"/>
              </a:rPr>
              <a:t> </a:t>
            </a:r>
            <a:endParaRPr lang="es-CO" sz="1000" dirty="0">
              <a:latin typeface="Arial" panose="020B0604020202020204" pitchFamily="34" charset="0"/>
              <a:cs typeface="Arial" panose="020B0604020202020204" pitchFamily="34"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153588761"/>
              </p:ext>
            </p:extLst>
          </p:nvPr>
        </p:nvGraphicFramePr>
        <p:xfrm>
          <a:off x="4172989" y="3764564"/>
          <a:ext cx="4838007" cy="2925905"/>
        </p:xfrm>
        <a:graphic>
          <a:graphicData uri="http://schemas.openxmlformats.org/drawingml/2006/table">
            <a:tbl>
              <a:tblPr>
                <a:tableStyleId>{5C22544A-7EE6-4342-B048-85BDC9FD1C3A}</a:tableStyleId>
              </a:tblPr>
              <a:tblGrid>
                <a:gridCol w="4838007">
                  <a:extLst>
                    <a:ext uri="{9D8B030D-6E8A-4147-A177-3AD203B41FA5}">
                      <a16:colId xmlns:a16="http://schemas.microsoft.com/office/drawing/2014/main" val="2482350123"/>
                    </a:ext>
                  </a:extLst>
                </a:gridCol>
              </a:tblGrid>
              <a:tr h="303691">
                <a:tc>
                  <a:txBody>
                    <a:bodyPr/>
                    <a:lstStyle/>
                    <a:p>
                      <a:pPr algn="ctr" fontAlgn="ctr"/>
                      <a:r>
                        <a:rPr lang="es-CO" sz="1100" b="1" u="none" strike="noStrike" dirty="0">
                          <a:effectLst/>
                          <a:latin typeface="Arial" panose="020B0604020202020204" pitchFamily="34" charset="0"/>
                          <a:cs typeface="Arial" panose="020B0604020202020204" pitchFamily="34" charset="0"/>
                        </a:rPr>
                        <a:t>PRINCIPALES OBSERVACIONES REPORTADAS A GI y GASA</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833310"/>
                  </a:ext>
                </a:extLst>
              </a:tr>
              <a:tr h="209442">
                <a:tc>
                  <a:txBody>
                    <a:bodyPr/>
                    <a:lstStyle/>
                    <a:p>
                      <a:pPr algn="l" fontAlgn="b"/>
                      <a:r>
                        <a:rPr lang="es-ES" sz="1100" u="none" strike="noStrike" dirty="0">
                          <a:effectLst/>
                          <a:latin typeface="Arial" panose="020B0604020202020204" pitchFamily="34" charset="0"/>
                          <a:cs typeface="Arial" panose="020B0604020202020204" pitchFamily="34" charset="0"/>
                        </a:rPr>
                        <a:t>*Maquinaria sin señalización ni auxiliares de tráfico.</a:t>
                      </a:r>
                      <a:endParaRPr lang="es-E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62183443"/>
                  </a:ext>
                </a:extLst>
              </a:tr>
              <a:tr h="209442">
                <a:tc>
                  <a:txBody>
                    <a:bodyPr/>
                    <a:lstStyle/>
                    <a:p>
                      <a:pPr algn="l" fontAlgn="b"/>
                      <a:r>
                        <a:rPr lang="es-CO" sz="1100" u="none" strike="noStrike">
                          <a:effectLst/>
                          <a:latin typeface="Arial" panose="020B0604020202020204" pitchFamily="34" charset="0"/>
                          <a:cs typeface="Arial" panose="020B0604020202020204" pitchFamily="34" charset="0"/>
                        </a:rPr>
                        <a:t>*Cambios de diseño</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532808022"/>
                  </a:ext>
                </a:extLst>
              </a:tr>
              <a:tr h="368618">
                <a:tc>
                  <a:txBody>
                    <a:bodyPr/>
                    <a:lstStyle/>
                    <a:p>
                      <a:pPr algn="l" fontAlgn="b"/>
                      <a:r>
                        <a:rPr lang="es-ES" sz="1100" u="none" strike="noStrike">
                          <a:effectLst/>
                          <a:latin typeface="Arial" panose="020B0604020202020204" pitchFamily="34" charset="0"/>
                          <a:cs typeface="Arial" panose="020B0604020202020204" pitchFamily="34" charset="0"/>
                        </a:rPr>
                        <a:t>*Diferencia en el reporte de programación diaria y lo ejecutado en obra</a:t>
                      </a:r>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969390879"/>
                  </a:ext>
                </a:extLst>
              </a:tr>
              <a:tr h="209442">
                <a:tc>
                  <a:txBody>
                    <a:bodyPr/>
                    <a:lstStyle/>
                    <a:p>
                      <a:pPr algn="l" fontAlgn="b"/>
                      <a:r>
                        <a:rPr lang="es-CO" sz="1100" u="none" strike="noStrike" dirty="0">
                          <a:effectLst/>
                          <a:latin typeface="Arial" panose="020B0604020202020204" pitchFamily="34" charset="0"/>
                          <a:cs typeface="Arial" panose="020B0604020202020204" pitchFamily="34" charset="0"/>
                        </a:rPr>
                        <a:t>* Fallas mecánicas de maquinaria</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398762611"/>
                  </a:ext>
                </a:extLst>
              </a:tr>
              <a:tr h="209442">
                <a:tc>
                  <a:txBody>
                    <a:bodyPr/>
                    <a:lstStyle/>
                    <a:p>
                      <a:pPr algn="l" fontAlgn="b"/>
                      <a:r>
                        <a:rPr lang="es-CO" sz="1100" u="none" strike="noStrike">
                          <a:effectLst/>
                          <a:latin typeface="Arial" panose="020B0604020202020204" pitchFamily="34" charset="0"/>
                          <a:cs typeface="Arial" panose="020B0604020202020204" pitchFamily="34" charset="0"/>
                        </a:rPr>
                        <a:t>*Falta Contrato de vigilancia</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356175240"/>
                  </a:ext>
                </a:extLst>
              </a:tr>
              <a:tr h="368618">
                <a:tc>
                  <a:txBody>
                    <a:bodyPr/>
                    <a:lstStyle/>
                    <a:p>
                      <a:pPr algn="l" fontAlgn="b"/>
                      <a:r>
                        <a:rPr lang="es-ES" sz="1100" u="none" strike="noStrike" dirty="0">
                          <a:effectLst/>
                          <a:latin typeface="Arial" panose="020B0604020202020204" pitchFamily="34" charset="0"/>
                          <a:cs typeface="Arial" panose="020B0604020202020204" pitchFamily="34" charset="0"/>
                        </a:rPr>
                        <a:t>*Segmentos terminados reportados en programación y segmentos en ejecución sin reportar.</a:t>
                      </a:r>
                      <a:endParaRPr lang="es-E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555373211"/>
                  </a:ext>
                </a:extLst>
              </a:tr>
              <a:tr h="209442">
                <a:tc>
                  <a:txBody>
                    <a:bodyPr/>
                    <a:lstStyle/>
                    <a:p>
                      <a:pPr algn="l" fontAlgn="b"/>
                      <a:r>
                        <a:rPr lang="es-ES" sz="1100" u="none" strike="noStrike">
                          <a:effectLst/>
                          <a:latin typeface="Arial" panose="020B0604020202020204" pitchFamily="34" charset="0"/>
                          <a:cs typeface="Arial" panose="020B0604020202020204" pitchFamily="34" charset="0"/>
                        </a:rPr>
                        <a:t>*Segmentos en espera de asfalto, sin ejecutar actividades</a:t>
                      </a:r>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298323991"/>
                  </a:ext>
                </a:extLst>
              </a:tr>
              <a:tr h="209442">
                <a:tc>
                  <a:txBody>
                    <a:bodyPr/>
                    <a:lstStyle/>
                    <a:p>
                      <a:pPr algn="l" fontAlgn="b"/>
                      <a:r>
                        <a:rPr lang="es-ES" sz="1100" u="none" strike="noStrike">
                          <a:effectLst/>
                          <a:latin typeface="Arial" panose="020B0604020202020204" pitchFamily="34" charset="0"/>
                          <a:cs typeface="Arial" panose="020B0604020202020204" pitchFamily="34" charset="0"/>
                        </a:rPr>
                        <a:t>*Sin bitácora ni diseños en obra</a:t>
                      </a:r>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200379130"/>
                  </a:ext>
                </a:extLst>
              </a:tr>
              <a:tr h="209442">
                <a:tc>
                  <a:txBody>
                    <a:bodyPr/>
                    <a:lstStyle/>
                    <a:p>
                      <a:pPr algn="l" fontAlgn="b"/>
                      <a:r>
                        <a:rPr lang="es-ES" sz="1100" u="none" strike="noStrike">
                          <a:effectLst/>
                          <a:latin typeface="Arial" panose="020B0604020202020204" pitchFamily="34" charset="0"/>
                          <a:cs typeface="Arial" panose="020B0604020202020204" pitchFamily="34" charset="0"/>
                        </a:rPr>
                        <a:t>*Cambio de diseño en obra sin justificación.</a:t>
                      </a:r>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407727535"/>
                  </a:ext>
                </a:extLst>
              </a:tr>
              <a:tr h="209442">
                <a:tc>
                  <a:txBody>
                    <a:bodyPr/>
                    <a:lstStyle/>
                    <a:p>
                      <a:pPr algn="l" fontAlgn="b"/>
                      <a:r>
                        <a:rPr lang="es-ES" sz="1100" u="none" strike="noStrike">
                          <a:effectLst/>
                          <a:latin typeface="Arial" panose="020B0604020202020204" pitchFamily="34" charset="0"/>
                          <a:cs typeface="Arial" panose="020B0604020202020204" pitchFamily="34" charset="0"/>
                        </a:rPr>
                        <a:t>* individuos arbóreos sin la adecuada protección.</a:t>
                      </a:r>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4045593924"/>
                  </a:ext>
                </a:extLst>
              </a:tr>
              <a:tr h="209442">
                <a:tc>
                  <a:txBody>
                    <a:bodyPr/>
                    <a:lstStyle/>
                    <a:p>
                      <a:pPr algn="l" fontAlgn="b"/>
                      <a:r>
                        <a:rPr lang="es-ES" sz="1100" u="none" strike="noStrike" dirty="0">
                          <a:effectLst/>
                          <a:latin typeface="Arial" panose="020B0604020202020204" pitchFamily="34" charset="0"/>
                          <a:cs typeface="Arial" panose="020B0604020202020204" pitchFamily="34" charset="0"/>
                        </a:rPr>
                        <a:t>*Falta de adecuación de senderos peatonales</a:t>
                      </a:r>
                      <a:endParaRPr lang="es-E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55786923"/>
                  </a:ext>
                </a:extLst>
              </a:tr>
            </a:tbl>
          </a:graphicData>
        </a:graphic>
      </p:graphicFrame>
    </p:spTree>
    <p:extLst>
      <p:ext uri="{BB962C8B-B14F-4D97-AF65-F5344CB8AC3E}">
        <p14:creationId xmlns:p14="http://schemas.microsoft.com/office/powerpoint/2010/main" val="3151171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045A7E6-537B-442A-9D1E-82289F12D982}"/>
              </a:ext>
            </a:extLst>
          </p:cNvPr>
          <p:cNvSpPr txBox="1"/>
          <p:nvPr/>
        </p:nvSpPr>
        <p:spPr>
          <a:xfrm>
            <a:off x="2236418" y="243281"/>
            <a:ext cx="467115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2800" b="1" dirty="0">
                <a:solidFill>
                  <a:prstClr val="black"/>
                </a:solidFill>
                <a:latin typeface="Arial" panose="020B0604020202020204" pitchFamily="34" charset="0"/>
                <a:cs typeface="Arial" panose="020B0604020202020204" pitchFamily="34" charset="0"/>
              </a:rPr>
              <a:t>AGENDA</a:t>
            </a:r>
            <a:endParaRPr kumimoji="0" lang="es-CO"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CuadroTexto 2">
            <a:extLst>
              <a:ext uri="{FF2B5EF4-FFF2-40B4-BE49-F238E27FC236}">
                <a16:creationId xmlns:a16="http://schemas.microsoft.com/office/drawing/2014/main" id="{A3CB566D-6C3D-4D03-A8BC-DFB2251D14A5}"/>
              </a:ext>
            </a:extLst>
          </p:cNvPr>
          <p:cNvSpPr txBox="1"/>
          <p:nvPr/>
        </p:nvSpPr>
        <p:spPr>
          <a:xfrm>
            <a:off x="273279" y="766501"/>
            <a:ext cx="8597428" cy="6085512"/>
          </a:xfrm>
          <a:prstGeom prst="rect">
            <a:avLst/>
          </a:prstGeom>
          <a:noFill/>
        </p:spPr>
        <p:txBody>
          <a:bodyPr wrap="square" rtlCol="0">
            <a:spAutoFit/>
          </a:bodyPr>
          <a:lstStyle/>
          <a:p>
            <a:pPr marL="342900" lvl="0" indent="-342900" algn="just">
              <a:lnSpc>
                <a:spcPct val="150000"/>
              </a:lnSpc>
              <a:buFontTx/>
              <a:buAutoNum type="arabicPeriod"/>
            </a:pPr>
            <a:r>
              <a:rPr lang="es-ES" sz="2200" dirty="0">
                <a:solidFill>
                  <a:prstClr val="black"/>
                </a:solidFill>
                <a:latin typeface="Arial" panose="020B0604020202020204" pitchFamily="34" charset="0"/>
                <a:cs typeface="Arial" panose="020B0604020202020204" pitchFamily="34" charset="0"/>
              </a:rPr>
              <a:t>Verificación del quorum.</a:t>
            </a:r>
          </a:p>
          <a:p>
            <a:pPr marL="342900" lvl="0" indent="-342900" algn="just">
              <a:lnSpc>
                <a:spcPct val="150000"/>
              </a:lnSpc>
              <a:buFontTx/>
              <a:buAutoNum type="arabicPeriod"/>
            </a:pPr>
            <a:r>
              <a:rPr lang="es-ES" sz="2200" dirty="0">
                <a:solidFill>
                  <a:prstClr val="black"/>
                </a:solidFill>
                <a:latin typeface="Arial" panose="020B0604020202020204" pitchFamily="34" charset="0"/>
                <a:cs typeface="Arial" panose="020B0604020202020204" pitchFamily="34" charset="0"/>
              </a:rPr>
              <a:t>Plan de mejoramiento vigente Contraloría de Bogotá D.C. Resultados de la evaluación del plan de mejoramiento           2016 - 2018 y 2019.</a:t>
            </a:r>
          </a:p>
          <a:p>
            <a:pPr marL="342900" lvl="0" indent="-342900" algn="just">
              <a:lnSpc>
                <a:spcPct val="150000"/>
              </a:lnSpc>
              <a:buFontTx/>
              <a:buAutoNum type="arabicPeriod"/>
            </a:pPr>
            <a:r>
              <a:rPr lang="es-ES" sz="2200" dirty="0">
                <a:solidFill>
                  <a:prstClr val="black"/>
                </a:solidFill>
                <a:latin typeface="Arial" panose="020B0604020202020204" pitchFamily="34" charset="0"/>
                <a:cs typeface="Arial" panose="020B0604020202020204" pitchFamily="34" charset="0"/>
              </a:rPr>
              <a:t>Resultados de la evaluación efectuada por la Oficina de Control Interno con corte al 31 de diciembre de 2019 a:</a:t>
            </a:r>
          </a:p>
          <a:p>
            <a:pPr marL="377100" lvl="0" algn="just">
              <a:lnSpc>
                <a:spcPct val="150000"/>
              </a:lnSpc>
            </a:pPr>
            <a:r>
              <a:rPr lang="es-ES" sz="2200" dirty="0">
                <a:solidFill>
                  <a:prstClr val="black"/>
                </a:solidFill>
                <a:latin typeface="Arial" panose="020B0604020202020204" pitchFamily="34" charset="0"/>
                <a:cs typeface="Arial" panose="020B0604020202020204" pitchFamily="34" charset="0"/>
              </a:rPr>
              <a:t>3.1 Peticiones, quejas, reclamos, solicitudes y felicitaciones II </a:t>
            </a:r>
            <a:r>
              <a:rPr lang="es-ES" sz="2200" dirty="0" err="1">
                <a:solidFill>
                  <a:prstClr val="black"/>
                </a:solidFill>
                <a:latin typeface="Arial" panose="020B0604020202020204" pitchFamily="34" charset="0"/>
                <a:cs typeface="Arial" panose="020B0604020202020204" pitchFamily="34" charset="0"/>
              </a:rPr>
              <a:t>sem</a:t>
            </a:r>
            <a:r>
              <a:rPr lang="es-ES" sz="2200" dirty="0">
                <a:solidFill>
                  <a:prstClr val="black"/>
                </a:solidFill>
                <a:latin typeface="Arial" panose="020B0604020202020204" pitchFamily="34" charset="0"/>
                <a:cs typeface="Arial" panose="020B0604020202020204" pitchFamily="34" charset="0"/>
              </a:rPr>
              <a:t> – PQRSFD. </a:t>
            </a:r>
          </a:p>
          <a:p>
            <a:pPr marL="377100" algn="just">
              <a:lnSpc>
                <a:spcPct val="150000"/>
              </a:lnSpc>
            </a:pPr>
            <a:r>
              <a:rPr lang="es-ES" sz="2200" dirty="0">
                <a:solidFill>
                  <a:prstClr val="black"/>
                </a:solidFill>
                <a:latin typeface="Arial" panose="020B0604020202020204" pitchFamily="34" charset="0"/>
                <a:cs typeface="Arial" panose="020B0604020202020204" pitchFamily="34" charset="0"/>
              </a:rPr>
              <a:t>3.2 Gestión de riesgos y evaluación de controles. </a:t>
            </a:r>
          </a:p>
          <a:p>
            <a:pPr marL="377100" lvl="0" algn="just">
              <a:lnSpc>
                <a:spcPct val="150000"/>
              </a:lnSpc>
            </a:pPr>
            <a:endParaRPr lang="es-ES" sz="2200" dirty="0">
              <a:solidFill>
                <a:prstClr val="black"/>
              </a:solidFill>
              <a:latin typeface="Arial" panose="020B0604020202020204" pitchFamily="34" charset="0"/>
              <a:cs typeface="Arial" panose="020B0604020202020204" pitchFamily="34" charset="0"/>
            </a:endParaRPr>
          </a:p>
          <a:p>
            <a:pPr marL="342900" lvl="0" indent="-342900" algn="just">
              <a:lnSpc>
                <a:spcPct val="150000"/>
              </a:lnSpc>
              <a:buFontTx/>
              <a:buAutoNum type="arabicPeriod"/>
            </a:pPr>
            <a:endParaRPr lang="es-ES" sz="2000" dirty="0">
              <a:solidFill>
                <a:prstClr val="black"/>
              </a:solidFill>
              <a:latin typeface="Arial" panose="020B0604020202020204" pitchFamily="34" charset="0"/>
              <a:cs typeface="Arial" panose="020B0604020202020204" pitchFamily="34" charset="0"/>
            </a:endParaRPr>
          </a:p>
          <a:p>
            <a:pPr lvl="0" algn="just">
              <a:lnSpc>
                <a:spcPct val="150000"/>
              </a:lnSpc>
            </a:pPr>
            <a:r>
              <a:rPr lang="es-ES" sz="2200" dirty="0">
                <a:solidFill>
                  <a:prstClr val="black"/>
                </a:solidFill>
                <a:latin typeface="Arial" panose="020B0604020202020204" pitchFamily="34" charset="0"/>
                <a:cs typeface="Arial" panose="020B0604020202020204" pitchFamily="34" charset="0"/>
              </a:rPr>
              <a:t> </a:t>
            </a:r>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0708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F32432B-2027-4A8D-AC1B-692B68B88070}"/>
              </a:ext>
            </a:extLst>
          </p:cNvPr>
          <p:cNvSpPr txBox="1"/>
          <p:nvPr/>
        </p:nvSpPr>
        <p:spPr>
          <a:xfrm>
            <a:off x="0" y="141786"/>
            <a:ext cx="7886121" cy="958660"/>
          </a:xfrm>
          <a:prstGeom prst="rect">
            <a:avLst/>
          </a:prstGeom>
          <a:noFill/>
        </p:spPr>
        <p:txBody>
          <a:bodyPr wrap="square" rtlCol="0">
            <a:spAutoFit/>
          </a:bodyPr>
          <a:lstStyle/>
          <a:p>
            <a:pPr lvl="0" algn="just">
              <a:lnSpc>
                <a:spcPct val="150000"/>
              </a:lnSpc>
            </a:pPr>
            <a:r>
              <a:rPr lang="es-ES" sz="2000" b="1" dirty="0">
                <a:solidFill>
                  <a:prstClr val="black"/>
                </a:solidFill>
                <a:latin typeface="Arial" panose="020B0604020202020204" pitchFamily="34" charset="0"/>
                <a:cs typeface="Arial" panose="020B0604020202020204" pitchFamily="34" charset="0"/>
              </a:rPr>
              <a:t>5. PROPUESTA DEL PLAN ANUAL DE AUDITORÍAS - PAA 2020 Y PERSONAL REQUERIDO PARA CUMPLIRLO</a:t>
            </a:r>
          </a:p>
        </p:txBody>
      </p:sp>
      <p:sp>
        <p:nvSpPr>
          <p:cNvPr id="5" name="CuadroTexto 4">
            <a:extLst>
              <a:ext uri="{FF2B5EF4-FFF2-40B4-BE49-F238E27FC236}">
                <a16:creationId xmlns:a16="http://schemas.microsoft.com/office/drawing/2014/main" id="{8B80661F-4BBB-40F8-9FBD-9FCEFAB58EFD}"/>
              </a:ext>
            </a:extLst>
          </p:cNvPr>
          <p:cNvSpPr txBox="1"/>
          <p:nvPr/>
        </p:nvSpPr>
        <p:spPr>
          <a:xfrm>
            <a:off x="217026" y="6258259"/>
            <a:ext cx="9345177" cy="707886"/>
          </a:xfrm>
          <a:prstGeom prst="rect">
            <a:avLst/>
          </a:prstGeom>
          <a:noFill/>
        </p:spPr>
        <p:txBody>
          <a:bodyPr wrap="square" rtlCol="0">
            <a:spAutoFit/>
          </a:bodyPr>
          <a:lstStyle/>
          <a:p>
            <a:r>
              <a:rPr lang="es-CO" sz="2000" u="sng" dirty="0">
                <a:solidFill>
                  <a:srgbClr val="002060"/>
                </a:solidFill>
              </a:rPr>
              <a:t>VER EXCEL DEL PLAN ANUAL DE AUDITORIAS 2020</a:t>
            </a:r>
          </a:p>
          <a:p>
            <a:endParaRPr lang="es-CO" sz="2000" b="1" dirty="0"/>
          </a:p>
        </p:txBody>
      </p:sp>
      <p:sp>
        <p:nvSpPr>
          <p:cNvPr id="6" name="CuadroTexto 5">
            <a:extLst>
              <a:ext uri="{FF2B5EF4-FFF2-40B4-BE49-F238E27FC236}">
                <a16:creationId xmlns:a16="http://schemas.microsoft.com/office/drawing/2014/main" id="{47C4CDA9-B157-4E89-B735-F08FD11386B4}"/>
              </a:ext>
            </a:extLst>
          </p:cNvPr>
          <p:cNvSpPr txBox="1"/>
          <p:nvPr/>
        </p:nvSpPr>
        <p:spPr>
          <a:xfrm>
            <a:off x="0" y="1253175"/>
            <a:ext cx="8498047" cy="2949525"/>
          </a:xfrm>
          <a:prstGeom prst="rect">
            <a:avLst/>
          </a:prstGeom>
          <a:noFill/>
        </p:spPr>
        <p:txBody>
          <a:bodyPr wrap="square" rtlCol="0">
            <a:spAutoFit/>
          </a:bodyPr>
          <a:lstStyle/>
          <a:p>
            <a:pPr lvl="0" algn="just">
              <a:lnSpc>
                <a:spcPct val="150000"/>
              </a:lnSpc>
            </a:pPr>
            <a:r>
              <a:rPr lang="es-ES" b="1" dirty="0">
                <a:solidFill>
                  <a:srgbClr val="7030A0"/>
                </a:solidFill>
                <a:latin typeface="Arial" panose="020B0604020202020204" pitchFamily="34" charset="0"/>
                <a:cs typeface="Arial" panose="020B0604020202020204" pitchFamily="34" charset="0"/>
              </a:rPr>
              <a:t>RESUMEN DE LA PROPUESTA: </a:t>
            </a:r>
          </a:p>
          <a:p>
            <a:pPr marL="285750" lvl="0" indent="-285750" algn="just">
              <a:lnSpc>
                <a:spcPct val="150000"/>
              </a:lnSpc>
              <a:buFontTx/>
              <a:buChar char="-"/>
            </a:pPr>
            <a:r>
              <a:rPr lang="es-ES" dirty="0">
                <a:solidFill>
                  <a:srgbClr val="7030A0"/>
                </a:solidFill>
                <a:latin typeface="Arial" panose="020B0604020202020204" pitchFamily="34" charset="0"/>
                <a:cs typeface="Arial" panose="020B0604020202020204" pitchFamily="34" charset="0"/>
              </a:rPr>
              <a:t>SE PRIORIZARON </a:t>
            </a:r>
            <a:r>
              <a:rPr lang="es-ES" b="1" dirty="0">
                <a:solidFill>
                  <a:srgbClr val="7030A0"/>
                </a:solidFill>
                <a:latin typeface="Arial" panose="020B0604020202020204" pitchFamily="34" charset="0"/>
                <a:cs typeface="Arial" panose="020B0604020202020204" pitchFamily="34" charset="0"/>
              </a:rPr>
              <a:t>14 </a:t>
            </a:r>
            <a:r>
              <a:rPr lang="es-ES" dirty="0">
                <a:solidFill>
                  <a:srgbClr val="7030A0"/>
                </a:solidFill>
                <a:latin typeface="Arial" panose="020B0604020202020204" pitchFamily="34" charset="0"/>
                <a:cs typeface="Arial" panose="020B0604020202020204" pitchFamily="34" charset="0"/>
              </a:rPr>
              <a:t>(12) AUDITORÍAS DE GESTIÓN 2020</a:t>
            </a:r>
          </a:p>
          <a:p>
            <a:pPr marL="285750" lvl="0" indent="-285750" algn="just">
              <a:lnSpc>
                <a:spcPct val="150000"/>
              </a:lnSpc>
              <a:buFontTx/>
              <a:buChar char="-"/>
            </a:pPr>
            <a:r>
              <a:rPr lang="es-ES" dirty="0">
                <a:solidFill>
                  <a:srgbClr val="7030A0"/>
                </a:solidFill>
                <a:latin typeface="Arial" panose="020B0604020202020204" pitchFamily="34" charset="0"/>
                <a:cs typeface="Arial" panose="020B0604020202020204" pitchFamily="34" charset="0"/>
              </a:rPr>
              <a:t>SE DISTRIBUYEN LOS PROCESOS EN EL PERSONAL OCI SEGÚN EL PERFIL: </a:t>
            </a:r>
            <a:r>
              <a:rPr lang="es-ES" b="1" dirty="0">
                <a:solidFill>
                  <a:srgbClr val="7030A0"/>
                </a:solidFill>
                <a:latin typeface="Arial" panose="020B0604020202020204" pitchFamily="34" charset="0"/>
                <a:cs typeface="Arial" panose="020B0604020202020204" pitchFamily="34" charset="0"/>
              </a:rPr>
              <a:t>7</a:t>
            </a:r>
            <a:r>
              <a:rPr lang="es-ES" dirty="0">
                <a:solidFill>
                  <a:srgbClr val="7030A0"/>
                </a:solidFill>
                <a:latin typeface="Arial" panose="020B0604020202020204" pitchFamily="34" charset="0"/>
                <a:cs typeface="Arial" panose="020B0604020202020204" pitchFamily="34" charset="0"/>
              </a:rPr>
              <a:t> (6)  AUDITORES LÍDERES Y 2 DE APOYO</a:t>
            </a:r>
          </a:p>
          <a:p>
            <a:pPr marL="285750" lvl="0" indent="-285750" algn="just">
              <a:lnSpc>
                <a:spcPct val="150000"/>
              </a:lnSpc>
              <a:buFontTx/>
              <a:buChar char="-"/>
            </a:pPr>
            <a:r>
              <a:rPr lang="es-ES" dirty="0">
                <a:solidFill>
                  <a:srgbClr val="7030A0"/>
                </a:solidFill>
                <a:latin typeface="Arial" panose="020B0604020202020204" pitchFamily="34" charset="0"/>
                <a:cs typeface="Arial" panose="020B0604020202020204" pitchFamily="34" charset="0"/>
              </a:rPr>
              <a:t>PRESUPUESTO ADICIONAL SOLICITADO </a:t>
            </a:r>
            <a:r>
              <a:rPr lang="es-ES" b="1" dirty="0">
                <a:solidFill>
                  <a:srgbClr val="7030A0"/>
                </a:solidFill>
                <a:latin typeface="Arial" panose="020B0604020202020204" pitchFamily="34" charset="0"/>
                <a:cs typeface="Arial" panose="020B0604020202020204" pitchFamily="34" charset="0"/>
              </a:rPr>
              <a:t>$285  MILLONES </a:t>
            </a:r>
            <a:r>
              <a:rPr lang="es-ES" dirty="0">
                <a:solidFill>
                  <a:srgbClr val="7030A0"/>
                </a:solidFill>
                <a:latin typeface="Arial" panose="020B0604020202020204" pitchFamily="34" charset="0"/>
                <a:cs typeface="Arial" panose="020B0604020202020204" pitchFamily="34" charset="0"/>
              </a:rPr>
              <a:t>($222 MILLONES) PARA SUSCRIBIR CONTRATOS POR 8.5 MESES </a:t>
            </a:r>
          </a:p>
          <a:p>
            <a:pPr lvl="0" algn="ctr">
              <a:lnSpc>
                <a:spcPct val="150000"/>
              </a:lnSpc>
            </a:pPr>
            <a:endParaRPr lang="es-ES" b="1" dirty="0">
              <a:solidFill>
                <a:prstClr val="black"/>
              </a:solidFill>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84F794F4-7FB7-423F-80B1-C85FB08D62DF}"/>
              </a:ext>
            </a:extLst>
          </p:cNvPr>
          <p:cNvSpPr/>
          <p:nvPr/>
        </p:nvSpPr>
        <p:spPr>
          <a:xfrm>
            <a:off x="0" y="3851382"/>
            <a:ext cx="8498047" cy="2406877"/>
          </a:xfrm>
          <a:prstGeom prst="rect">
            <a:avLst/>
          </a:prstGeom>
        </p:spPr>
        <p:txBody>
          <a:bodyPr wrap="square">
            <a:spAutoFit/>
          </a:bodyPr>
          <a:lstStyle/>
          <a:p>
            <a:pPr>
              <a:lnSpc>
                <a:spcPct val="150000"/>
              </a:lnSpc>
            </a:pPr>
            <a:r>
              <a:rPr lang="es-ES" sz="2800" b="1" dirty="0"/>
              <a:t>DECRETO DISTRITAL 807/2019 </a:t>
            </a:r>
            <a:r>
              <a:rPr lang="es-ES" dirty="0"/>
              <a:t>"POR MEDIO DEL CUAL SE REGLAMENTA EL SISTEMA DE GESTIÓN EN EL DISTRITO CAPITAL Y SE DICTAN OTRAS DISPOSICIONES"</a:t>
            </a:r>
          </a:p>
          <a:p>
            <a:pPr algn="just">
              <a:lnSpc>
                <a:spcPct val="150000"/>
              </a:lnSpc>
            </a:pPr>
            <a:r>
              <a:rPr lang="es-ES" sz="1400" i="1" dirty="0">
                <a:latin typeface="Arial" panose="020B0604020202020204" pitchFamily="34" charset="0"/>
                <a:cs typeface="Arial" panose="020B0604020202020204" pitchFamily="34" charset="0"/>
              </a:rPr>
              <a:t>“Artículo 44. Asignación de personal. El Secretario de Despacho, Director, Gerente y/o Jefe de la Entidad u Organismo Distrital adoptará las medidas necesarias para que el Jefe de la Unidad u Oficina de Control Interno o quien haga sus veces, cuente con el personal multidisciplinario idóneo que reúna las competencias necesarias para llevar a cabo la labor de auditoría interna.”</a:t>
            </a:r>
            <a:endParaRPr lang="es-CO"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951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85A491E-82B0-4388-B587-023B2A510AE4}"/>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262192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27 Rectángulo"/>
          <p:cNvSpPr/>
          <p:nvPr/>
        </p:nvSpPr>
        <p:spPr>
          <a:xfrm>
            <a:off x="110169" y="309651"/>
            <a:ext cx="8912645" cy="6245388"/>
          </a:xfrm>
          <a:prstGeom prst="rect">
            <a:avLst/>
          </a:prstGeom>
          <a:solidFill>
            <a:schemeClr val="bg1">
              <a:lumMod val="95000"/>
            </a:schemeClr>
          </a:solidFill>
          <a:ln>
            <a:solidFill>
              <a:schemeClr val="bg1">
                <a:lumMod val="95000"/>
              </a:schemeClr>
            </a:solid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 name="1 Pentágono"/>
          <p:cNvSpPr/>
          <p:nvPr/>
        </p:nvSpPr>
        <p:spPr>
          <a:xfrm>
            <a:off x="200303" y="2317151"/>
            <a:ext cx="8621802" cy="1183866"/>
          </a:xfrm>
          <a:prstGeom prst="homePlate">
            <a:avLst>
              <a:gd name="adj" fmla="val 24053"/>
            </a:avLst>
          </a:prstGeom>
          <a:solidFill>
            <a:srgbClr val="33CAFF"/>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s-ES" sz="1000"/>
          </a:p>
        </p:txBody>
      </p:sp>
      <p:sp>
        <p:nvSpPr>
          <p:cNvPr id="11" name="10 Llamada de flecha hacia abajo"/>
          <p:cNvSpPr/>
          <p:nvPr/>
        </p:nvSpPr>
        <p:spPr>
          <a:xfrm>
            <a:off x="200303" y="896977"/>
            <a:ext cx="8621802" cy="1320060"/>
          </a:xfrm>
          <a:prstGeom prst="downArrowCallout">
            <a:avLst>
              <a:gd name="adj1" fmla="val 23530"/>
              <a:gd name="adj2" fmla="val 313175"/>
              <a:gd name="adj3" fmla="val 20687"/>
              <a:gd name="adj4" fmla="val 79313"/>
            </a:avLst>
          </a:prstGeom>
          <a:solidFill>
            <a:srgbClr val="C0E399"/>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s-ES" sz="1000"/>
          </a:p>
        </p:txBody>
      </p:sp>
      <p:sp>
        <p:nvSpPr>
          <p:cNvPr id="2067" name="11 CuadroTexto"/>
          <p:cNvSpPr txBox="1">
            <a:spLocks noChangeArrowheads="1"/>
          </p:cNvSpPr>
          <p:nvPr/>
        </p:nvSpPr>
        <p:spPr bwMode="auto">
          <a:xfrm>
            <a:off x="3511327" y="917825"/>
            <a:ext cx="20186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defRPr/>
            </a:pPr>
            <a:r>
              <a:rPr lang="es-ES" altLang="es-CO" sz="1400" b="1" dirty="0">
                <a:solidFill>
                  <a:srgbClr val="000000"/>
                </a:solidFill>
                <a:latin typeface="Arial Narrow" pitchFamily="34" charset="0"/>
                <a:ea typeface="+mn-ea"/>
              </a:rPr>
              <a:t>PROCESOS ESTRATÉGICOS</a:t>
            </a:r>
          </a:p>
        </p:txBody>
      </p:sp>
      <p:sp>
        <p:nvSpPr>
          <p:cNvPr id="14" name="13 Llamada de flecha hacia arriba"/>
          <p:cNvSpPr/>
          <p:nvPr/>
        </p:nvSpPr>
        <p:spPr>
          <a:xfrm>
            <a:off x="200303" y="3685977"/>
            <a:ext cx="6035525" cy="2508908"/>
          </a:xfrm>
          <a:prstGeom prst="upArrowCallout">
            <a:avLst>
              <a:gd name="adj1" fmla="val 25000"/>
              <a:gd name="adj2" fmla="val 581250"/>
              <a:gd name="adj3" fmla="val 10785"/>
              <a:gd name="adj4" fmla="val 89215"/>
            </a:avLst>
          </a:prstGeom>
          <a:solidFill>
            <a:srgbClr val="FFFF85"/>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lnSpc>
                <a:spcPts val="950"/>
              </a:lnSpc>
              <a:spcBef>
                <a:spcPts val="0"/>
              </a:spcBef>
              <a:spcAft>
                <a:spcPts val="0"/>
              </a:spcAft>
              <a:defRPr/>
            </a:pPr>
            <a:endParaRPr lang="es-ES" sz="1000" dirty="0"/>
          </a:p>
        </p:txBody>
      </p:sp>
      <p:sp>
        <p:nvSpPr>
          <p:cNvPr id="2073" name="15 CuadroTexto"/>
          <p:cNvSpPr txBox="1">
            <a:spLocks noChangeArrowheads="1"/>
          </p:cNvSpPr>
          <p:nvPr/>
        </p:nvSpPr>
        <p:spPr bwMode="auto">
          <a:xfrm>
            <a:off x="2072667" y="3771095"/>
            <a:ext cx="23939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defRPr/>
            </a:pPr>
            <a:r>
              <a:rPr lang="es-ES" altLang="es-CO" sz="1400" b="1" dirty="0">
                <a:solidFill>
                  <a:srgbClr val="000000"/>
                </a:solidFill>
                <a:latin typeface="Arial Narrow" pitchFamily="34" charset="0"/>
                <a:ea typeface="+mn-ea"/>
              </a:rPr>
              <a:t>PROCESOS DE APOYO                               </a:t>
            </a:r>
          </a:p>
        </p:txBody>
      </p:sp>
      <p:sp>
        <p:nvSpPr>
          <p:cNvPr id="22" name="21 Llamada de flecha hacia arriba"/>
          <p:cNvSpPr/>
          <p:nvPr/>
        </p:nvSpPr>
        <p:spPr>
          <a:xfrm>
            <a:off x="6291381" y="3685977"/>
            <a:ext cx="2628752" cy="2508908"/>
          </a:xfrm>
          <a:prstGeom prst="upArrowCallout">
            <a:avLst>
              <a:gd name="adj1" fmla="val 25000"/>
              <a:gd name="adj2" fmla="val 613345"/>
              <a:gd name="adj3" fmla="val 35192"/>
              <a:gd name="adj4" fmla="val 75000"/>
            </a:avLst>
          </a:prstGeom>
          <a:solidFill>
            <a:srgbClr val="FFCCFF"/>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s-ES" sz="1000"/>
          </a:p>
        </p:txBody>
      </p:sp>
      <p:sp>
        <p:nvSpPr>
          <p:cNvPr id="2081" name="23 CuadroTexto"/>
          <p:cNvSpPr txBox="1">
            <a:spLocks noChangeArrowheads="1"/>
          </p:cNvSpPr>
          <p:nvPr/>
        </p:nvSpPr>
        <p:spPr bwMode="auto">
          <a:xfrm>
            <a:off x="6306204" y="4453133"/>
            <a:ext cx="25068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defRPr/>
            </a:pPr>
            <a:r>
              <a:rPr lang="es-ES" altLang="es-CO" sz="1400" b="1" dirty="0">
                <a:solidFill>
                  <a:srgbClr val="000000"/>
                </a:solidFill>
                <a:latin typeface="Arial Narrow" pitchFamily="34" charset="0"/>
                <a:ea typeface="+mn-ea"/>
              </a:rPr>
              <a:t>PROCESO DE EVALUACIÓN                                  </a:t>
            </a:r>
          </a:p>
        </p:txBody>
      </p:sp>
      <p:sp>
        <p:nvSpPr>
          <p:cNvPr id="6" name="Forma libre 5"/>
          <p:cNvSpPr/>
          <p:nvPr/>
        </p:nvSpPr>
        <p:spPr>
          <a:xfrm>
            <a:off x="331508" y="1190209"/>
            <a:ext cx="2749664" cy="653926"/>
          </a:xfrm>
          <a:custGeom>
            <a:avLst/>
            <a:gdLst>
              <a:gd name="connsiteX0" fmla="*/ 0 w 2164013"/>
              <a:gd name="connsiteY0" fmla="*/ 0 h 269457"/>
              <a:gd name="connsiteX1" fmla="*/ 2164013 w 2164013"/>
              <a:gd name="connsiteY1" fmla="*/ 0 h 269457"/>
              <a:gd name="connsiteX2" fmla="*/ 2164013 w 2164013"/>
              <a:gd name="connsiteY2" fmla="*/ 269457 h 269457"/>
              <a:gd name="connsiteX3" fmla="*/ 0 w 2164013"/>
              <a:gd name="connsiteY3" fmla="*/ 269457 h 269457"/>
              <a:gd name="connsiteX4" fmla="*/ 0 w 2164013"/>
              <a:gd name="connsiteY4" fmla="*/ 0 h 269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13" h="269457">
                <a:moveTo>
                  <a:pt x="0" y="0"/>
                </a:moveTo>
                <a:lnTo>
                  <a:pt x="2164013" y="0"/>
                </a:lnTo>
                <a:lnTo>
                  <a:pt x="2164013" y="269457"/>
                </a:lnTo>
                <a:lnTo>
                  <a:pt x="0" y="269457"/>
                </a:lnTo>
                <a:lnTo>
                  <a:pt x="0" y="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78232" tIns="13970" rIns="78232" bIns="13970" numCol="1" spcCol="1270" anchor="ctr" anchorCtr="0">
            <a:noAutofit/>
          </a:bodyPr>
          <a:lstStyle/>
          <a:p>
            <a:pPr lvl="0" algn="ctr" defTabSz="488950">
              <a:lnSpc>
                <a:spcPts val="950"/>
              </a:lnSpc>
              <a:spcBef>
                <a:spcPct val="0"/>
              </a:spcBef>
            </a:pPr>
            <a:r>
              <a:rPr lang="es-CO" sz="1000" b="1" i="0" kern="1200" dirty="0">
                <a:solidFill>
                  <a:srgbClr val="324D1F"/>
                </a:solidFill>
                <a:latin typeface="Arial Narrow" pitchFamily="34" charset="0"/>
                <a:cs typeface="Arial" pitchFamily="34" charset="0"/>
              </a:rPr>
              <a:t>DIRECCIONAMIENTO ESTRATÉGICO </a:t>
            </a:r>
            <a:r>
              <a:rPr lang="es-CO" sz="1000" b="1" dirty="0">
                <a:solidFill>
                  <a:srgbClr val="324D1F"/>
                </a:solidFill>
                <a:latin typeface="Arial Narrow" pitchFamily="34" charset="0"/>
                <a:cs typeface="Arial" pitchFamily="34" charset="0"/>
              </a:rPr>
              <a:t>E INNOVACIÓN (DESI)</a:t>
            </a:r>
            <a:endParaRPr lang="es-CO" sz="1000" b="1" i="0" kern="1200" dirty="0">
              <a:solidFill>
                <a:srgbClr val="324D1F"/>
              </a:solidFill>
              <a:latin typeface="Arial Narrow" pitchFamily="34" charset="0"/>
              <a:cs typeface="Arial" pitchFamily="34" charset="0"/>
            </a:endParaRPr>
          </a:p>
          <a:p>
            <a:pPr lvl="0" algn="just" defTabSz="488950">
              <a:lnSpc>
                <a:spcPts val="950"/>
              </a:lnSpc>
              <a:spcBef>
                <a:spcPct val="0"/>
              </a:spcBef>
            </a:pPr>
            <a:r>
              <a:rPr lang="es-CO" sz="1000" b="1" dirty="0">
                <a:latin typeface="Arial Narrow" pitchFamily="34" charset="0"/>
                <a:cs typeface="Arial" pitchFamily="34" charset="0"/>
              </a:rPr>
              <a:t>OAP: </a:t>
            </a:r>
          </a:p>
          <a:p>
            <a:pPr lvl="0" algn="just" defTabSz="488950">
              <a:lnSpc>
                <a:spcPts val="950"/>
              </a:lnSpc>
              <a:spcBef>
                <a:spcPct val="0"/>
              </a:spcBef>
            </a:pPr>
            <a:r>
              <a:rPr lang="es-CO" sz="1000" b="1" i="0" kern="1200" dirty="0">
                <a:effectLst/>
                <a:latin typeface="Arial Narrow" pitchFamily="34" charset="0"/>
                <a:cs typeface="Arial" pitchFamily="34" charset="0"/>
              </a:rPr>
              <a:t>OCI</a:t>
            </a:r>
            <a:r>
              <a:rPr lang="es-CO" sz="1000" b="1" i="0" kern="1200" dirty="0">
                <a:solidFill>
                  <a:schemeClr val="accent5"/>
                </a:solidFill>
                <a:effectLst/>
                <a:latin typeface="Arial Narrow" pitchFamily="34" charset="0"/>
                <a:cs typeface="Arial" pitchFamily="34" charset="0"/>
              </a:rPr>
              <a:t>: Wellfin Canro</a:t>
            </a:r>
          </a:p>
        </p:txBody>
      </p:sp>
      <p:sp>
        <p:nvSpPr>
          <p:cNvPr id="7" name="Forma libre 6"/>
          <p:cNvSpPr/>
          <p:nvPr/>
        </p:nvSpPr>
        <p:spPr>
          <a:xfrm>
            <a:off x="3238030" y="1199990"/>
            <a:ext cx="2635078" cy="856442"/>
          </a:xfrm>
          <a:custGeom>
            <a:avLst/>
            <a:gdLst>
              <a:gd name="connsiteX0" fmla="*/ 0 w 2352495"/>
              <a:gd name="connsiteY0" fmla="*/ 0 h 270000"/>
              <a:gd name="connsiteX1" fmla="*/ 2352495 w 2352495"/>
              <a:gd name="connsiteY1" fmla="*/ 0 h 270000"/>
              <a:gd name="connsiteX2" fmla="*/ 2352495 w 2352495"/>
              <a:gd name="connsiteY2" fmla="*/ 270000 h 270000"/>
              <a:gd name="connsiteX3" fmla="*/ 0 w 2352495"/>
              <a:gd name="connsiteY3" fmla="*/ 270000 h 270000"/>
              <a:gd name="connsiteX4" fmla="*/ 0 w 2352495"/>
              <a:gd name="connsiteY4" fmla="*/ 0 h 2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2495" h="270000">
                <a:moveTo>
                  <a:pt x="0" y="0"/>
                </a:moveTo>
                <a:lnTo>
                  <a:pt x="2352495" y="0"/>
                </a:lnTo>
                <a:lnTo>
                  <a:pt x="2352495" y="270000"/>
                </a:lnTo>
                <a:lnTo>
                  <a:pt x="0" y="270000"/>
                </a:lnTo>
                <a:lnTo>
                  <a:pt x="0" y="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78232" tIns="13970" rIns="78232" bIns="13970" numCol="1" spcCol="1270" anchor="ctr" anchorCtr="0">
            <a:noAutofit/>
          </a:bodyPr>
          <a:lstStyle/>
          <a:p>
            <a:pPr algn="ctr" defTabSz="488950">
              <a:lnSpc>
                <a:spcPts val="950"/>
              </a:lnSpc>
              <a:spcBef>
                <a:spcPct val="0"/>
              </a:spcBef>
            </a:pPr>
            <a:r>
              <a:rPr lang="es-CO" sz="1000" b="1" dirty="0">
                <a:solidFill>
                  <a:srgbClr val="324D1F"/>
                </a:solidFill>
                <a:latin typeface="Arial Narrow" pitchFamily="34" charset="0"/>
                <a:cs typeface="Arial" pitchFamily="34" charset="0"/>
              </a:rPr>
              <a:t>ATENCIÓN A PARTES INTERESADAS Y COMUNICACIONES (APIC)</a:t>
            </a:r>
          </a:p>
          <a:p>
            <a:pPr algn="just" defTabSz="488950">
              <a:lnSpc>
                <a:spcPts val="950"/>
              </a:lnSpc>
              <a:spcBef>
                <a:spcPct val="0"/>
              </a:spcBef>
            </a:pPr>
            <a:r>
              <a:rPr lang="es-CO" sz="1000" b="1" dirty="0">
                <a:latin typeface="Arial Narrow" pitchFamily="34" charset="0"/>
                <a:cs typeface="Arial" pitchFamily="34" charset="0"/>
              </a:rPr>
              <a:t>GASA: </a:t>
            </a:r>
          </a:p>
          <a:p>
            <a:pPr algn="just" defTabSz="488950">
              <a:lnSpc>
                <a:spcPts val="950"/>
              </a:lnSpc>
              <a:spcBef>
                <a:spcPct val="0"/>
              </a:spcBef>
            </a:pPr>
            <a:r>
              <a:rPr lang="es-CO" sz="1000" b="1" dirty="0">
                <a:latin typeface="Arial Narrow" pitchFamily="34" charset="0"/>
                <a:cs typeface="Arial" pitchFamily="34" charset="0"/>
              </a:rPr>
              <a:t>OAP: </a:t>
            </a:r>
          </a:p>
          <a:p>
            <a:pPr algn="just" defTabSz="488950">
              <a:lnSpc>
                <a:spcPts val="950"/>
              </a:lnSpc>
              <a:spcBef>
                <a:spcPct val="0"/>
              </a:spcBef>
            </a:pPr>
            <a:r>
              <a:rPr lang="es-CO" sz="1000" b="1" dirty="0">
                <a:solidFill>
                  <a:schemeClr val="tx1"/>
                </a:solidFill>
                <a:latin typeface="Arial Narrow" pitchFamily="34" charset="0"/>
                <a:cs typeface="Arial" pitchFamily="34" charset="0"/>
              </a:rPr>
              <a:t>SG:</a:t>
            </a:r>
          </a:p>
          <a:p>
            <a:pPr algn="just" defTabSz="488950">
              <a:lnSpc>
                <a:spcPts val="950"/>
              </a:lnSpc>
              <a:spcBef>
                <a:spcPct val="0"/>
              </a:spcBef>
            </a:pPr>
            <a:r>
              <a:rPr lang="es-CO" sz="1000" b="1" dirty="0">
                <a:latin typeface="Arial Narrow" pitchFamily="34" charset="0"/>
                <a:cs typeface="Arial" pitchFamily="34" charset="0"/>
              </a:rPr>
              <a:t>OCI: </a:t>
            </a:r>
            <a:r>
              <a:rPr lang="es-CO" sz="1000" b="1" dirty="0">
                <a:solidFill>
                  <a:schemeClr val="accent6">
                    <a:lumMod val="75000"/>
                  </a:schemeClr>
                </a:solidFill>
                <a:latin typeface="Arial Narrow" pitchFamily="34" charset="0"/>
                <a:cs typeface="Arial" pitchFamily="34" charset="0"/>
              </a:rPr>
              <a:t>Rafaela Montoya</a:t>
            </a:r>
          </a:p>
        </p:txBody>
      </p:sp>
      <p:sp>
        <p:nvSpPr>
          <p:cNvPr id="8" name="Forma libre 7"/>
          <p:cNvSpPr/>
          <p:nvPr/>
        </p:nvSpPr>
        <p:spPr>
          <a:xfrm>
            <a:off x="6100883" y="1178599"/>
            <a:ext cx="2575030" cy="651054"/>
          </a:xfrm>
          <a:custGeom>
            <a:avLst/>
            <a:gdLst>
              <a:gd name="connsiteX0" fmla="*/ 0 w 1675541"/>
              <a:gd name="connsiteY0" fmla="*/ 0 h 270000"/>
              <a:gd name="connsiteX1" fmla="*/ 1675541 w 1675541"/>
              <a:gd name="connsiteY1" fmla="*/ 0 h 270000"/>
              <a:gd name="connsiteX2" fmla="*/ 1675541 w 1675541"/>
              <a:gd name="connsiteY2" fmla="*/ 270000 h 270000"/>
              <a:gd name="connsiteX3" fmla="*/ 0 w 1675541"/>
              <a:gd name="connsiteY3" fmla="*/ 270000 h 270000"/>
              <a:gd name="connsiteX4" fmla="*/ 0 w 1675541"/>
              <a:gd name="connsiteY4" fmla="*/ 0 h 2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541" h="270000">
                <a:moveTo>
                  <a:pt x="0" y="0"/>
                </a:moveTo>
                <a:lnTo>
                  <a:pt x="1675541" y="0"/>
                </a:lnTo>
                <a:lnTo>
                  <a:pt x="1675541" y="270000"/>
                </a:lnTo>
                <a:lnTo>
                  <a:pt x="0" y="270000"/>
                </a:lnTo>
                <a:lnTo>
                  <a:pt x="0" y="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78232" tIns="13970" rIns="78232" bIns="13970" numCol="1" spcCol="1270" anchor="ctr" anchorCtr="0">
            <a:noAutofit/>
          </a:bodyPr>
          <a:lstStyle/>
          <a:p>
            <a:pPr algn="ctr" defTabSz="488950">
              <a:lnSpc>
                <a:spcPts val="950"/>
              </a:lnSpc>
              <a:spcBef>
                <a:spcPct val="0"/>
              </a:spcBef>
            </a:pPr>
            <a:r>
              <a:rPr lang="es-CO" sz="1000" b="1" dirty="0">
                <a:solidFill>
                  <a:srgbClr val="324D1F"/>
                </a:solidFill>
                <a:latin typeface="Arial Narrow" pitchFamily="34" charset="0"/>
                <a:cs typeface="Arial" pitchFamily="34" charset="0"/>
              </a:rPr>
              <a:t>ESTRATEGIA Y GOBIERNO TI (EGTI)</a:t>
            </a:r>
          </a:p>
          <a:p>
            <a:pPr algn="just" defTabSz="488950">
              <a:lnSpc>
                <a:spcPts val="950"/>
              </a:lnSpc>
              <a:spcBef>
                <a:spcPct val="0"/>
              </a:spcBef>
            </a:pPr>
            <a:r>
              <a:rPr lang="es-CO" sz="1000" b="1" dirty="0">
                <a:latin typeface="Arial Narrow" pitchFamily="34" charset="0"/>
                <a:cs typeface="Arial" pitchFamily="34" charset="0"/>
              </a:rPr>
              <a:t>OAP:</a:t>
            </a:r>
          </a:p>
          <a:p>
            <a:pPr algn="just" defTabSz="488950">
              <a:lnSpc>
                <a:spcPts val="950"/>
              </a:lnSpc>
              <a:spcBef>
                <a:spcPct val="0"/>
              </a:spcBef>
            </a:pPr>
            <a:r>
              <a:rPr lang="es-CO" sz="1000" b="1" dirty="0">
                <a:solidFill>
                  <a:schemeClr val="tx1"/>
                </a:solidFill>
                <a:latin typeface="Arial Narrow" pitchFamily="34" charset="0"/>
                <a:cs typeface="Arial" pitchFamily="34" charset="0"/>
              </a:rPr>
              <a:t>SG: </a:t>
            </a:r>
          </a:p>
          <a:p>
            <a:pPr algn="just" defTabSz="488950">
              <a:lnSpc>
                <a:spcPts val="950"/>
              </a:lnSpc>
              <a:spcBef>
                <a:spcPct val="0"/>
              </a:spcBef>
            </a:pPr>
            <a:r>
              <a:rPr lang="es-CO" sz="1000" b="1" dirty="0">
                <a:latin typeface="Arial Narrow" pitchFamily="34" charset="0"/>
                <a:cs typeface="Arial" pitchFamily="34" charset="0"/>
              </a:rPr>
              <a:t>OCI: </a:t>
            </a:r>
            <a:r>
              <a:rPr lang="es-CO" sz="1000" b="1" dirty="0">
                <a:solidFill>
                  <a:srgbClr val="FF4215"/>
                </a:solidFill>
                <a:latin typeface="Arial Narrow" pitchFamily="34" charset="0"/>
                <a:cs typeface="Arial" pitchFamily="34" charset="0"/>
              </a:rPr>
              <a:t>Sandra Guerrero</a:t>
            </a:r>
          </a:p>
        </p:txBody>
      </p:sp>
      <p:sp>
        <p:nvSpPr>
          <p:cNvPr id="15" name="Forma libre 14"/>
          <p:cNvSpPr/>
          <p:nvPr/>
        </p:nvSpPr>
        <p:spPr>
          <a:xfrm>
            <a:off x="329202" y="2630330"/>
            <a:ext cx="2751969" cy="625281"/>
          </a:xfrm>
          <a:custGeom>
            <a:avLst/>
            <a:gdLst>
              <a:gd name="connsiteX0" fmla="*/ 0 w 5472608"/>
              <a:gd name="connsiteY0" fmla="*/ 0 h 262891"/>
              <a:gd name="connsiteX1" fmla="*/ 5472608 w 5472608"/>
              <a:gd name="connsiteY1" fmla="*/ 0 h 262891"/>
              <a:gd name="connsiteX2" fmla="*/ 5472608 w 5472608"/>
              <a:gd name="connsiteY2" fmla="*/ 262891 h 262891"/>
              <a:gd name="connsiteX3" fmla="*/ 0 w 5472608"/>
              <a:gd name="connsiteY3" fmla="*/ 262891 h 262891"/>
              <a:gd name="connsiteX4" fmla="*/ 0 w 5472608"/>
              <a:gd name="connsiteY4" fmla="*/ 0 h 262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2608" h="262891">
                <a:moveTo>
                  <a:pt x="0" y="0"/>
                </a:moveTo>
                <a:lnTo>
                  <a:pt x="5472608" y="0"/>
                </a:lnTo>
                <a:lnTo>
                  <a:pt x="5472608" y="262891"/>
                </a:lnTo>
                <a:lnTo>
                  <a:pt x="0" y="262891"/>
                </a:lnTo>
                <a:lnTo>
                  <a:pt x="0" y="0"/>
                </a:lnTo>
                <a:close/>
              </a:path>
            </a:pathLst>
          </a:custGeom>
          <a:ln/>
        </p:spPr>
        <p:style>
          <a:lnRef idx="2">
            <a:schemeClr val="accent5"/>
          </a:lnRef>
          <a:fillRef idx="1">
            <a:schemeClr val="lt1"/>
          </a:fillRef>
          <a:effectRef idx="0">
            <a:schemeClr val="accent5"/>
          </a:effectRef>
          <a:fontRef idx="minor">
            <a:schemeClr val="dk1"/>
          </a:fontRef>
        </p:style>
        <p:txBody>
          <a:bodyPr spcFirstLastPara="0" vert="horz" wrap="square" lIns="78232" tIns="13970" rIns="78232" bIns="13970" numCol="1" spcCol="1270" anchor="ctr" anchorCtr="0">
            <a:noAutofit/>
          </a:bodyPr>
          <a:lstStyle/>
          <a:p>
            <a:pPr algn="ctr" defTabSz="488950">
              <a:lnSpc>
                <a:spcPts val="950"/>
              </a:lnSpc>
              <a:spcBef>
                <a:spcPct val="0"/>
              </a:spcBef>
            </a:pPr>
            <a:r>
              <a:rPr lang="es-CO" sz="1000" b="1" dirty="0">
                <a:solidFill>
                  <a:schemeClr val="accent5">
                    <a:lumMod val="75000"/>
                  </a:schemeClr>
                </a:solidFill>
                <a:latin typeface="Arial Narrow" pitchFamily="34" charset="0"/>
                <a:cs typeface="Arial" pitchFamily="34" charset="0"/>
              </a:rPr>
              <a:t>PLANIFICACIÓN DE LA INTERVENCIÓN (PIV)</a:t>
            </a:r>
          </a:p>
          <a:p>
            <a:pPr algn="just" defTabSz="488950">
              <a:lnSpc>
                <a:spcPts val="950"/>
              </a:lnSpc>
              <a:spcBef>
                <a:spcPct val="0"/>
              </a:spcBef>
            </a:pPr>
            <a:r>
              <a:rPr lang="es-CO" sz="1000" b="1" dirty="0">
                <a:latin typeface="Arial Narrow" pitchFamily="34" charset="0"/>
                <a:cs typeface="Arial" pitchFamily="34" charset="0"/>
              </a:rPr>
              <a:t>SMVL: </a:t>
            </a:r>
          </a:p>
          <a:p>
            <a:pPr algn="just" defTabSz="488950">
              <a:lnSpc>
                <a:spcPts val="950"/>
              </a:lnSpc>
              <a:spcBef>
                <a:spcPct val="0"/>
              </a:spcBef>
            </a:pPr>
            <a:r>
              <a:rPr lang="es-CO" sz="1000" b="1" dirty="0">
                <a:latin typeface="Arial Narrow"/>
                <a:cs typeface="Arial"/>
              </a:rPr>
              <a:t>OCI:</a:t>
            </a:r>
            <a:r>
              <a:rPr lang="es-CO" sz="1000" b="1" dirty="0">
                <a:solidFill>
                  <a:srgbClr val="FF00FF"/>
                </a:solidFill>
                <a:latin typeface="Arial Narrow"/>
                <a:cs typeface="Arial"/>
              </a:rPr>
              <a:t> Edy Melgarejo</a:t>
            </a:r>
            <a:endParaRPr lang="es-CO" sz="1000" dirty="0">
              <a:latin typeface="Arial Narrow"/>
              <a:cs typeface="Arial"/>
            </a:endParaRPr>
          </a:p>
        </p:txBody>
      </p:sp>
      <p:sp>
        <p:nvSpPr>
          <p:cNvPr id="21" name="Forma libre 20"/>
          <p:cNvSpPr/>
          <p:nvPr/>
        </p:nvSpPr>
        <p:spPr>
          <a:xfrm>
            <a:off x="3254347" y="2630331"/>
            <a:ext cx="2618761" cy="625281"/>
          </a:xfrm>
          <a:custGeom>
            <a:avLst/>
            <a:gdLst>
              <a:gd name="connsiteX0" fmla="*/ 0 w 1297210"/>
              <a:gd name="connsiteY0" fmla="*/ 0 h 314083"/>
              <a:gd name="connsiteX1" fmla="*/ 1297210 w 1297210"/>
              <a:gd name="connsiteY1" fmla="*/ 0 h 314083"/>
              <a:gd name="connsiteX2" fmla="*/ 1297210 w 1297210"/>
              <a:gd name="connsiteY2" fmla="*/ 314083 h 314083"/>
              <a:gd name="connsiteX3" fmla="*/ 0 w 1297210"/>
              <a:gd name="connsiteY3" fmla="*/ 314083 h 314083"/>
              <a:gd name="connsiteX4" fmla="*/ 0 w 1297210"/>
              <a:gd name="connsiteY4" fmla="*/ 0 h 314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10" h="314083">
                <a:moveTo>
                  <a:pt x="0" y="0"/>
                </a:moveTo>
                <a:lnTo>
                  <a:pt x="1297210" y="0"/>
                </a:lnTo>
                <a:lnTo>
                  <a:pt x="1297210" y="314083"/>
                </a:lnTo>
                <a:lnTo>
                  <a:pt x="0" y="314083"/>
                </a:lnTo>
                <a:lnTo>
                  <a:pt x="0" y="0"/>
                </a:lnTo>
                <a:close/>
              </a:path>
            </a:pathLst>
          </a:custGeom>
          <a:ln/>
        </p:spPr>
        <p:style>
          <a:lnRef idx="2">
            <a:schemeClr val="accent5"/>
          </a:lnRef>
          <a:fillRef idx="1">
            <a:schemeClr val="lt1"/>
          </a:fillRef>
          <a:effectRef idx="0">
            <a:schemeClr val="accent5"/>
          </a:effectRef>
          <a:fontRef idx="minor">
            <a:schemeClr val="dk1"/>
          </a:fontRef>
        </p:style>
        <p:txBody>
          <a:bodyPr spcFirstLastPara="0" vert="horz" wrap="square" lIns="78232" tIns="13970" rIns="78232" bIns="13970" numCol="1" spcCol="1270" anchor="ctr" anchorCtr="0">
            <a:noAutofit/>
          </a:bodyPr>
          <a:lstStyle/>
          <a:p>
            <a:pPr algn="ctr" defTabSz="488950">
              <a:lnSpc>
                <a:spcPts val="950"/>
              </a:lnSpc>
              <a:spcBef>
                <a:spcPct val="0"/>
              </a:spcBef>
            </a:pPr>
            <a:r>
              <a:rPr lang="es-CO" sz="1000" b="1" dirty="0">
                <a:solidFill>
                  <a:schemeClr val="accent5">
                    <a:lumMod val="75000"/>
                  </a:schemeClr>
                </a:solidFill>
                <a:latin typeface="Arial Narrow" pitchFamily="34" charset="0"/>
                <a:cs typeface="Arial" pitchFamily="34" charset="0"/>
              </a:rPr>
              <a:t>PRODUCCIÓN DE MEZCLA Y PROVISIÓN DE MAQUINARIA Y EQUIPOS (PPMQ)</a:t>
            </a:r>
          </a:p>
          <a:p>
            <a:pPr algn="just" defTabSz="488950">
              <a:lnSpc>
                <a:spcPts val="950"/>
              </a:lnSpc>
              <a:spcBef>
                <a:spcPct val="0"/>
              </a:spcBef>
            </a:pPr>
            <a:r>
              <a:rPr lang="es-CO" sz="1000" b="1" dirty="0">
                <a:latin typeface="Arial Narrow" pitchFamily="34" charset="0"/>
                <a:cs typeface="Arial" pitchFamily="34" charset="0"/>
              </a:rPr>
              <a:t>GP:</a:t>
            </a:r>
          </a:p>
          <a:p>
            <a:pPr algn="just" defTabSz="488950"/>
            <a:r>
              <a:rPr lang="es-CO" sz="1000" b="1" dirty="0">
                <a:latin typeface="Arial Narrow"/>
                <a:cs typeface="Arial"/>
              </a:rPr>
              <a:t>OCI: </a:t>
            </a:r>
            <a:r>
              <a:rPr lang="es-CO" sz="1000" b="1" dirty="0">
                <a:solidFill>
                  <a:srgbClr val="000000"/>
                </a:solidFill>
                <a:latin typeface="Arial Narrow"/>
                <a:cs typeface="Arial"/>
              </a:rPr>
              <a:t> </a:t>
            </a:r>
            <a:r>
              <a:rPr lang="es-CO" sz="1000" b="1" dirty="0">
                <a:solidFill>
                  <a:srgbClr val="FF00FF"/>
                </a:solidFill>
                <a:latin typeface="Arial Narrow"/>
                <a:cs typeface="Arial"/>
              </a:rPr>
              <a:t> Edy Melgarejo</a:t>
            </a:r>
            <a:endParaRPr lang="es-CO" sz="1000" dirty="0">
              <a:solidFill>
                <a:srgbClr val="000000"/>
              </a:solidFill>
              <a:latin typeface="Arial Narrow"/>
              <a:cs typeface="Arial" pitchFamily="34" charset="0"/>
            </a:endParaRPr>
          </a:p>
        </p:txBody>
      </p:sp>
      <p:sp>
        <p:nvSpPr>
          <p:cNvPr id="23" name="Forma libre 22"/>
          <p:cNvSpPr/>
          <p:nvPr/>
        </p:nvSpPr>
        <p:spPr>
          <a:xfrm>
            <a:off x="5981904" y="2628211"/>
            <a:ext cx="2554380" cy="621333"/>
          </a:xfrm>
          <a:custGeom>
            <a:avLst/>
            <a:gdLst>
              <a:gd name="connsiteX0" fmla="*/ 0 w 1668237"/>
              <a:gd name="connsiteY0" fmla="*/ 0 h 314083"/>
              <a:gd name="connsiteX1" fmla="*/ 1668237 w 1668237"/>
              <a:gd name="connsiteY1" fmla="*/ 0 h 314083"/>
              <a:gd name="connsiteX2" fmla="*/ 1668237 w 1668237"/>
              <a:gd name="connsiteY2" fmla="*/ 314083 h 314083"/>
              <a:gd name="connsiteX3" fmla="*/ 0 w 1668237"/>
              <a:gd name="connsiteY3" fmla="*/ 314083 h 314083"/>
              <a:gd name="connsiteX4" fmla="*/ 0 w 1668237"/>
              <a:gd name="connsiteY4" fmla="*/ 0 h 314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237" h="314083">
                <a:moveTo>
                  <a:pt x="0" y="0"/>
                </a:moveTo>
                <a:lnTo>
                  <a:pt x="1668237" y="0"/>
                </a:lnTo>
                <a:lnTo>
                  <a:pt x="1668237" y="314083"/>
                </a:lnTo>
                <a:lnTo>
                  <a:pt x="0" y="314083"/>
                </a:lnTo>
                <a:lnTo>
                  <a:pt x="0" y="0"/>
                </a:lnTo>
                <a:close/>
              </a:path>
            </a:pathLst>
          </a:custGeom>
          <a:ln/>
        </p:spPr>
        <p:style>
          <a:lnRef idx="2">
            <a:schemeClr val="accent5"/>
          </a:lnRef>
          <a:fillRef idx="1">
            <a:schemeClr val="lt1"/>
          </a:fillRef>
          <a:effectRef idx="0">
            <a:schemeClr val="accent5"/>
          </a:effectRef>
          <a:fontRef idx="minor">
            <a:schemeClr val="dk1"/>
          </a:fontRef>
        </p:style>
        <p:txBody>
          <a:bodyPr spcFirstLastPara="0" vert="horz" wrap="square" lIns="78232" tIns="13970" rIns="78232" bIns="13970" numCol="1" spcCol="1270" anchor="ctr" anchorCtr="0">
            <a:noAutofit/>
          </a:bodyPr>
          <a:lstStyle/>
          <a:p>
            <a:pPr algn="ctr" defTabSz="488950">
              <a:lnSpc>
                <a:spcPts val="950"/>
              </a:lnSpc>
              <a:spcBef>
                <a:spcPct val="0"/>
              </a:spcBef>
            </a:pPr>
            <a:r>
              <a:rPr lang="es-CO" sz="1000" b="1" dirty="0">
                <a:solidFill>
                  <a:schemeClr val="accent5">
                    <a:lumMod val="75000"/>
                  </a:schemeClr>
                </a:solidFill>
                <a:latin typeface="Arial Narrow" pitchFamily="34" charset="0"/>
                <a:cs typeface="Arial" pitchFamily="34" charset="0"/>
              </a:rPr>
              <a:t>INTERVENCIÓN DE LA MALLA VIAL (IMVI)</a:t>
            </a:r>
          </a:p>
          <a:p>
            <a:pPr algn="just" defTabSz="488950">
              <a:lnSpc>
                <a:spcPts val="950"/>
              </a:lnSpc>
              <a:spcBef>
                <a:spcPct val="0"/>
              </a:spcBef>
            </a:pPr>
            <a:r>
              <a:rPr lang="es-CO" sz="1000" b="1" dirty="0">
                <a:latin typeface="Arial Narrow" pitchFamily="34" charset="0"/>
                <a:cs typeface="Arial" pitchFamily="34" charset="0"/>
              </a:rPr>
              <a:t>GI:</a:t>
            </a:r>
          </a:p>
          <a:p>
            <a:pPr algn="just" defTabSz="488950">
              <a:lnSpc>
                <a:spcPts val="950"/>
              </a:lnSpc>
              <a:spcBef>
                <a:spcPct val="0"/>
              </a:spcBef>
            </a:pPr>
            <a:r>
              <a:rPr lang="es-CO" sz="1000" b="1" dirty="0">
                <a:latin typeface="Arial Narrow" pitchFamily="34" charset="0"/>
                <a:cs typeface="Arial" pitchFamily="34" charset="0"/>
              </a:rPr>
              <a:t>GASA:</a:t>
            </a:r>
          </a:p>
          <a:p>
            <a:pPr algn="just" defTabSz="488950">
              <a:lnSpc>
                <a:spcPts val="950"/>
              </a:lnSpc>
              <a:spcBef>
                <a:spcPct val="0"/>
              </a:spcBef>
            </a:pPr>
            <a:r>
              <a:rPr lang="es-CO" sz="1000" b="1" dirty="0">
                <a:latin typeface="Arial Narrow" pitchFamily="34" charset="0"/>
                <a:cs typeface="Arial" pitchFamily="34" charset="0"/>
              </a:rPr>
              <a:t>OCI </a:t>
            </a:r>
            <a:r>
              <a:rPr lang="es-CO" sz="1000" b="1" dirty="0">
                <a:solidFill>
                  <a:srgbClr val="FF00FF"/>
                </a:solidFill>
                <a:latin typeface="Arial Narrow" pitchFamily="34" charset="0"/>
                <a:cs typeface="Arial" pitchFamily="34" charset="0"/>
              </a:rPr>
              <a:t>Edy Melgarejo</a:t>
            </a:r>
          </a:p>
        </p:txBody>
      </p:sp>
      <p:sp>
        <p:nvSpPr>
          <p:cNvPr id="32" name="9 CuadroTexto"/>
          <p:cNvSpPr txBox="1">
            <a:spLocks noChangeArrowheads="1"/>
          </p:cNvSpPr>
          <p:nvPr/>
        </p:nvSpPr>
        <p:spPr bwMode="auto">
          <a:xfrm>
            <a:off x="3626966" y="2332767"/>
            <a:ext cx="17873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Candara" pitchFamily="34" charset="0"/>
                <a:ea typeface="ＭＳ Ｐゴシック" pitchFamily="34" charset="-128"/>
              </a:defRPr>
            </a:lvl1pPr>
            <a:lvl2pPr marL="742950" indent="-285750" eaLnBrk="0" hangingPunct="0">
              <a:spcBef>
                <a:spcPct val="20000"/>
              </a:spcBef>
              <a:buChar char="–"/>
              <a:defRPr sz="2800">
                <a:solidFill>
                  <a:schemeClr val="tx1"/>
                </a:solidFill>
                <a:latin typeface="Candara" pitchFamily="34" charset="0"/>
                <a:ea typeface="ＭＳ Ｐゴシック" pitchFamily="34" charset="-128"/>
              </a:defRPr>
            </a:lvl2pPr>
            <a:lvl3pPr marL="1143000" indent="-228600" eaLnBrk="0" hangingPunct="0">
              <a:spcBef>
                <a:spcPct val="20000"/>
              </a:spcBef>
              <a:buChar char="•"/>
              <a:defRPr sz="2400">
                <a:solidFill>
                  <a:schemeClr val="tx1"/>
                </a:solidFill>
                <a:latin typeface="Candara" pitchFamily="34" charset="0"/>
                <a:ea typeface="ＭＳ Ｐゴシック" pitchFamily="34" charset="-128"/>
              </a:defRPr>
            </a:lvl3pPr>
            <a:lvl4pPr marL="1600200" indent="-228600" eaLnBrk="0" hangingPunct="0">
              <a:spcBef>
                <a:spcPct val="20000"/>
              </a:spcBef>
              <a:buChar char="–"/>
              <a:defRPr sz="2000">
                <a:solidFill>
                  <a:schemeClr val="tx1"/>
                </a:solidFill>
                <a:latin typeface="Candara" pitchFamily="34" charset="0"/>
                <a:ea typeface="ＭＳ Ｐゴシック" pitchFamily="34" charset="-128"/>
              </a:defRPr>
            </a:lvl4pPr>
            <a:lvl5pPr marL="2057400" indent="-228600" eaLnBrk="0" hangingPunct="0">
              <a:spcBef>
                <a:spcPct val="20000"/>
              </a:spcBef>
              <a:buChar char="»"/>
              <a:defRPr sz="2000">
                <a:solidFill>
                  <a:schemeClr val="tx1"/>
                </a:solidFill>
                <a:latin typeface="Candara"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Candara"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Candara"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Candara"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Candara" pitchFamily="34" charset="0"/>
                <a:ea typeface="ＭＳ Ｐゴシック" pitchFamily="34" charset="-128"/>
              </a:defRPr>
            </a:lvl9pPr>
          </a:lstStyle>
          <a:p>
            <a:pPr algn="ctr" eaLnBrk="1" hangingPunct="1">
              <a:spcBef>
                <a:spcPct val="0"/>
              </a:spcBef>
              <a:buFontTx/>
              <a:buNone/>
              <a:defRPr/>
            </a:pPr>
            <a:r>
              <a:rPr lang="es-ES" altLang="es-CO" sz="1400" b="1" dirty="0">
                <a:solidFill>
                  <a:srgbClr val="000000"/>
                </a:solidFill>
                <a:latin typeface="Arial Narrow" pitchFamily="34" charset="0"/>
                <a:ea typeface="+mn-ea"/>
              </a:rPr>
              <a:t>PROCESOS MISIONALES</a:t>
            </a:r>
          </a:p>
        </p:txBody>
      </p:sp>
      <p:sp>
        <p:nvSpPr>
          <p:cNvPr id="9" name="Forma libre 8"/>
          <p:cNvSpPr/>
          <p:nvPr/>
        </p:nvSpPr>
        <p:spPr>
          <a:xfrm>
            <a:off x="4241935" y="4028394"/>
            <a:ext cx="1858948" cy="632132"/>
          </a:xfrm>
          <a:custGeom>
            <a:avLst/>
            <a:gdLst>
              <a:gd name="connsiteX0" fmla="*/ 0 w 1625739"/>
              <a:gd name="connsiteY0" fmla="*/ 0 h 297462"/>
              <a:gd name="connsiteX1" fmla="*/ 1625739 w 1625739"/>
              <a:gd name="connsiteY1" fmla="*/ 0 h 297462"/>
              <a:gd name="connsiteX2" fmla="*/ 1625739 w 1625739"/>
              <a:gd name="connsiteY2" fmla="*/ 297462 h 297462"/>
              <a:gd name="connsiteX3" fmla="*/ 0 w 1625739"/>
              <a:gd name="connsiteY3" fmla="*/ 297462 h 297462"/>
              <a:gd name="connsiteX4" fmla="*/ 0 w 1625739"/>
              <a:gd name="connsiteY4" fmla="*/ 0 h 297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739" h="297462">
                <a:moveTo>
                  <a:pt x="0" y="0"/>
                </a:moveTo>
                <a:lnTo>
                  <a:pt x="1625739" y="0"/>
                </a:lnTo>
                <a:lnTo>
                  <a:pt x="1625739" y="297462"/>
                </a:lnTo>
                <a:lnTo>
                  <a:pt x="0" y="297462"/>
                </a:lnTo>
                <a:lnTo>
                  <a:pt x="0" y="0"/>
                </a:lnTo>
                <a:close/>
              </a:path>
            </a:pathLst>
          </a:custGeom>
        </p:spPr>
        <p:style>
          <a:lnRef idx="2">
            <a:schemeClr val="accent4"/>
          </a:lnRef>
          <a:fillRef idx="1">
            <a:schemeClr val="lt1"/>
          </a:fillRef>
          <a:effectRef idx="0">
            <a:schemeClr val="accent4"/>
          </a:effectRef>
          <a:fontRef idx="minor">
            <a:schemeClr val="dk1"/>
          </a:fontRef>
        </p:style>
        <p:txBody>
          <a:bodyPr spcFirstLastPara="0" vert="horz" wrap="square" lIns="78232" tIns="13970" rIns="78232" bIns="13970" numCol="1" spcCol="1270" anchor="ctr" anchorCtr="0">
            <a:noAutofit/>
          </a:bodyPr>
          <a:lstStyle/>
          <a:p>
            <a:pPr lvl="0" algn="ctr" defTabSz="488950">
              <a:lnSpc>
                <a:spcPts val="950"/>
              </a:lnSpc>
              <a:spcBef>
                <a:spcPct val="0"/>
              </a:spcBef>
            </a:pPr>
            <a:r>
              <a:rPr lang="es-CO" sz="1000" b="1" dirty="0">
                <a:solidFill>
                  <a:schemeClr val="accent4">
                    <a:lumMod val="50000"/>
                  </a:schemeClr>
                </a:solidFill>
                <a:latin typeface="Arial Narrow" pitchFamily="34" charset="0"/>
                <a:cs typeface="Arial" pitchFamily="34" charset="0"/>
              </a:rPr>
              <a:t>   GESTIÓN DOCUMENTAL (GDO)</a:t>
            </a:r>
            <a:endParaRPr lang="es-CO" sz="1000" b="1" i="0" kern="1200" dirty="0">
              <a:solidFill>
                <a:schemeClr val="accent4">
                  <a:lumMod val="50000"/>
                </a:schemeClr>
              </a:solidFill>
              <a:effectLst/>
              <a:latin typeface="Arial Narrow" pitchFamily="34" charset="0"/>
              <a:cs typeface="Arial" pitchFamily="34" charset="0"/>
            </a:endParaRPr>
          </a:p>
          <a:p>
            <a:pPr algn="just" defTabSz="488950">
              <a:lnSpc>
                <a:spcPts val="950"/>
              </a:lnSpc>
              <a:spcBef>
                <a:spcPct val="0"/>
              </a:spcBef>
            </a:pPr>
            <a:r>
              <a:rPr lang="es-CO" sz="1000" b="1" dirty="0">
                <a:solidFill>
                  <a:schemeClr val="tx1"/>
                </a:solidFill>
                <a:latin typeface="Arial Narrow" pitchFamily="34" charset="0"/>
                <a:cs typeface="Arial" pitchFamily="34" charset="0"/>
              </a:rPr>
              <a:t>SG: </a:t>
            </a:r>
          </a:p>
          <a:p>
            <a:pPr algn="just" defTabSz="488950">
              <a:lnSpc>
                <a:spcPts val="950"/>
              </a:lnSpc>
              <a:spcBef>
                <a:spcPct val="0"/>
              </a:spcBef>
            </a:pPr>
            <a:r>
              <a:rPr lang="es-CO" sz="1000" b="1" dirty="0">
                <a:latin typeface="Arial Narrow" pitchFamily="34" charset="0"/>
                <a:cs typeface="Arial" pitchFamily="34" charset="0"/>
              </a:rPr>
              <a:t>OCI: </a:t>
            </a:r>
            <a:r>
              <a:rPr lang="es-CO" sz="1000" b="1" dirty="0">
                <a:solidFill>
                  <a:schemeClr val="accent6">
                    <a:lumMod val="75000"/>
                  </a:schemeClr>
                </a:solidFill>
                <a:latin typeface="Arial Narrow" pitchFamily="34" charset="0"/>
                <a:cs typeface="Arial" pitchFamily="34" charset="0"/>
              </a:rPr>
              <a:t>Rafaela Montoya</a:t>
            </a:r>
            <a:endParaRPr lang="es-CO" sz="1000" b="1" i="0" kern="1200" dirty="0">
              <a:solidFill>
                <a:schemeClr val="tx1">
                  <a:lumMod val="65000"/>
                  <a:lumOff val="35000"/>
                </a:schemeClr>
              </a:solidFill>
              <a:effectLst/>
              <a:latin typeface="Arial Narrow" pitchFamily="34" charset="0"/>
              <a:cs typeface="Arial" pitchFamily="34" charset="0"/>
            </a:endParaRPr>
          </a:p>
        </p:txBody>
      </p:sp>
      <p:sp>
        <p:nvSpPr>
          <p:cNvPr id="10" name="Forma libre 9"/>
          <p:cNvSpPr/>
          <p:nvPr/>
        </p:nvSpPr>
        <p:spPr>
          <a:xfrm>
            <a:off x="282723" y="4735365"/>
            <a:ext cx="2327878" cy="695463"/>
          </a:xfrm>
          <a:custGeom>
            <a:avLst/>
            <a:gdLst>
              <a:gd name="connsiteX0" fmla="*/ 0 w 1625739"/>
              <a:gd name="connsiteY0" fmla="*/ 0 h 297462"/>
              <a:gd name="connsiteX1" fmla="*/ 1625739 w 1625739"/>
              <a:gd name="connsiteY1" fmla="*/ 0 h 297462"/>
              <a:gd name="connsiteX2" fmla="*/ 1625739 w 1625739"/>
              <a:gd name="connsiteY2" fmla="*/ 297462 h 297462"/>
              <a:gd name="connsiteX3" fmla="*/ 0 w 1625739"/>
              <a:gd name="connsiteY3" fmla="*/ 297462 h 297462"/>
              <a:gd name="connsiteX4" fmla="*/ 0 w 1625739"/>
              <a:gd name="connsiteY4" fmla="*/ 0 h 297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739" h="297462">
                <a:moveTo>
                  <a:pt x="0" y="0"/>
                </a:moveTo>
                <a:lnTo>
                  <a:pt x="1625739" y="0"/>
                </a:lnTo>
                <a:lnTo>
                  <a:pt x="1625739" y="297462"/>
                </a:lnTo>
                <a:lnTo>
                  <a:pt x="0" y="297462"/>
                </a:lnTo>
                <a:lnTo>
                  <a:pt x="0" y="0"/>
                </a:lnTo>
                <a:close/>
              </a:path>
            </a:pathLst>
          </a:custGeom>
        </p:spPr>
        <p:style>
          <a:lnRef idx="2">
            <a:schemeClr val="accent4"/>
          </a:lnRef>
          <a:fillRef idx="1">
            <a:schemeClr val="lt1"/>
          </a:fillRef>
          <a:effectRef idx="0">
            <a:schemeClr val="accent4"/>
          </a:effectRef>
          <a:fontRef idx="minor">
            <a:schemeClr val="dk1"/>
          </a:fontRef>
        </p:style>
        <p:txBody>
          <a:bodyPr spcFirstLastPara="0" vert="horz" wrap="square" lIns="78232" tIns="13970" rIns="78232" bIns="13970" numCol="1" spcCol="1270" anchor="ctr" anchorCtr="0">
            <a:noAutofit/>
          </a:bodyPr>
          <a:lstStyle/>
          <a:p>
            <a:pPr algn="ctr" defTabSz="488950">
              <a:lnSpc>
                <a:spcPts val="950"/>
              </a:lnSpc>
              <a:spcBef>
                <a:spcPct val="0"/>
              </a:spcBef>
            </a:pPr>
            <a:r>
              <a:rPr lang="es-CO" sz="1000" b="1" dirty="0">
                <a:solidFill>
                  <a:schemeClr val="accent4">
                    <a:lumMod val="50000"/>
                  </a:schemeClr>
                </a:solidFill>
                <a:latin typeface="Arial Narrow" pitchFamily="34" charset="0"/>
                <a:cs typeface="Arial" pitchFamily="34" charset="0"/>
              </a:rPr>
              <a:t>GESTIÓN DE SERVICIOS E INFRAESTRUCTURA TECNOLÓGICA (GSIT) </a:t>
            </a:r>
          </a:p>
          <a:p>
            <a:pPr algn="just" defTabSz="488950">
              <a:lnSpc>
                <a:spcPts val="950"/>
              </a:lnSpc>
              <a:spcBef>
                <a:spcPct val="0"/>
              </a:spcBef>
            </a:pPr>
            <a:r>
              <a:rPr lang="es-CO" sz="1000" b="1" dirty="0">
                <a:latin typeface="Arial Narrow" pitchFamily="34" charset="0"/>
                <a:cs typeface="Arial" pitchFamily="34" charset="0"/>
              </a:rPr>
              <a:t>OAP:</a:t>
            </a:r>
          </a:p>
          <a:p>
            <a:pPr algn="just" defTabSz="488950">
              <a:lnSpc>
                <a:spcPts val="950"/>
              </a:lnSpc>
              <a:spcBef>
                <a:spcPct val="0"/>
              </a:spcBef>
            </a:pPr>
            <a:r>
              <a:rPr lang="es-CO" sz="1000" b="1" dirty="0">
                <a:solidFill>
                  <a:schemeClr val="tx1"/>
                </a:solidFill>
                <a:latin typeface="Arial Narrow" pitchFamily="34" charset="0"/>
                <a:cs typeface="Arial" pitchFamily="34" charset="0"/>
              </a:rPr>
              <a:t>SG: </a:t>
            </a:r>
          </a:p>
          <a:p>
            <a:pPr algn="just" defTabSz="488950">
              <a:lnSpc>
                <a:spcPts val="950"/>
              </a:lnSpc>
              <a:spcBef>
                <a:spcPct val="0"/>
              </a:spcBef>
            </a:pPr>
            <a:r>
              <a:rPr lang="es-CO" sz="1000" b="1" dirty="0">
                <a:solidFill>
                  <a:schemeClr val="tx1"/>
                </a:solidFill>
                <a:latin typeface="Arial Narrow" pitchFamily="34" charset="0"/>
                <a:cs typeface="Arial" pitchFamily="34" charset="0"/>
              </a:rPr>
              <a:t>OCI: </a:t>
            </a:r>
            <a:r>
              <a:rPr lang="es-CO" sz="1000" b="1" dirty="0">
                <a:solidFill>
                  <a:srgbClr val="FF3300"/>
                </a:solidFill>
                <a:latin typeface="Arial Narrow" pitchFamily="34" charset="0"/>
                <a:cs typeface="Arial" pitchFamily="34" charset="0"/>
              </a:rPr>
              <a:t>Sandra Guerrero</a:t>
            </a:r>
          </a:p>
        </p:txBody>
      </p:sp>
      <p:sp>
        <p:nvSpPr>
          <p:cNvPr id="17" name="Forma libre 16"/>
          <p:cNvSpPr/>
          <p:nvPr/>
        </p:nvSpPr>
        <p:spPr>
          <a:xfrm>
            <a:off x="271075" y="4041823"/>
            <a:ext cx="1876878" cy="616339"/>
          </a:xfrm>
          <a:custGeom>
            <a:avLst/>
            <a:gdLst>
              <a:gd name="connsiteX0" fmla="*/ 0 w 1591836"/>
              <a:gd name="connsiteY0" fmla="*/ 0 h 298113"/>
              <a:gd name="connsiteX1" fmla="*/ 1591836 w 1591836"/>
              <a:gd name="connsiteY1" fmla="*/ 0 h 298113"/>
              <a:gd name="connsiteX2" fmla="*/ 1591836 w 1591836"/>
              <a:gd name="connsiteY2" fmla="*/ 298113 h 298113"/>
              <a:gd name="connsiteX3" fmla="*/ 0 w 1591836"/>
              <a:gd name="connsiteY3" fmla="*/ 298113 h 298113"/>
              <a:gd name="connsiteX4" fmla="*/ 0 w 1591836"/>
              <a:gd name="connsiteY4" fmla="*/ 0 h 298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836" h="298113">
                <a:moveTo>
                  <a:pt x="0" y="0"/>
                </a:moveTo>
                <a:lnTo>
                  <a:pt x="1591836" y="0"/>
                </a:lnTo>
                <a:lnTo>
                  <a:pt x="1591836" y="298113"/>
                </a:lnTo>
                <a:lnTo>
                  <a:pt x="0" y="298113"/>
                </a:lnTo>
                <a:lnTo>
                  <a:pt x="0" y="0"/>
                </a:lnTo>
                <a:close/>
              </a:path>
            </a:pathLst>
          </a:custGeom>
        </p:spPr>
        <p:style>
          <a:lnRef idx="2">
            <a:schemeClr val="accent4"/>
          </a:lnRef>
          <a:fillRef idx="1">
            <a:schemeClr val="lt1"/>
          </a:fillRef>
          <a:effectRef idx="0">
            <a:schemeClr val="accent4"/>
          </a:effectRef>
          <a:fontRef idx="minor">
            <a:schemeClr val="dk1"/>
          </a:fontRef>
        </p:style>
        <p:txBody>
          <a:bodyPr spcFirstLastPara="0" vert="horz" wrap="square" lIns="78232" tIns="13970" rIns="78232" bIns="13970" numCol="1" spcCol="1270" anchor="ctr" anchorCtr="0">
            <a:noAutofit/>
          </a:bodyPr>
          <a:lstStyle/>
          <a:p>
            <a:pPr algn="ctr" defTabSz="488950">
              <a:lnSpc>
                <a:spcPts val="950"/>
              </a:lnSpc>
              <a:spcBef>
                <a:spcPct val="0"/>
              </a:spcBef>
            </a:pPr>
            <a:r>
              <a:rPr lang="es-CO" sz="1000" b="1" dirty="0">
                <a:solidFill>
                  <a:schemeClr val="accent4">
                    <a:lumMod val="50000"/>
                  </a:schemeClr>
                </a:solidFill>
                <a:latin typeface="Arial Narrow" pitchFamily="34" charset="0"/>
                <a:cs typeface="Arial" pitchFamily="34" charset="0"/>
              </a:rPr>
              <a:t>GESTIÓN JURÍDICA (GJUR)</a:t>
            </a:r>
          </a:p>
          <a:p>
            <a:pPr algn="just">
              <a:lnSpc>
                <a:spcPts val="950"/>
              </a:lnSpc>
              <a:spcBef>
                <a:spcPct val="0"/>
              </a:spcBef>
              <a:defRPr/>
            </a:pPr>
            <a:r>
              <a:rPr lang="es-CO" sz="1000" b="1" dirty="0">
                <a:solidFill>
                  <a:schemeClr val="tx1"/>
                </a:solidFill>
                <a:latin typeface="Arial Narrow" pitchFamily="34" charset="0"/>
                <a:cs typeface="Arial" pitchFamily="34" charset="0"/>
              </a:rPr>
              <a:t>OAJ:	</a:t>
            </a:r>
          </a:p>
          <a:p>
            <a:pPr algn="just">
              <a:lnSpc>
                <a:spcPts val="950"/>
              </a:lnSpc>
              <a:spcBef>
                <a:spcPct val="0"/>
              </a:spcBef>
              <a:defRPr/>
            </a:pPr>
            <a:r>
              <a:rPr lang="es-CO" sz="1000" b="1" dirty="0">
                <a:solidFill>
                  <a:schemeClr val="tx1"/>
                </a:solidFill>
                <a:latin typeface="Arial Narrow" pitchFamily="34" charset="0"/>
                <a:cs typeface="Arial" pitchFamily="34" charset="0"/>
              </a:rPr>
              <a:t>OCI: </a:t>
            </a:r>
            <a:r>
              <a:rPr lang="es-CO" sz="1000" b="1" dirty="0">
                <a:solidFill>
                  <a:schemeClr val="tx1">
                    <a:lumMod val="65000"/>
                    <a:lumOff val="35000"/>
                  </a:schemeClr>
                </a:solidFill>
                <a:latin typeface="Arial Narrow" pitchFamily="34" charset="0"/>
                <a:cs typeface="Arial" pitchFamily="34" charset="0"/>
              </a:rPr>
              <a:t>Igor Gutiérrez</a:t>
            </a:r>
            <a:endParaRPr lang="es-CO" sz="1000" b="1" dirty="0">
              <a:solidFill>
                <a:srgbClr val="808000"/>
              </a:solidFill>
              <a:latin typeface="Arial Narrow" pitchFamily="34" charset="0"/>
              <a:cs typeface="Arial" pitchFamily="34" charset="0"/>
            </a:endParaRPr>
          </a:p>
        </p:txBody>
      </p:sp>
      <p:sp>
        <p:nvSpPr>
          <p:cNvPr id="18" name="Forma libre 17"/>
          <p:cNvSpPr/>
          <p:nvPr/>
        </p:nvSpPr>
        <p:spPr>
          <a:xfrm>
            <a:off x="2221171" y="4045976"/>
            <a:ext cx="1979415" cy="616339"/>
          </a:xfrm>
          <a:custGeom>
            <a:avLst/>
            <a:gdLst>
              <a:gd name="connsiteX0" fmla="*/ 0 w 1742968"/>
              <a:gd name="connsiteY0" fmla="*/ 0 h 298113"/>
              <a:gd name="connsiteX1" fmla="*/ 1742968 w 1742968"/>
              <a:gd name="connsiteY1" fmla="*/ 0 h 298113"/>
              <a:gd name="connsiteX2" fmla="*/ 1742968 w 1742968"/>
              <a:gd name="connsiteY2" fmla="*/ 298113 h 298113"/>
              <a:gd name="connsiteX3" fmla="*/ 0 w 1742968"/>
              <a:gd name="connsiteY3" fmla="*/ 298113 h 298113"/>
              <a:gd name="connsiteX4" fmla="*/ 0 w 1742968"/>
              <a:gd name="connsiteY4" fmla="*/ 0 h 298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2968" h="298113">
                <a:moveTo>
                  <a:pt x="0" y="0"/>
                </a:moveTo>
                <a:lnTo>
                  <a:pt x="1742968" y="0"/>
                </a:lnTo>
                <a:lnTo>
                  <a:pt x="1742968" y="298113"/>
                </a:lnTo>
                <a:lnTo>
                  <a:pt x="0" y="298113"/>
                </a:lnTo>
                <a:lnTo>
                  <a:pt x="0" y="0"/>
                </a:lnTo>
                <a:close/>
              </a:path>
            </a:pathLst>
          </a:custGeom>
        </p:spPr>
        <p:style>
          <a:lnRef idx="2">
            <a:schemeClr val="accent4"/>
          </a:lnRef>
          <a:fillRef idx="1">
            <a:schemeClr val="lt1"/>
          </a:fillRef>
          <a:effectRef idx="0">
            <a:schemeClr val="accent4"/>
          </a:effectRef>
          <a:fontRef idx="minor">
            <a:schemeClr val="dk1"/>
          </a:fontRef>
        </p:style>
        <p:txBody>
          <a:bodyPr spcFirstLastPara="0" vert="horz" wrap="square" lIns="78232" tIns="13970" rIns="78232" bIns="13970" numCol="1" spcCol="1270" anchor="ctr" anchorCtr="0">
            <a:noAutofit/>
          </a:bodyPr>
          <a:lstStyle/>
          <a:p>
            <a:pPr algn="ctr" defTabSz="488950">
              <a:lnSpc>
                <a:spcPts val="950"/>
              </a:lnSpc>
              <a:spcBef>
                <a:spcPct val="0"/>
              </a:spcBef>
            </a:pPr>
            <a:r>
              <a:rPr lang="es-CO" sz="1000" b="1" dirty="0">
                <a:solidFill>
                  <a:schemeClr val="accent4">
                    <a:lumMod val="50000"/>
                  </a:schemeClr>
                </a:solidFill>
                <a:latin typeface="Arial Narrow" pitchFamily="34" charset="0"/>
                <a:cs typeface="Arial" pitchFamily="34" charset="0"/>
              </a:rPr>
              <a:t>    GESTIÓN CONTRACTUAL (GCON)</a:t>
            </a:r>
          </a:p>
          <a:p>
            <a:pPr algn="just" defTabSz="488950">
              <a:lnSpc>
                <a:spcPts val="950"/>
              </a:lnSpc>
              <a:spcBef>
                <a:spcPct val="0"/>
              </a:spcBef>
            </a:pPr>
            <a:r>
              <a:rPr lang="es-CO" sz="1000" b="1" dirty="0">
                <a:solidFill>
                  <a:schemeClr val="tx1"/>
                </a:solidFill>
                <a:latin typeface="Arial Narrow" pitchFamily="34" charset="0"/>
                <a:cs typeface="Arial" pitchFamily="34" charset="0"/>
              </a:rPr>
              <a:t>SG: OCI: </a:t>
            </a:r>
            <a:r>
              <a:rPr lang="es-CO" sz="1000" b="1" dirty="0">
                <a:solidFill>
                  <a:schemeClr val="tx1">
                    <a:lumMod val="65000"/>
                    <a:lumOff val="35000"/>
                  </a:schemeClr>
                </a:solidFill>
                <a:latin typeface="Arial Narrow" pitchFamily="34" charset="0"/>
                <a:cs typeface="Arial" pitchFamily="34" charset="0"/>
              </a:rPr>
              <a:t>Igor Gutiérrez</a:t>
            </a:r>
          </a:p>
        </p:txBody>
      </p:sp>
      <p:sp>
        <p:nvSpPr>
          <p:cNvPr id="48" name="Forma libre 47"/>
          <p:cNvSpPr/>
          <p:nvPr/>
        </p:nvSpPr>
        <p:spPr>
          <a:xfrm>
            <a:off x="6428329" y="5471318"/>
            <a:ext cx="2384558" cy="563253"/>
          </a:xfrm>
          <a:custGeom>
            <a:avLst/>
            <a:gdLst>
              <a:gd name="connsiteX0" fmla="*/ 0 w 5184576"/>
              <a:gd name="connsiteY0" fmla="*/ 0 h 229805"/>
              <a:gd name="connsiteX1" fmla="*/ 5184576 w 5184576"/>
              <a:gd name="connsiteY1" fmla="*/ 0 h 229805"/>
              <a:gd name="connsiteX2" fmla="*/ 5184576 w 5184576"/>
              <a:gd name="connsiteY2" fmla="*/ 229805 h 229805"/>
              <a:gd name="connsiteX3" fmla="*/ 0 w 5184576"/>
              <a:gd name="connsiteY3" fmla="*/ 229805 h 229805"/>
              <a:gd name="connsiteX4" fmla="*/ 0 w 5184576"/>
              <a:gd name="connsiteY4" fmla="*/ 0 h 22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4576" h="229805">
                <a:moveTo>
                  <a:pt x="0" y="0"/>
                </a:moveTo>
                <a:lnTo>
                  <a:pt x="5184576" y="0"/>
                </a:lnTo>
                <a:lnTo>
                  <a:pt x="5184576" y="229805"/>
                </a:lnTo>
                <a:lnTo>
                  <a:pt x="0" y="229805"/>
                </a:lnTo>
                <a:lnTo>
                  <a:pt x="0" y="0"/>
                </a:lnTo>
                <a:close/>
              </a:path>
            </a:pathLst>
          </a:custGeom>
          <a:ln>
            <a:solidFill>
              <a:srgbClr val="660033"/>
            </a:solidFill>
          </a:ln>
        </p:spPr>
        <p:style>
          <a:lnRef idx="2">
            <a:schemeClr val="accent2"/>
          </a:lnRef>
          <a:fillRef idx="1">
            <a:schemeClr val="lt1"/>
          </a:fillRef>
          <a:effectRef idx="0">
            <a:schemeClr val="accent2"/>
          </a:effectRef>
          <a:fontRef idx="minor">
            <a:schemeClr val="dk1"/>
          </a:fontRef>
        </p:style>
        <p:txBody>
          <a:bodyPr spcFirstLastPara="0" vert="horz" wrap="square" lIns="78232" tIns="13970" rIns="78232" bIns="13970" numCol="1" spcCol="1270" anchor="ctr" anchorCtr="0">
            <a:noAutofit/>
          </a:bodyPr>
          <a:lstStyle/>
          <a:p>
            <a:pPr lvl="0" algn="ctr" defTabSz="488950">
              <a:lnSpc>
                <a:spcPts val="950"/>
              </a:lnSpc>
              <a:spcBef>
                <a:spcPct val="0"/>
              </a:spcBef>
            </a:pPr>
            <a:r>
              <a:rPr lang="es-CO" sz="1000" b="1" dirty="0">
                <a:solidFill>
                  <a:srgbClr val="660033"/>
                </a:solidFill>
                <a:latin typeface="Arial Narrow" pitchFamily="34" charset="0"/>
                <a:cs typeface="Arial" pitchFamily="34" charset="0"/>
              </a:rPr>
              <a:t>CONTROL EVALUACIÓN Y</a:t>
            </a:r>
          </a:p>
          <a:p>
            <a:pPr lvl="0" algn="ctr" defTabSz="488950">
              <a:lnSpc>
                <a:spcPts val="950"/>
              </a:lnSpc>
              <a:spcBef>
                <a:spcPct val="0"/>
              </a:spcBef>
            </a:pPr>
            <a:r>
              <a:rPr lang="es-CO" sz="1000" b="1" dirty="0">
                <a:solidFill>
                  <a:srgbClr val="660033"/>
                </a:solidFill>
                <a:latin typeface="Arial Narrow" pitchFamily="34" charset="0"/>
                <a:cs typeface="Arial" pitchFamily="34" charset="0"/>
              </a:rPr>
              <a:t> MEJORA DE LA GESTIÓN (CEM)</a:t>
            </a:r>
          </a:p>
          <a:p>
            <a:pPr lvl="0" algn="ctr" defTabSz="488950">
              <a:lnSpc>
                <a:spcPts val="950"/>
              </a:lnSpc>
              <a:spcBef>
                <a:spcPct val="0"/>
              </a:spcBef>
            </a:pPr>
            <a:r>
              <a:rPr lang="es-CO" sz="1000" b="1" dirty="0">
                <a:latin typeface="Arial Narrow" pitchFamily="34" charset="0"/>
                <a:cs typeface="Arial" pitchFamily="34" charset="0"/>
              </a:rPr>
              <a:t>OCI: </a:t>
            </a:r>
            <a:r>
              <a:rPr lang="es-CO" sz="1000" b="1" dirty="0">
                <a:solidFill>
                  <a:srgbClr val="7030A0"/>
                </a:solidFill>
                <a:latin typeface="Arial Narrow" pitchFamily="34" charset="0"/>
                <a:cs typeface="Arial" pitchFamily="34" charset="0"/>
              </a:rPr>
              <a:t>Angela Correa</a:t>
            </a:r>
          </a:p>
          <a:p>
            <a:pPr lvl="0" algn="ctr" defTabSz="488950">
              <a:lnSpc>
                <a:spcPts val="950"/>
              </a:lnSpc>
              <a:spcBef>
                <a:spcPct val="0"/>
              </a:spcBef>
            </a:pPr>
            <a:r>
              <a:rPr lang="es-CO" sz="1000" b="1" i="0" kern="1200" dirty="0">
                <a:effectLst/>
                <a:latin typeface="Arial Narrow" pitchFamily="34" charset="0"/>
                <a:cs typeface="Arial" pitchFamily="34" charset="0"/>
              </a:rPr>
              <a:t>Equipo OCI</a:t>
            </a:r>
          </a:p>
        </p:txBody>
      </p:sp>
      <p:sp>
        <p:nvSpPr>
          <p:cNvPr id="27" name="Forma libre 26"/>
          <p:cNvSpPr/>
          <p:nvPr/>
        </p:nvSpPr>
        <p:spPr>
          <a:xfrm>
            <a:off x="4401794" y="4757560"/>
            <a:ext cx="1745857" cy="660974"/>
          </a:xfrm>
          <a:custGeom>
            <a:avLst/>
            <a:gdLst>
              <a:gd name="connsiteX0" fmla="*/ 0 w 830199"/>
              <a:gd name="connsiteY0" fmla="*/ 0 h 314083"/>
              <a:gd name="connsiteX1" fmla="*/ 830199 w 830199"/>
              <a:gd name="connsiteY1" fmla="*/ 0 h 314083"/>
              <a:gd name="connsiteX2" fmla="*/ 830199 w 830199"/>
              <a:gd name="connsiteY2" fmla="*/ 314083 h 314083"/>
              <a:gd name="connsiteX3" fmla="*/ 0 w 830199"/>
              <a:gd name="connsiteY3" fmla="*/ 314083 h 314083"/>
              <a:gd name="connsiteX4" fmla="*/ 0 w 830199"/>
              <a:gd name="connsiteY4" fmla="*/ 0 h 314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199" h="314083">
                <a:moveTo>
                  <a:pt x="0" y="0"/>
                </a:moveTo>
                <a:lnTo>
                  <a:pt x="830199" y="0"/>
                </a:lnTo>
                <a:lnTo>
                  <a:pt x="830199" y="314083"/>
                </a:lnTo>
                <a:lnTo>
                  <a:pt x="0" y="314083"/>
                </a:lnTo>
                <a:lnTo>
                  <a:pt x="0" y="0"/>
                </a:lnTo>
                <a:close/>
              </a:path>
            </a:pathLst>
          </a:custGeom>
        </p:spPr>
        <p:style>
          <a:lnRef idx="2">
            <a:schemeClr val="accent4"/>
          </a:lnRef>
          <a:fillRef idx="1">
            <a:schemeClr val="lt1"/>
          </a:fillRef>
          <a:effectRef idx="0">
            <a:schemeClr val="accent4"/>
          </a:effectRef>
          <a:fontRef idx="minor">
            <a:schemeClr val="dk1"/>
          </a:fontRef>
        </p:style>
        <p:txBody>
          <a:bodyPr spcFirstLastPara="0" vert="horz" wrap="square" lIns="78232" tIns="13970" rIns="78232" bIns="13970" numCol="1" spcCol="1270" anchor="ctr" anchorCtr="0">
            <a:noAutofit/>
          </a:bodyPr>
          <a:lstStyle/>
          <a:p>
            <a:pPr algn="ctr" defTabSz="488950">
              <a:lnSpc>
                <a:spcPts val="950"/>
              </a:lnSpc>
              <a:spcBef>
                <a:spcPct val="0"/>
              </a:spcBef>
            </a:pPr>
            <a:r>
              <a:rPr lang="es-CO" sz="1000" b="1" dirty="0">
                <a:solidFill>
                  <a:schemeClr val="accent4">
                    <a:lumMod val="50000"/>
                  </a:schemeClr>
                </a:solidFill>
                <a:latin typeface="Arial Narrow" pitchFamily="34" charset="0"/>
                <a:cs typeface="Arial" pitchFamily="34" charset="0"/>
              </a:rPr>
              <a:t>GESTIÓN DEL TALENTO HUMANO (GTHU)</a:t>
            </a:r>
          </a:p>
          <a:p>
            <a:pPr algn="just" defTabSz="488950">
              <a:lnSpc>
                <a:spcPts val="950"/>
              </a:lnSpc>
              <a:spcBef>
                <a:spcPct val="0"/>
              </a:spcBef>
            </a:pPr>
            <a:r>
              <a:rPr lang="es-CO" sz="1000" b="1" dirty="0">
                <a:solidFill>
                  <a:schemeClr val="tx1"/>
                </a:solidFill>
                <a:latin typeface="Arial Narrow" pitchFamily="34" charset="0"/>
                <a:cs typeface="Arial" pitchFamily="34" charset="0"/>
              </a:rPr>
              <a:t>SG:</a:t>
            </a:r>
          </a:p>
          <a:p>
            <a:pPr algn="just" defTabSz="488950">
              <a:lnSpc>
                <a:spcPts val="950"/>
              </a:lnSpc>
              <a:spcBef>
                <a:spcPct val="0"/>
              </a:spcBef>
            </a:pPr>
            <a:r>
              <a:rPr lang="es-CO" sz="1000" b="1" dirty="0">
                <a:solidFill>
                  <a:schemeClr val="tx1"/>
                </a:solidFill>
                <a:latin typeface="Arial Narrow" pitchFamily="34" charset="0"/>
                <a:cs typeface="Arial" pitchFamily="34" charset="0"/>
              </a:rPr>
              <a:t>OCI</a:t>
            </a:r>
            <a:r>
              <a:rPr lang="es-CO" sz="1000" b="1" dirty="0">
                <a:solidFill>
                  <a:srgbClr val="C00000"/>
                </a:solidFill>
                <a:latin typeface="Arial Narrow" pitchFamily="34" charset="0"/>
                <a:cs typeface="Arial" pitchFamily="34" charset="0"/>
              </a:rPr>
              <a:t>: </a:t>
            </a:r>
            <a:r>
              <a:rPr lang="es-CO" sz="1000" b="1" dirty="0">
                <a:solidFill>
                  <a:srgbClr val="7030A0"/>
                </a:solidFill>
                <a:latin typeface="Arial Narrow" pitchFamily="34" charset="0"/>
                <a:cs typeface="Arial" pitchFamily="34" charset="0"/>
              </a:rPr>
              <a:t>Angela Correa</a:t>
            </a:r>
          </a:p>
        </p:txBody>
      </p:sp>
      <p:sp>
        <p:nvSpPr>
          <p:cNvPr id="29" name="Forma libre 28"/>
          <p:cNvSpPr/>
          <p:nvPr/>
        </p:nvSpPr>
        <p:spPr>
          <a:xfrm>
            <a:off x="282722" y="5489893"/>
            <a:ext cx="2041763" cy="609251"/>
          </a:xfrm>
          <a:custGeom>
            <a:avLst/>
            <a:gdLst>
              <a:gd name="connsiteX0" fmla="*/ 0 w 1501118"/>
              <a:gd name="connsiteY0" fmla="*/ 0 h 314083"/>
              <a:gd name="connsiteX1" fmla="*/ 1501118 w 1501118"/>
              <a:gd name="connsiteY1" fmla="*/ 0 h 314083"/>
              <a:gd name="connsiteX2" fmla="*/ 1501118 w 1501118"/>
              <a:gd name="connsiteY2" fmla="*/ 314083 h 314083"/>
              <a:gd name="connsiteX3" fmla="*/ 0 w 1501118"/>
              <a:gd name="connsiteY3" fmla="*/ 314083 h 314083"/>
              <a:gd name="connsiteX4" fmla="*/ 0 w 1501118"/>
              <a:gd name="connsiteY4" fmla="*/ 0 h 314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118" h="314083">
                <a:moveTo>
                  <a:pt x="0" y="0"/>
                </a:moveTo>
                <a:lnTo>
                  <a:pt x="1501118" y="0"/>
                </a:lnTo>
                <a:lnTo>
                  <a:pt x="1501118" y="314083"/>
                </a:lnTo>
                <a:lnTo>
                  <a:pt x="0" y="314083"/>
                </a:lnTo>
                <a:lnTo>
                  <a:pt x="0" y="0"/>
                </a:lnTo>
                <a:close/>
              </a:path>
            </a:pathLst>
          </a:custGeom>
        </p:spPr>
        <p:style>
          <a:lnRef idx="2">
            <a:schemeClr val="accent4"/>
          </a:lnRef>
          <a:fillRef idx="1">
            <a:schemeClr val="lt1"/>
          </a:fillRef>
          <a:effectRef idx="0">
            <a:schemeClr val="accent4"/>
          </a:effectRef>
          <a:fontRef idx="minor">
            <a:schemeClr val="dk1"/>
          </a:fontRef>
        </p:style>
        <p:txBody>
          <a:bodyPr spcFirstLastPara="0" vert="horz" wrap="square" lIns="78232" tIns="13970" rIns="78232" bIns="13970" numCol="1" spcCol="1270" anchor="ctr" anchorCtr="0">
            <a:noAutofit/>
          </a:bodyPr>
          <a:lstStyle/>
          <a:p>
            <a:pPr algn="ctr" defTabSz="488950">
              <a:lnSpc>
                <a:spcPts val="950"/>
              </a:lnSpc>
              <a:spcBef>
                <a:spcPct val="0"/>
              </a:spcBef>
            </a:pPr>
            <a:r>
              <a:rPr lang="es-CO" sz="1000" b="1" dirty="0">
                <a:solidFill>
                  <a:schemeClr val="accent4">
                    <a:lumMod val="50000"/>
                  </a:schemeClr>
                </a:solidFill>
                <a:latin typeface="Arial Narrow" pitchFamily="34" charset="0"/>
                <a:cs typeface="Arial" pitchFamily="34" charset="0"/>
              </a:rPr>
              <a:t>GESTIÓN DE RECURSOS FÍSICOS (GREF)</a:t>
            </a:r>
          </a:p>
          <a:p>
            <a:pPr algn="just" defTabSz="488950">
              <a:lnSpc>
                <a:spcPts val="950"/>
              </a:lnSpc>
              <a:spcBef>
                <a:spcPct val="0"/>
              </a:spcBef>
            </a:pPr>
            <a:r>
              <a:rPr lang="es-CO" sz="1000" b="1" dirty="0">
                <a:solidFill>
                  <a:schemeClr val="tx1"/>
                </a:solidFill>
                <a:latin typeface="Arial Narrow" pitchFamily="34" charset="0"/>
                <a:cs typeface="Arial" pitchFamily="34" charset="0"/>
              </a:rPr>
              <a:t>SG:</a:t>
            </a:r>
          </a:p>
          <a:p>
            <a:pPr algn="just" defTabSz="488950">
              <a:lnSpc>
                <a:spcPts val="950"/>
              </a:lnSpc>
              <a:spcBef>
                <a:spcPct val="0"/>
              </a:spcBef>
            </a:pPr>
            <a:r>
              <a:rPr lang="es-CO" sz="1000" b="1" dirty="0">
                <a:solidFill>
                  <a:schemeClr val="tx1"/>
                </a:solidFill>
                <a:latin typeface="Arial Narrow" pitchFamily="34" charset="0"/>
                <a:cs typeface="Arial" pitchFamily="34" charset="0"/>
              </a:rPr>
              <a:t>OCI: </a:t>
            </a:r>
            <a:r>
              <a:rPr lang="es-CO" sz="1000" b="1" dirty="0">
                <a:latin typeface="Arial Narrow" pitchFamily="34" charset="0"/>
                <a:cs typeface="Arial" pitchFamily="34" charset="0"/>
              </a:rPr>
              <a:t>OCI</a:t>
            </a:r>
            <a:r>
              <a:rPr lang="es-CO" sz="1000" b="1" dirty="0">
                <a:solidFill>
                  <a:schemeClr val="accent5"/>
                </a:solidFill>
                <a:latin typeface="Arial Narrow" pitchFamily="34" charset="0"/>
                <a:cs typeface="Arial" pitchFamily="34" charset="0"/>
              </a:rPr>
              <a:t>: Wellfin Canro</a:t>
            </a:r>
            <a:endParaRPr lang="es-CO" sz="1000" b="1" dirty="0">
              <a:solidFill>
                <a:schemeClr val="accent2">
                  <a:lumMod val="50000"/>
                </a:schemeClr>
              </a:solidFill>
              <a:latin typeface="Arial Narrow" pitchFamily="34" charset="0"/>
              <a:cs typeface="Arial" pitchFamily="34" charset="0"/>
            </a:endParaRPr>
          </a:p>
        </p:txBody>
      </p:sp>
      <p:sp>
        <p:nvSpPr>
          <p:cNvPr id="31" name="Forma libre 30"/>
          <p:cNvSpPr/>
          <p:nvPr/>
        </p:nvSpPr>
        <p:spPr>
          <a:xfrm>
            <a:off x="6400046" y="4774299"/>
            <a:ext cx="2411423" cy="563252"/>
          </a:xfrm>
          <a:custGeom>
            <a:avLst/>
            <a:gdLst>
              <a:gd name="connsiteX0" fmla="*/ 0 w 1501118"/>
              <a:gd name="connsiteY0" fmla="*/ 0 h 314083"/>
              <a:gd name="connsiteX1" fmla="*/ 1501118 w 1501118"/>
              <a:gd name="connsiteY1" fmla="*/ 0 h 314083"/>
              <a:gd name="connsiteX2" fmla="*/ 1501118 w 1501118"/>
              <a:gd name="connsiteY2" fmla="*/ 314083 h 314083"/>
              <a:gd name="connsiteX3" fmla="*/ 0 w 1501118"/>
              <a:gd name="connsiteY3" fmla="*/ 314083 h 314083"/>
              <a:gd name="connsiteX4" fmla="*/ 0 w 1501118"/>
              <a:gd name="connsiteY4" fmla="*/ 0 h 314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118" h="314083">
                <a:moveTo>
                  <a:pt x="0" y="0"/>
                </a:moveTo>
                <a:lnTo>
                  <a:pt x="1501118" y="0"/>
                </a:lnTo>
                <a:lnTo>
                  <a:pt x="1501118" y="314083"/>
                </a:lnTo>
                <a:lnTo>
                  <a:pt x="0" y="314083"/>
                </a:lnTo>
                <a:lnTo>
                  <a:pt x="0" y="0"/>
                </a:lnTo>
                <a:close/>
              </a:path>
            </a:pathLst>
          </a:custGeom>
        </p:spPr>
        <p:style>
          <a:lnRef idx="2">
            <a:schemeClr val="accent4"/>
          </a:lnRef>
          <a:fillRef idx="1">
            <a:schemeClr val="lt1"/>
          </a:fillRef>
          <a:effectRef idx="0">
            <a:schemeClr val="accent4"/>
          </a:effectRef>
          <a:fontRef idx="minor">
            <a:schemeClr val="dk1"/>
          </a:fontRef>
        </p:style>
        <p:txBody>
          <a:bodyPr spcFirstLastPara="0" vert="horz" wrap="square" lIns="78232" tIns="13970" rIns="78232" bIns="13970" numCol="1" spcCol="1270" anchor="ctr" anchorCtr="0">
            <a:noAutofit/>
          </a:bodyPr>
          <a:lstStyle/>
          <a:p>
            <a:pPr lvl="0" algn="ctr" defTabSz="488950">
              <a:lnSpc>
                <a:spcPts val="950"/>
              </a:lnSpc>
              <a:spcBef>
                <a:spcPct val="0"/>
              </a:spcBef>
            </a:pPr>
            <a:r>
              <a:rPr lang="es-CO" sz="1000" b="1" dirty="0">
                <a:solidFill>
                  <a:schemeClr val="accent4">
                    <a:lumMod val="50000"/>
                  </a:schemeClr>
                </a:solidFill>
                <a:latin typeface="Arial Narrow" pitchFamily="34" charset="0"/>
                <a:cs typeface="Arial" pitchFamily="34" charset="0"/>
              </a:rPr>
              <a:t>CONTROL DISCIPLINARIO INTERNO (CODI)</a:t>
            </a:r>
          </a:p>
          <a:p>
            <a:pPr algn="just">
              <a:lnSpc>
                <a:spcPts val="950"/>
              </a:lnSpc>
              <a:spcBef>
                <a:spcPct val="0"/>
              </a:spcBef>
              <a:defRPr/>
            </a:pPr>
            <a:r>
              <a:rPr lang="es-CO" sz="1000" b="1" dirty="0">
                <a:solidFill>
                  <a:schemeClr val="tx1"/>
                </a:solidFill>
                <a:latin typeface="Arial Narrow" pitchFamily="34" charset="0"/>
                <a:cs typeface="Arial" pitchFamily="34" charset="0"/>
              </a:rPr>
              <a:t>SG:</a:t>
            </a:r>
          </a:p>
          <a:p>
            <a:pPr algn="just">
              <a:lnSpc>
                <a:spcPts val="950"/>
              </a:lnSpc>
              <a:spcBef>
                <a:spcPct val="0"/>
              </a:spcBef>
              <a:defRPr/>
            </a:pPr>
            <a:r>
              <a:rPr lang="es-CO" sz="1000" b="1" dirty="0">
                <a:solidFill>
                  <a:schemeClr val="tx1"/>
                </a:solidFill>
                <a:latin typeface="Arial Narrow" pitchFamily="34" charset="0"/>
                <a:cs typeface="Arial" pitchFamily="34" charset="0"/>
              </a:rPr>
              <a:t>OCI: </a:t>
            </a:r>
            <a:r>
              <a:rPr lang="es-CO" sz="1000" b="1" dirty="0">
                <a:solidFill>
                  <a:schemeClr val="tx1">
                    <a:lumMod val="65000"/>
                    <a:lumOff val="35000"/>
                  </a:schemeClr>
                </a:solidFill>
                <a:latin typeface="Arial Narrow" pitchFamily="34" charset="0"/>
                <a:cs typeface="Arial" pitchFamily="34" charset="0"/>
              </a:rPr>
              <a:t>Igor Gutiérrez</a:t>
            </a:r>
          </a:p>
        </p:txBody>
      </p:sp>
      <p:sp>
        <p:nvSpPr>
          <p:cNvPr id="40" name="Forma libre 39"/>
          <p:cNvSpPr/>
          <p:nvPr/>
        </p:nvSpPr>
        <p:spPr>
          <a:xfrm>
            <a:off x="2660273" y="4759321"/>
            <a:ext cx="1692018" cy="660974"/>
          </a:xfrm>
          <a:custGeom>
            <a:avLst/>
            <a:gdLst>
              <a:gd name="connsiteX0" fmla="*/ 0 w 1637917"/>
              <a:gd name="connsiteY0" fmla="*/ 0 h 314083"/>
              <a:gd name="connsiteX1" fmla="*/ 1637917 w 1637917"/>
              <a:gd name="connsiteY1" fmla="*/ 0 h 314083"/>
              <a:gd name="connsiteX2" fmla="*/ 1637917 w 1637917"/>
              <a:gd name="connsiteY2" fmla="*/ 314083 h 314083"/>
              <a:gd name="connsiteX3" fmla="*/ 0 w 1637917"/>
              <a:gd name="connsiteY3" fmla="*/ 314083 h 314083"/>
              <a:gd name="connsiteX4" fmla="*/ 0 w 1637917"/>
              <a:gd name="connsiteY4" fmla="*/ 0 h 314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917" h="314083">
                <a:moveTo>
                  <a:pt x="0" y="0"/>
                </a:moveTo>
                <a:lnTo>
                  <a:pt x="1637917" y="0"/>
                </a:lnTo>
                <a:lnTo>
                  <a:pt x="1637917" y="314083"/>
                </a:lnTo>
                <a:lnTo>
                  <a:pt x="0" y="314083"/>
                </a:lnTo>
                <a:lnTo>
                  <a:pt x="0" y="0"/>
                </a:lnTo>
                <a:close/>
              </a:path>
            </a:pathLst>
          </a:custGeom>
        </p:spPr>
        <p:style>
          <a:lnRef idx="2">
            <a:schemeClr val="accent4"/>
          </a:lnRef>
          <a:fillRef idx="1">
            <a:schemeClr val="lt1"/>
          </a:fillRef>
          <a:effectRef idx="0">
            <a:schemeClr val="accent4"/>
          </a:effectRef>
          <a:fontRef idx="minor">
            <a:schemeClr val="dk1"/>
          </a:fontRef>
        </p:style>
        <p:txBody>
          <a:bodyPr spcFirstLastPara="0" vert="horz" wrap="square" lIns="78232" tIns="13970" rIns="78232" bIns="13970" numCol="1" spcCol="1270" anchor="ctr" anchorCtr="0">
            <a:noAutofit/>
          </a:bodyPr>
          <a:lstStyle/>
          <a:p>
            <a:pPr lvl="0" algn="ctr">
              <a:lnSpc>
                <a:spcPts val="950"/>
              </a:lnSpc>
              <a:spcBef>
                <a:spcPct val="0"/>
              </a:spcBef>
              <a:defRPr/>
            </a:pPr>
            <a:r>
              <a:rPr lang="es-CO" sz="1000" b="1" dirty="0">
                <a:solidFill>
                  <a:schemeClr val="accent4">
                    <a:lumMod val="50000"/>
                  </a:schemeClr>
                </a:solidFill>
                <a:latin typeface="Arial Narrow" pitchFamily="34" charset="0"/>
                <a:cs typeface="Arial" pitchFamily="34" charset="0"/>
              </a:rPr>
              <a:t>GESTIÓN </a:t>
            </a:r>
            <a:r>
              <a:rPr lang="es-CO" sz="1000" b="1" kern="1200" dirty="0">
                <a:solidFill>
                  <a:schemeClr val="accent4">
                    <a:lumMod val="50000"/>
                  </a:schemeClr>
                </a:solidFill>
                <a:effectLst/>
                <a:latin typeface="Arial Narrow" pitchFamily="34" charset="0"/>
                <a:cs typeface="Arial" pitchFamily="34" charset="0"/>
              </a:rPr>
              <a:t>FINANCIERA (</a:t>
            </a:r>
            <a:r>
              <a:rPr lang="es-CO" sz="1000" b="1" dirty="0">
                <a:solidFill>
                  <a:schemeClr val="accent4">
                    <a:lumMod val="50000"/>
                  </a:schemeClr>
                </a:solidFill>
                <a:latin typeface="Arial Narrow" pitchFamily="34" charset="0"/>
                <a:cs typeface="Arial" pitchFamily="34" charset="0"/>
              </a:rPr>
              <a:t>GEFI)</a:t>
            </a:r>
            <a:endParaRPr lang="es-CO" sz="1000" b="1" kern="1200" dirty="0">
              <a:solidFill>
                <a:schemeClr val="accent4">
                  <a:lumMod val="50000"/>
                </a:schemeClr>
              </a:solidFill>
              <a:effectLst/>
              <a:latin typeface="Arial Narrow" pitchFamily="34" charset="0"/>
              <a:cs typeface="Arial" pitchFamily="34" charset="0"/>
            </a:endParaRPr>
          </a:p>
          <a:p>
            <a:pPr algn="just" defTabSz="488950">
              <a:lnSpc>
                <a:spcPts val="950"/>
              </a:lnSpc>
              <a:spcBef>
                <a:spcPct val="0"/>
              </a:spcBef>
            </a:pPr>
            <a:r>
              <a:rPr lang="es-CO" sz="1000" b="1" dirty="0">
                <a:solidFill>
                  <a:schemeClr val="tx1"/>
                </a:solidFill>
                <a:latin typeface="Arial Narrow" pitchFamily="34" charset="0"/>
                <a:cs typeface="Arial" pitchFamily="34" charset="0"/>
              </a:rPr>
              <a:t>SG:</a:t>
            </a:r>
          </a:p>
          <a:p>
            <a:pPr marL="0" marR="0" lvl="0" indent="0" algn="just" defTabSz="914400" eaLnBrk="1" fontAlgn="auto" latinLnBrk="0" hangingPunct="1">
              <a:lnSpc>
                <a:spcPts val="950"/>
              </a:lnSpc>
              <a:spcBef>
                <a:spcPct val="0"/>
              </a:spcBef>
              <a:buClrTx/>
              <a:buSzTx/>
              <a:buFontTx/>
              <a:buNone/>
              <a:tabLst/>
              <a:defRPr/>
            </a:pPr>
            <a:r>
              <a:rPr lang="es-CO" sz="1000" b="1" dirty="0">
                <a:solidFill>
                  <a:schemeClr val="tx1"/>
                </a:solidFill>
                <a:latin typeface="Arial Narrow" pitchFamily="34" charset="0"/>
                <a:cs typeface="Arial" pitchFamily="34" charset="0"/>
              </a:rPr>
              <a:t>OCI: </a:t>
            </a:r>
            <a:r>
              <a:rPr lang="es-CO" sz="1000" b="1" dirty="0">
                <a:solidFill>
                  <a:schemeClr val="accent5"/>
                </a:solidFill>
                <a:latin typeface="Arial Narrow" pitchFamily="34" charset="0"/>
                <a:cs typeface="Arial" pitchFamily="34" charset="0"/>
              </a:rPr>
              <a:t>Wellfin Canro</a:t>
            </a:r>
            <a:endParaRPr lang="es-CO" sz="1000" kern="1200" dirty="0">
              <a:solidFill>
                <a:schemeClr val="accent5"/>
              </a:solidFill>
              <a:effectLst/>
            </a:endParaRPr>
          </a:p>
        </p:txBody>
      </p:sp>
      <p:sp>
        <p:nvSpPr>
          <p:cNvPr id="45" name="Forma libre 44"/>
          <p:cNvSpPr/>
          <p:nvPr/>
        </p:nvSpPr>
        <p:spPr>
          <a:xfrm>
            <a:off x="2385204" y="5478875"/>
            <a:ext cx="1728439" cy="609251"/>
          </a:xfrm>
          <a:custGeom>
            <a:avLst/>
            <a:gdLst>
              <a:gd name="connsiteX0" fmla="*/ 0 w 1668237"/>
              <a:gd name="connsiteY0" fmla="*/ 0 h 314083"/>
              <a:gd name="connsiteX1" fmla="*/ 1668237 w 1668237"/>
              <a:gd name="connsiteY1" fmla="*/ 0 h 314083"/>
              <a:gd name="connsiteX2" fmla="*/ 1668237 w 1668237"/>
              <a:gd name="connsiteY2" fmla="*/ 314083 h 314083"/>
              <a:gd name="connsiteX3" fmla="*/ 0 w 1668237"/>
              <a:gd name="connsiteY3" fmla="*/ 314083 h 314083"/>
              <a:gd name="connsiteX4" fmla="*/ 0 w 1668237"/>
              <a:gd name="connsiteY4" fmla="*/ 0 h 314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237" h="314083">
                <a:moveTo>
                  <a:pt x="0" y="0"/>
                </a:moveTo>
                <a:lnTo>
                  <a:pt x="1668237" y="0"/>
                </a:lnTo>
                <a:lnTo>
                  <a:pt x="1668237" y="314083"/>
                </a:lnTo>
                <a:lnTo>
                  <a:pt x="0" y="314083"/>
                </a:lnTo>
                <a:lnTo>
                  <a:pt x="0" y="0"/>
                </a:lnTo>
                <a:close/>
              </a:path>
            </a:pathLst>
          </a:custGeom>
          <a:ln/>
        </p:spPr>
        <p:style>
          <a:lnRef idx="2">
            <a:schemeClr val="accent5"/>
          </a:lnRef>
          <a:fillRef idx="1">
            <a:schemeClr val="lt1"/>
          </a:fillRef>
          <a:effectRef idx="0">
            <a:schemeClr val="accent5"/>
          </a:effectRef>
          <a:fontRef idx="minor">
            <a:schemeClr val="dk1"/>
          </a:fontRef>
        </p:style>
        <p:txBody>
          <a:bodyPr spcFirstLastPara="0" vert="horz" wrap="square" lIns="78232" tIns="13970" rIns="78232" bIns="13970" numCol="1" spcCol="1270" anchor="ctr" anchorCtr="0">
            <a:noAutofit/>
          </a:bodyPr>
          <a:lstStyle/>
          <a:p>
            <a:pPr algn="ctr" defTabSz="488950">
              <a:lnSpc>
                <a:spcPts val="950"/>
              </a:lnSpc>
              <a:spcBef>
                <a:spcPct val="0"/>
              </a:spcBef>
            </a:pPr>
            <a:r>
              <a:rPr lang="es-CO" sz="1000" b="1" dirty="0">
                <a:solidFill>
                  <a:schemeClr val="accent5">
                    <a:lumMod val="75000"/>
                  </a:schemeClr>
                </a:solidFill>
                <a:latin typeface="Arial Narrow" pitchFamily="34" charset="0"/>
                <a:cs typeface="Arial" pitchFamily="34" charset="0"/>
              </a:rPr>
              <a:t>    GESTIÓN AMBIENTAL (GAM)</a:t>
            </a:r>
          </a:p>
          <a:p>
            <a:pPr algn="just" defTabSz="488950">
              <a:lnSpc>
                <a:spcPts val="950"/>
              </a:lnSpc>
              <a:spcBef>
                <a:spcPct val="0"/>
              </a:spcBef>
            </a:pPr>
            <a:r>
              <a:rPr lang="es-CO" sz="1000" b="1" dirty="0">
                <a:latin typeface="Arial Narrow" pitchFamily="34" charset="0"/>
                <a:cs typeface="Arial" pitchFamily="34" charset="0"/>
              </a:rPr>
              <a:t>GASA:</a:t>
            </a:r>
          </a:p>
          <a:p>
            <a:pPr algn="just" defTabSz="488950">
              <a:lnSpc>
                <a:spcPts val="950"/>
              </a:lnSpc>
              <a:spcBef>
                <a:spcPct val="0"/>
              </a:spcBef>
            </a:pPr>
            <a:r>
              <a:rPr lang="es-CO" sz="1000" b="1" dirty="0">
                <a:latin typeface="Arial Narrow" pitchFamily="34" charset="0"/>
                <a:cs typeface="Arial" pitchFamily="34" charset="0"/>
              </a:rPr>
              <a:t>OCI: </a:t>
            </a:r>
            <a:r>
              <a:rPr lang="es-CO" sz="1000" b="1" dirty="0">
                <a:solidFill>
                  <a:srgbClr val="CC00CC"/>
                </a:solidFill>
                <a:latin typeface="Arial Narrow" pitchFamily="34" charset="0"/>
                <a:cs typeface="Arial" pitchFamily="34" charset="0"/>
              </a:rPr>
              <a:t>Edy Melgarejo</a:t>
            </a:r>
          </a:p>
        </p:txBody>
      </p:sp>
      <p:sp>
        <p:nvSpPr>
          <p:cNvPr id="49" name="CuadroTexto 48"/>
          <p:cNvSpPr txBox="1"/>
          <p:nvPr/>
        </p:nvSpPr>
        <p:spPr>
          <a:xfrm>
            <a:off x="912445" y="124883"/>
            <a:ext cx="8192458" cy="553998"/>
          </a:xfrm>
          <a:prstGeom prst="rect">
            <a:avLst/>
          </a:prstGeom>
          <a:noFill/>
        </p:spPr>
        <p:txBody>
          <a:bodyPr wrap="square" rtlCol="0">
            <a:spAutoFit/>
          </a:bodyPr>
          <a:lstStyle/>
          <a:p>
            <a:r>
              <a:rPr lang="es-CO" sz="2000" b="1" dirty="0">
                <a:latin typeface="Franklin Gothic Book" panose="020B0503020102020204" pitchFamily="34" charset="0"/>
              </a:rPr>
              <a:t>ASIGNACIÓN DE PROCESOS EN EL PERSONAL ASIGNADO EN OCI </a:t>
            </a:r>
          </a:p>
          <a:p>
            <a:pPr algn="ctr"/>
            <a:r>
              <a:rPr lang="es-CO" sz="1000" b="1" dirty="0">
                <a:latin typeface="Franklin Gothic Book" panose="020B0503020102020204" pitchFamily="34" charset="0"/>
              </a:rPr>
              <a:t>SIN PROFESIONALES DE APOYO Y SIN INCLUIR LOS INFORMES DE LEY</a:t>
            </a:r>
            <a:endParaRPr lang="es-ES" sz="1000" b="1" dirty="0">
              <a:latin typeface="Franklin Gothic Book" panose="020B0503020102020204" pitchFamily="34" charset="0"/>
            </a:endParaRPr>
          </a:p>
        </p:txBody>
      </p:sp>
      <p:sp>
        <p:nvSpPr>
          <p:cNvPr id="42" name="Forma libre 44">
            <a:extLst>
              <a:ext uri="{FF2B5EF4-FFF2-40B4-BE49-F238E27FC236}">
                <a16:creationId xmlns:a16="http://schemas.microsoft.com/office/drawing/2014/main" id="{55DCA87F-3DC5-4676-A447-107A3B456DEC}"/>
              </a:ext>
            </a:extLst>
          </p:cNvPr>
          <p:cNvSpPr/>
          <p:nvPr/>
        </p:nvSpPr>
        <p:spPr>
          <a:xfrm>
            <a:off x="4149794" y="5471318"/>
            <a:ext cx="1997857" cy="590694"/>
          </a:xfrm>
          <a:custGeom>
            <a:avLst/>
            <a:gdLst>
              <a:gd name="connsiteX0" fmla="*/ 0 w 1668237"/>
              <a:gd name="connsiteY0" fmla="*/ 0 h 314083"/>
              <a:gd name="connsiteX1" fmla="*/ 1668237 w 1668237"/>
              <a:gd name="connsiteY1" fmla="*/ 0 h 314083"/>
              <a:gd name="connsiteX2" fmla="*/ 1668237 w 1668237"/>
              <a:gd name="connsiteY2" fmla="*/ 314083 h 314083"/>
              <a:gd name="connsiteX3" fmla="*/ 0 w 1668237"/>
              <a:gd name="connsiteY3" fmla="*/ 314083 h 314083"/>
              <a:gd name="connsiteX4" fmla="*/ 0 w 1668237"/>
              <a:gd name="connsiteY4" fmla="*/ 0 h 314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237" h="314083">
                <a:moveTo>
                  <a:pt x="0" y="0"/>
                </a:moveTo>
                <a:lnTo>
                  <a:pt x="1668237" y="0"/>
                </a:lnTo>
                <a:lnTo>
                  <a:pt x="1668237" y="314083"/>
                </a:lnTo>
                <a:lnTo>
                  <a:pt x="0" y="314083"/>
                </a:lnTo>
                <a:lnTo>
                  <a:pt x="0" y="0"/>
                </a:lnTo>
                <a:close/>
              </a:path>
            </a:pathLst>
          </a:custGeom>
          <a:ln/>
        </p:spPr>
        <p:style>
          <a:lnRef idx="2">
            <a:schemeClr val="accent5"/>
          </a:lnRef>
          <a:fillRef idx="1">
            <a:schemeClr val="lt1"/>
          </a:fillRef>
          <a:effectRef idx="0">
            <a:schemeClr val="accent5"/>
          </a:effectRef>
          <a:fontRef idx="minor">
            <a:schemeClr val="dk1"/>
          </a:fontRef>
        </p:style>
        <p:txBody>
          <a:bodyPr spcFirstLastPara="0" vert="horz" wrap="square" lIns="78232" tIns="13970" rIns="78232" bIns="13970" numCol="1" spcCol="1270" anchor="ctr" anchorCtr="0">
            <a:noAutofit/>
          </a:bodyPr>
          <a:lstStyle/>
          <a:p>
            <a:pPr algn="ctr" defTabSz="488950">
              <a:lnSpc>
                <a:spcPts val="950"/>
              </a:lnSpc>
              <a:spcBef>
                <a:spcPct val="0"/>
              </a:spcBef>
            </a:pPr>
            <a:r>
              <a:rPr lang="es-CO" sz="1000" b="1" dirty="0">
                <a:solidFill>
                  <a:schemeClr val="accent5">
                    <a:lumMod val="75000"/>
                  </a:schemeClr>
                </a:solidFill>
                <a:latin typeface="Arial Narrow" pitchFamily="34" charset="0"/>
                <a:cs typeface="Arial" pitchFamily="34" charset="0"/>
              </a:rPr>
              <a:t>GESTIÓN DE LABORATORIO (GLAB)</a:t>
            </a:r>
          </a:p>
          <a:p>
            <a:pPr algn="just" defTabSz="488950">
              <a:lnSpc>
                <a:spcPts val="950"/>
              </a:lnSpc>
              <a:spcBef>
                <a:spcPct val="0"/>
              </a:spcBef>
            </a:pPr>
            <a:r>
              <a:rPr lang="es-CO" sz="1000" b="1" dirty="0">
                <a:latin typeface="Arial Narrow" pitchFamily="34" charset="0"/>
                <a:cs typeface="Arial" pitchFamily="34" charset="0"/>
              </a:rPr>
              <a:t>SPI:</a:t>
            </a:r>
          </a:p>
          <a:p>
            <a:pPr algn="just" defTabSz="488950">
              <a:lnSpc>
                <a:spcPts val="950"/>
              </a:lnSpc>
              <a:spcBef>
                <a:spcPct val="0"/>
              </a:spcBef>
            </a:pPr>
            <a:r>
              <a:rPr lang="es-CO" sz="1000" b="1" dirty="0">
                <a:latin typeface="Arial Narrow" pitchFamily="34" charset="0"/>
                <a:cs typeface="Arial" pitchFamily="34" charset="0"/>
              </a:rPr>
              <a:t>OCI: </a:t>
            </a:r>
            <a:r>
              <a:rPr lang="es-CO" sz="1000" b="1" dirty="0">
                <a:solidFill>
                  <a:srgbClr val="FF00FF"/>
                </a:solidFill>
                <a:latin typeface="Arial Narrow"/>
                <a:cs typeface="Arial"/>
              </a:rPr>
              <a:t>Ángela Correa</a:t>
            </a:r>
            <a:endParaRPr lang="es-CO" sz="1000" b="1" dirty="0">
              <a:solidFill>
                <a:schemeClr val="accent6">
                  <a:lumMod val="50000"/>
                </a:schemeClr>
              </a:solidFill>
              <a:latin typeface="Arial Narrow" pitchFamily="34" charset="0"/>
              <a:cs typeface="Arial" pitchFamily="34" charset="0"/>
            </a:endParaRPr>
          </a:p>
        </p:txBody>
      </p:sp>
      <p:pic>
        <p:nvPicPr>
          <p:cNvPr id="46" name="Picture 8" descr="Imagen relacionada">
            <a:extLst>
              <a:ext uri="{FF2B5EF4-FFF2-40B4-BE49-F238E27FC236}">
                <a16:creationId xmlns:a16="http://schemas.microsoft.com/office/drawing/2014/main" id="{56E782B3-F1B4-4E4C-B40C-1BD0E1079B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2377" y="1158236"/>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Imagen relacionada">
            <a:extLst>
              <a:ext uri="{FF2B5EF4-FFF2-40B4-BE49-F238E27FC236}">
                <a16:creationId xmlns:a16="http://schemas.microsoft.com/office/drawing/2014/main" id="{28E2532F-9456-4137-8AE4-4B13A73F92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5618" y="4017789"/>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Imagen relacionada">
            <a:extLst>
              <a:ext uri="{FF2B5EF4-FFF2-40B4-BE49-F238E27FC236}">
                <a16:creationId xmlns:a16="http://schemas.microsoft.com/office/drawing/2014/main" id="{31D19DFB-0634-4DE8-BF67-5030FB1506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998" y="4665284"/>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Imagen relacionada">
            <a:extLst>
              <a:ext uri="{FF2B5EF4-FFF2-40B4-BE49-F238E27FC236}">
                <a16:creationId xmlns:a16="http://schemas.microsoft.com/office/drawing/2014/main" id="{49173EC4-55D0-43FD-AF25-EDBA8E9320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6070" y="4722880"/>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74" name="CuadroTexto 73">
            <a:extLst>
              <a:ext uri="{FF2B5EF4-FFF2-40B4-BE49-F238E27FC236}">
                <a16:creationId xmlns:a16="http://schemas.microsoft.com/office/drawing/2014/main" id="{4D9AD136-BCEC-4B86-9C9C-0F20E0B4F8ED}"/>
              </a:ext>
            </a:extLst>
          </p:cNvPr>
          <p:cNvSpPr txBox="1"/>
          <p:nvPr/>
        </p:nvSpPr>
        <p:spPr>
          <a:xfrm>
            <a:off x="200303" y="137127"/>
            <a:ext cx="904415" cy="246221"/>
          </a:xfrm>
          <a:prstGeom prst="rect">
            <a:avLst/>
          </a:prstGeom>
          <a:noFill/>
        </p:spPr>
        <p:txBody>
          <a:bodyPr wrap="none" rtlCol="0">
            <a:spAutoFit/>
          </a:bodyPr>
          <a:lstStyle/>
          <a:p>
            <a:r>
              <a:rPr lang="es-CO" sz="1000" b="1" dirty="0">
                <a:latin typeface="Franklin Gothic Book" panose="020B0503020102020204" pitchFamily="34" charset="0"/>
              </a:rPr>
              <a:t>ENERO 2020</a:t>
            </a:r>
            <a:endParaRPr lang="es-ES" sz="1000" b="1" dirty="0">
              <a:latin typeface="Franklin Gothic Book" panose="020B0503020102020204" pitchFamily="34" charset="0"/>
            </a:endParaRPr>
          </a:p>
        </p:txBody>
      </p:sp>
      <p:pic>
        <p:nvPicPr>
          <p:cNvPr id="39" name="Picture 8" descr="Imagen relacionada">
            <a:extLst>
              <a:ext uri="{FF2B5EF4-FFF2-40B4-BE49-F238E27FC236}">
                <a16:creationId xmlns:a16="http://schemas.microsoft.com/office/drawing/2014/main" id="{495EF028-331E-46CC-8480-AE82E7F694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2839" y="2570894"/>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Imagen relacionada">
            <a:extLst>
              <a:ext uri="{FF2B5EF4-FFF2-40B4-BE49-F238E27FC236}">
                <a16:creationId xmlns:a16="http://schemas.microsoft.com/office/drawing/2014/main" id="{164ECDD7-346C-4CDD-A39E-F755699480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7707" y="2556592"/>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Imagen relacionada">
            <a:extLst>
              <a:ext uri="{FF2B5EF4-FFF2-40B4-BE49-F238E27FC236}">
                <a16:creationId xmlns:a16="http://schemas.microsoft.com/office/drawing/2014/main" id="{FE9D6155-30E0-4D83-B666-08015696F8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520" y="4004819"/>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Imagen relacionada">
            <a:extLst>
              <a:ext uri="{FF2B5EF4-FFF2-40B4-BE49-F238E27FC236}">
                <a16:creationId xmlns:a16="http://schemas.microsoft.com/office/drawing/2014/main" id="{49C2CD20-A386-411A-B4F7-6EDB87BB68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5243" y="4668577"/>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Imagen relacionada">
            <a:extLst>
              <a:ext uri="{FF2B5EF4-FFF2-40B4-BE49-F238E27FC236}">
                <a16:creationId xmlns:a16="http://schemas.microsoft.com/office/drawing/2014/main" id="{03045BFA-6C9C-4379-A76F-3E878EFC1E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982" y="5422699"/>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8" descr="Imagen relacionada">
            <a:extLst>
              <a:ext uri="{FF2B5EF4-FFF2-40B4-BE49-F238E27FC236}">
                <a16:creationId xmlns:a16="http://schemas.microsoft.com/office/drawing/2014/main" id="{95005325-521B-41EC-A770-9A52348ADD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320" y="5351086"/>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Imagen relacionada">
            <a:extLst>
              <a:ext uri="{FF2B5EF4-FFF2-40B4-BE49-F238E27FC236}">
                <a16:creationId xmlns:a16="http://schemas.microsoft.com/office/drawing/2014/main" id="{578FC4C0-0D2C-4E4B-8077-8015B9D7E9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0858" y="4715101"/>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4EBB5D7D-ED2E-461C-A61F-BFEE359C781E}"/>
              </a:ext>
            </a:extLst>
          </p:cNvPr>
          <p:cNvSpPr txBox="1"/>
          <p:nvPr/>
        </p:nvSpPr>
        <p:spPr>
          <a:xfrm>
            <a:off x="6366873" y="3447965"/>
            <a:ext cx="2444596" cy="1015663"/>
          </a:xfrm>
          <a:prstGeom prst="rect">
            <a:avLst/>
          </a:prstGeom>
          <a:solidFill>
            <a:schemeClr val="bg1"/>
          </a:solidFill>
          <a:ln w="3175">
            <a:solidFill>
              <a:schemeClr val="tx1"/>
            </a:solidFill>
          </a:ln>
        </p:spPr>
        <p:txBody>
          <a:bodyPr wrap="square" rtlCol="0">
            <a:spAutoFit/>
          </a:bodyPr>
          <a:lstStyle/>
          <a:p>
            <a:r>
              <a:rPr lang="es-ES" sz="1000" dirty="0"/>
              <a:t>Edy Melgarejo: 4</a:t>
            </a:r>
          </a:p>
          <a:p>
            <a:r>
              <a:rPr lang="es-ES" sz="1000" dirty="0"/>
              <a:t>Angela Correa: 2 y ENLACE OCI</a:t>
            </a:r>
          </a:p>
          <a:p>
            <a:r>
              <a:rPr lang="es-ES" sz="1000" dirty="0"/>
              <a:t>Igor Gutiérrez: 3</a:t>
            </a:r>
          </a:p>
          <a:p>
            <a:r>
              <a:rPr lang="es-ES" sz="1000" dirty="0"/>
              <a:t>Wellfin Canro: 3</a:t>
            </a:r>
            <a:endParaRPr lang="es-CO" sz="1000" dirty="0"/>
          </a:p>
          <a:p>
            <a:r>
              <a:rPr lang="es-ES" sz="1000" dirty="0"/>
              <a:t>Rafaela Montoya: 2</a:t>
            </a:r>
          </a:p>
          <a:p>
            <a:r>
              <a:rPr lang="es-ES" sz="1000" dirty="0"/>
              <a:t>Sandra Guerrero: 2</a:t>
            </a:r>
          </a:p>
        </p:txBody>
      </p:sp>
      <p:sp>
        <p:nvSpPr>
          <p:cNvPr id="4" name="CuadroTexto 3">
            <a:extLst>
              <a:ext uri="{FF2B5EF4-FFF2-40B4-BE49-F238E27FC236}">
                <a16:creationId xmlns:a16="http://schemas.microsoft.com/office/drawing/2014/main" id="{DECA2079-F242-45B3-B866-2B6B0ECD5839}"/>
              </a:ext>
            </a:extLst>
          </p:cNvPr>
          <p:cNvSpPr txBox="1"/>
          <p:nvPr/>
        </p:nvSpPr>
        <p:spPr>
          <a:xfrm>
            <a:off x="7580725" y="3771401"/>
            <a:ext cx="1093597" cy="307777"/>
          </a:xfrm>
          <a:prstGeom prst="rect">
            <a:avLst/>
          </a:prstGeom>
          <a:noFill/>
        </p:spPr>
        <p:txBody>
          <a:bodyPr wrap="square" rtlCol="0">
            <a:spAutoFit/>
          </a:bodyPr>
          <a:lstStyle/>
          <a:p>
            <a:r>
              <a:rPr lang="es-ES" sz="1400" dirty="0"/>
              <a:t>16 procesos</a:t>
            </a:r>
            <a:endParaRPr lang="es-CO" sz="1400" dirty="0"/>
          </a:p>
        </p:txBody>
      </p:sp>
    </p:spTree>
    <p:extLst>
      <p:ext uri="{BB962C8B-B14F-4D97-AF65-F5344CB8AC3E}">
        <p14:creationId xmlns:p14="http://schemas.microsoft.com/office/powerpoint/2010/main" val="2977499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75C5D18-F8DA-4C8D-A6F0-EF7F5BDCA0E2}"/>
              </a:ext>
            </a:extLst>
          </p:cNvPr>
          <p:cNvPicPr>
            <a:picLocks noChangeAspect="1"/>
          </p:cNvPicPr>
          <p:nvPr/>
        </p:nvPicPr>
        <p:blipFill>
          <a:blip r:embed="rId2"/>
          <a:stretch>
            <a:fillRect/>
          </a:stretch>
        </p:blipFill>
        <p:spPr>
          <a:xfrm>
            <a:off x="0" y="3914273"/>
            <a:ext cx="9144000" cy="2943726"/>
          </a:xfrm>
          <a:prstGeom prst="rect">
            <a:avLst/>
          </a:prstGeom>
        </p:spPr>
      </p:pic>
      <p:pic>
        <p:nvPicPr>
          <p:cNvPr id="7" name="Imagen 6">
            <a:extLst>
              <a:ext uri="{FF2B5EF4-FFF2-40B4-BE49-F238E27FC236}">
                <a16:creationId xmlns:a16="http://schemas.microsoft.com/office/drawing/2014/main" id="{F69D8B04-A3C1-4B7D-9AA7-A1A99FB322F6}"/>
              </a:ext>
            </a:extLst>
          </p:cNvPr>
          <p:cNvPicPr>
            <a:picLocks noChangeAspect="1"/>
          </p:cNvPicPr>
          <p:nvPr/>
        </p:nvPicPr>
        <p:blipFill>
          <a:blip r:embed="rId3"/>
          <a:stretch>
            <a:fillRect/>
          </a:stretch>
        </p:blipFill>
        <p:spPr>
          <a:xfrm>
            <a:off x="0" y="1"/>
            <a:ext cx="9320254" cy="3914272"/>
          </a:xfrm>
          <a:prstGeom prst="rect">
            <a:avLst/>
          </a:prstGeom>
        </p:spPr>
      </p:pic>
    </p:spTree>
    <p:extLst>
      <p:ext uri="{BB962C8B-B14F-4D97-AF65-F5344CB8AC3E}">
        <p14:creationId xmlns:p14="http://schemas.microsoft.com/office/powerpoint/2010/main" val="3535941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F3D85EA-01D7-4FD5-9A7D-5E2E4E48ED3E}"/>
              </a:ext>
            </a:extLst>
          </p:cNvPr>
          <p:cNvPicPr>
            <a:picLocks noChangeAspect="1"/>
          </p:cNvPicPr>
          <p:nvPr/>
        </p:nvPicPr>
        <p:blipFill>
          <a:blip r:embed="rId2"/>
          <a:stretch>
            <a:fillRect/>
          </a:stretch>
        </p:blipFill>
        <p:spPr>
          <a:xfrm>
            <a:off x="-1" y="4160442"/>
            <a:ext cx="9143999" cy="2697558"/>
          </a:xfrm>
          <a:prstGeom prst="rect">
            <a:avLst/>
          </a:prstGeom>
        </p:spPr>
      </p:pic>
      <p:pic>
        <p:nvPicPr>
          <p:cNvPr id="6" name="Imagen 5">
            <a:extLst>
              <a:ext uri="{FF2B5EF4-FFF2-40B4-BE49-F238E27FC236}">
                <a16:creationId xmlns:a16="http://schemas.microsoft.com/office/drawing/2014/main" id="{D66CFED2-F6B8-4C43-AED7-EDF9351FB126}"/>
              </a:ext>
            </a:extLst>
          </p:cNvPr>
          <p:cNvPicPr>
            <a:picLocks noChangeAspect="1"/>
          </p:cNvPicPr>
          <p:nvPr/>
        </p:nvPicPr>
        <p:blipFill>
          <a:blip r:embed="rId3"/>
          <a:stretch>
            <a:fillRect/>
          </a:stretch>
        </p:blipFill>
        <p:spPr>
          <a:xfrm>
            <a:off x="0" y="0"/>
            <a:ext cx="9144000" cy="4160442"/>
          </a:xfrm>
          <a:prstGeom prst="rect">
            <a:avLst/>
          </a:prstGeom>
        </p:spPr>
      </p:pic>
    </p:spTree>
    <p:extLst>
      <p:ext uri="{BB962C8B-B14F-4D97-AF65-F5344CB8AC3E}">
        <p14:creationId xmlns:p14="http://schemas.microsoft.com/office/powerpoint/2010/main" val="698178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3CB566D-6C3D-4D03-A8BC-DFB2251D14A5}"/>
              </a:ext>
            </a:extLst>
          </p:cNvPr>
          <p:cNvSpPr txBox="1"/>
          <p:nvPr/>
        </p:nvSpPr>
        <p:spPr>
          <a:xfrm>
            <a:off x="0" y="2387466"/>
            <a:ext cx="8707772" cy="1754326"/>
          </a:xfrm>
          <a:prstGeom prst="rect">
            <a:avLst/>
          </a:prstGeom>
          <a:noFill/>
        </p:spPr>
        <p:txBody>
          <a:bodyPr wrap="square" rtlCol="0">
            <a:spAutoFit/>
          </a:bodyPr>
          <a:lstStyle/>
          <a:p>
            <a:pPr lvl="0" algn="just">
              <a:lnSpc>
                <a:spcPct val="150000"/>
              </a:lnSpc>
            </a:pPr>
            <a:r>
              <a:rPr lang="es-ES" sz="2000" b="1" dirty="0">
                <a:solidFill>
                  <a:prstClr val="black"/>
                </a:solidFill>
                <a:latin typeface="Arial" panose="020B0604020202020204" pitchFamily="34" charset="0"/>
                <a:cs typeface="Arial" panose="020B0604020202020204" pitchFamily="34" charset="0"/>
              </a:rPr>
              <a:t> 6.  RECOMENDACIONES DE LOS INTEGRANTES DEL COMITÉ PARA FORTALECER EL SISTEMA DE CONTROL INTERNO DE LA  UAERMV EN 2020</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504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3CB566D-6C3D-4D03-A8BC-DFB2251D14A5}"/>
              </a:ext>
            </a:extLst>
          </p:cNvPr>
          <p:cNvSpPr txBox="1"/>
          <p:nvPr/>
        </p:nvSpPr>
        <p:spPr>
          <a:xfrm>
            <a:off x="0" y="2613969"/>
            <a:ext cx="8707772" cy="1292662"/>
          </a:xfrm>
          <a:prstGeom prst="rect">
            <a:avLst/>
          </a:prstGeom>
          <a:noFill/>
        </p:spPr>
        <p:txBody>
          <a:bodyPr wrap="square" rtlCol="0">
            <a:spAutoFit/>
          </a:bodyPr>
          <a:lstStyle/>
          <a:p>
            <a:pPr lvl="0" algn="just">
              <a:lnSpc>
                <a:spcPct val="150000"/>
              </a:lnSpc>
            </a:pPr>
            <a:r>
              <a:rPr lang="es-ES" sz="2000" b="1" dirty="0">
                <a:solidFill>
                  <a:prstClr val="black"/>
                </a:solidFill>
                <a:latin typeface="Arial" panose="020B0604020202020204" pitchFamily="34" charset="0"/>
                <a:cs typeface="Arial" panose="020B0604020202020204" pitchFamily="34" charset="0"/>
              </a:rPr>
              <a:t> 7. APROBACIÓN DEL PLAN ANUAL DE AUDITORÍAS 2020 POR PARTE DE LOS INTEGRANTES </a:t>
            </a:r>
          </a:p>
          <a:p>
            <a:pPr marR="0" lvl="0" algn="l" defTabSz="457200" rtl="0" eaLnBrk="1" fontAlgn="auto" latinLnBrk="0" hangingPunct="1">
              <a:lnSpc>
                <a:spcPct val="100000"/>
              </a:lnSpc>
              <a:spcBef>
                <a:spcPts val="0"/>
              </a:spcBef>
              <a:spcAft>
                <a:spcPts val="0"/>
              </a:spcAft>
              <a:buClrTx/>
              <a:buSzTx/>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6181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3CB566D-6C3D-4D03-A8BC-DFB2251D14A5}"/>
              </a:ext>
            </a:extLst>
          </p:cNvPr>
          <p:cNvSpPr txBox="1"/>
          <p:nvPr/>
        </p:nvSpPr>
        <p:spPr>
          <a:xfrm>
            <a:off x="3591397" y="2857250"/>
            <a:ext cx="7293166" cy="830997"/>
          </a:xfrm>
          <a:prstGeom prst="rect">
            <a:avLst/>
          </a:prstGeom>
          <a:noFill/>
        </p:spPr>
        <p:txBody>
          <a:bodyPr wrap="square" rtlCol="0">
            <a:spAutoFit/>
          </a:bodyPr>
          <a:lstStyle/>
          <a:p>
            <a:pPr marL="0" marR="0" lvl="0" indent="0" defTabSz="457200" rtl="0" eaLnBrk="1" fontAlgn="auto" latinLnBrk="0" hangingPunct="1">
              <a:lnSpc>
                <a:spcPct val="15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 VARIOS</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0799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5B5A4B0-F4B7-41AC-A61E-CD9EDD593E10}"/>
              </a:ext>
            </a:extLst>
          </p:cNvPr>
          <p:cNvSpPr/>
          <p:nvPr/>
        </p:nvSpPr>
        <p:spPr>
          <a:xfrm>
            <a:off x="302003" y="318782"/>
            <a:ext cx="8581938" cy="59477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id="{4DE580C3-C711-455E-9345-0CE950B3D33E}"/>
              </a:ext>
            </a:extLst>
          </p:cNvPr>
          <p:cNvSpPr txBox="1"/>
          <p:nvPr/>
        </p:nvSpPr>
        <p:spPr>
          <a:xfrm>
            <a:off x="925417" y="2579002"/>
            <a:ext cx="7293166" cy="1015663"/>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s-E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GRACIAS POR SU ATENCIÓN</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1818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3CB566D-6C3D-4D03-A8BC-DFB2251D14A5}"/>
              </a:ext>
            </a:extLst>
          </p:cNvPr>
          <p:cNvSpPr txBox="1"/>
          <p:nvPr/>
        </p:nvSpPr>
        <p:spPr>
          <a:xfrm>
            <a:off x="355269" y="109245"/>
            <a:ext cx="8084056" cy="6639510"/>
          </a:xfrm>
          <a:prstGeom prst="rect">
            <a:avLst/>
          </a:prstGeom>
          <a:noFill/>
        </p:spPr>
        <p:txBody>
          <a:bodyPr wrap="square" rtlCol="0">
            <a:spAutoFit/>
          </a:bodyPr>
          <a:lstStyle/>
          <a:p>
            <a:pPr marL="377100" lvl="0" algn="just">
              <a:lnSpc>
                <a:spcPct val="150000"/>
              </a:lnSpc>
            </a:pPr>
            <a:r>
              <a:rPr lang="es-ES" sz="2200" dirty="0">
                <a:solidFill>
                  <a:prstClr val="black"/>
                </a:solidFill>
                <a:latin typeface="Arial" panose="020B0604020202020204" pitchFamily="34" charset="0"/>
                <a:cs typeface="Arial" panose="020B0604020202020204" pitchFamily="34" charset="0"/>
              </a:rPr>
              <a:t>3.3 Plan Anticorrupción y de Atención al Ciudadano. </a:t>
            </a:r>
          </a:p>
          <a:p>
            <a:pPr marL="377100" lvl="0" algn="just">
              <a:lnSpc>
                <a:spcPct val="150000"/>
              </a:lnSpc>
            </a:pPr>
            <a:r>
              <a:rPr lang="es-ES" sz="2200" dirty="0">
                <a:solidFill>
                  <a:prstClr val="black"/>
                </a:solidFill>
                <a:latin typeface="Arial" panose="020B0604020202020204" pitchFamily="34" charset="0"/>
                <a:cs typeface="Arial" panose="020B0604020202020204" pitchFamily="34" charset="0"/>
              </a:rPr>
              <a:t>3.4 Austeridad en el gasto público. </a:t>
            </a:r>
          </a:p>
          <a:p>
            <a:pPr marL="377100" lvl="0" algn="just">
              <a:lnSpc>
                <a:spcPct val="150000"/>
              </a:lnSpc>
            </a:pPr>
            <a:r>
              <a:rPr lang="es-ES" sz="2200" dirty="0">
                <a:solidFill>
                  <a:prstClr val="black"/>
                </a:solidFill>
                <a:latin typeface="Arial" panose="020B0604020202020204" pitchFamily="34" charset="0"/>
                <a:cs typeface="Arial" panose="020B0604020202020204" pitchFamily="34" charset="0"/>
              </a:rPr>
              <a:t>3.5 Evaluación por dependencias. </a:t>
            </a:r>
          </a:p>
          <a:p>
            <a:pPr lvl="0" algn="just">
              <a:lnSpc>
                <a:spcPct val="150000"/>
              </a:lnSpc>
            </a:pPr>
            <a:r>
              <a:rPr lang="es-ES" sz="2200" dirty="0">
                <a:solidFill>
                  <a:prstClr val="black"/>
                </a:solidFill>
                <a:latin typeface="Arial" panose="020B0604020202020204" pitchFamily="34" charset="0"/>
                <a:cs typeface="Arial" panose="020B0604020202020204" pitchFamily="34" charset="0"/>
              </a:rPr>
              <a:t>4. Resultados de la ejecución del Plan Anual de Auditorías -PAA 2019.</a:t>
            </a:r>
          </a:p>
          <a:p>
            <a:pPr lvl="0" algn="just">
              <a:lnSpc>
                <a:spcPct val="150000"/>
              </a:lnSpc>
            </a:pPr>
            <a:r>
              <a:rPr lang="es-ES" sz="2200" dirty="0">
                <a:solidFill>
                  <a:prstClr val="black"/>
                </a:solidFill>
                <a:latin typeface="Arial" panose="020B0604020202020204" pitchFamily="34" charset="0"/>
                <a:cs typeface="Arial" panose="020B0604020202020204" pitchFamily="34" charset="0"/>
              </a:rPr>
              <a:t>5. Propuesta del Plan Anual de Auditorías - PAA 2020 y personal requerido para cumplirlo.</a:t>
            </a:r>
          </a:p>
          <a:p>
            <a:pPr lvl="0" algn="just">
              <a:lnSpc>
                <a:spcPct val="150000"/>
              </a:lnSpc>
            </a:pPr>
            <a:r>
              <a:rPr lang="es-ES" sz="2200" dirty="0">
                <a:solidFill>
                  <a:prstClr val="black"/>
                </a:solidFill>
                <a:latin typeface="Arial" panose="020B0604020202020204" pitchFamily="34" charset="0"/>
                <a:cs typeface="Arial" panose="020B0604020202020204" pitchFamily="34" charset="0"/>
              </a:rPr>
              <a:t>6. Recomendaciones de los integrantes del Comité para fortalecer el Sistema de Control Interno de la  UAERMV en 2020.</a:t>
            </a:r>
          </a:p>
          <a:p>
            <a:pPr lvl="0" algn="just">
              <a:lnSpc>
                <a:spcPct val="150000"/>
              </a:lnSpc>
            </a:pPr>
            <a:r>
              <a:rPr lang="es-ES" sz="2200" dirty="0">
                <a:solidFill>
                  <a:prstClr val="black"/>
                </a:solidFill>
                <a:latin typeface="Arial" panose="020B0604020202020204" pitchFamily="34" charset="0"/>
                <a:cs typeface="Arial" panose="020B0604020202020204" pitchFamily="34" charset="0"/>
              </a:rPr>
              <a:t>7. Aprobación del Plan Anual de Auditorías 2020 por parte de los integrantes.</a:t>
            </a:r>
          </a:p>
          <a:p>
            <a:pPr lvl="0" algn="just">
              <a:lnSpc>
                <a:spcPct val="150000"/>
              </a:lnSpc>
            </a:pPr>
            <a:r>
              <a:rPr lang="es-ES" sz="2200" dirty="0">
                <a:solidFill>
                  <a:prstClr val="black"/>
                </a:solidFill>
                <a:latin typeface="Arial" panose="020B0604020202020204" pitchFamily="34" charset="0"/>
                <a:cs typeface="Arial" panose="020B0604020202020204" pitchFamily="34" charset="0"/>
              </a:rPr>
              <a:t>8. Varios.</a:t>
            </a:r>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2771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98269" y="625001"/>
            <a:ext cx="8063346" cy="1569660"/>
          </a:xfrm>
          <a:prstGeom prst="rect">
            <a:avLst/>
          </a:prstGeom>
          <a:noFill/>
        </p:spPr>
        <p:txBody>
          <a:bodyPr wrap="square" rtlCol="0">
            <a:spAutoFit/>
          </a:bodyPr>
          <a:lstStyle/>
          <a:p>
            <a:pPr algn="just"/>
            <a:r>
              <a:rPr lang="es-ES" sz="1600" b="1" dirty="0">
                <a:latin typeface="Arial" panose="020B0604020202020204" pitchFamily="34" charset="0"/>
                <a:cs typeface="Arial" panose="020B0604020202020204" pitchFamily="34" charset="0"/>
              </a:rPr>
              <a:t>2. PLAN DE MEJORAMIENTO VIGENTE CONTRALORÍA DE BOGOTÁ D.C.</a:t>
            </a:r>
            <a:r>
              <a:rPr lang="es-ES" sz="1600" dirty="0"/>
              <a:t> </a:t>
            </a:r>
            <a:r>
              <a:rPr lang="es-CO" sz="1600" b="1" dirty="0">
                <a:latin typeface="Arial" panose="020B0604020202020204" pitchFamily="34" charset="0"/>
                <a:cs typeface="Arial" panose="020B0604020202020204" pitchFamily="34" charset="0"/>
              </a:rPr>
              <a:t>RESULTADOS DE LA EVALUACIÓN DEL PLAN DE MEJORAMIENTO 2016-2018 Y 2019</a:t>
            </a:r>
            <a:endParaRPr lang="es-CO" sz="1600" dirty="0">
              <a:latin typeface="Arial" panose="020B0604020202020204" pitchFamily="34" charset="0"/>
              <a:cs typeface="Arial" panose="020B0604020202020204" pitchFamily="34" charset="0"/>
            </a:endParaRPr>
          </a:p>
          <a:p>
            <a:pPr algn="just"/>
            <a:endParaRPr lang="es-CO" sz="1600" dirty="0">
              <a:latin typeface="Arial" panose="020B0604020202020204" pitchFamily="34" charset="0"/>
              <a:cs typeface="Arial" panose="020B0604020202020204" pitchFamily="34" charset="0"/>
            </a:endParaRPr>
          </a:p>
          <a:p>
            <a:pPr algn="just"/>
            <a:r>
              <a:rPr lang="es-CO" sz="1600" dirty="0">
                <a:latin typeface="Arial" panose="020B0604020202020204" pitchFamily="34" charset="0"/>
                <a:cs typeface="Arial" panose="020B0604020202020204" pitchFamily="34" charset="0"/>
              </a:rPr>
              <a:t>En total durante la vigencia 2019 se logró el cierre de </a:t>
            </a:r>
            <a:r>
              <a:rPr lang="es-CO" sz="1600" b="1" dirty="0">
                <a:latin typeface="Arial" panose="020B0604020202020204" pitchFamily="34" charset="0"/>
                <a:cs typeface="Arial" panose="020B0604020202020204" pitchFamily="34" charset="0"/>
              </a:rPr>
              <a:t>114</a:t>
            </a:r>
            <a:r>
              <a:rPr lang="es-CO" sz="1600" dirty="0">
                <a:latin typeface="Arial" panose="020B0604020202020204" pitchFamily="34" charset="0"/>
                <a:cs typeface="Arial" panose="020B0604020202020204" pitchFamily="34" charset="0"/>
              </a:rPr>
              <a:t> acciones por parte del Ente de Control</a:t>
            </a:r>
          </a:p>
        </p:txBody>
      </p:sp>
      <p:sp>
        <p:nvSpPr>
          <p:cNvPr id="3" name="CuadroTexto 2"/>
          <p:cNvSpPr txBox="1"/>
          <p:nvPr/>
        </p:nvSpPr>
        <p:spPr>
          <a:xfrm>
            <a:off x="2450805" y="6105976"/>
            <a:ext cx="5234312" cy="246221"/>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Fuente. </a:t>
            </a:r>
            <a:r>
              <a:rPr lang="es-CO" sz="1000" dirty="0">
                <a:latin typeface="Arial" panose="020B0604020202020204" pitchFamily="34" charset="0"/>
                <a:cs typeface="Arial" panose="020B0604020202020204" pitchFamily="34" charset="0"/>
              </a:rPr>
              <a:t>Elaboración propia a partir de las bases de datos de la OCI </a:t>
            </a:r>
            <a:r>
              <a:rPr lang="es-ES" sz="1000" dirty="0">
                <a:latin typeface="Arial" panose="020B0604020202020204" pitchFamily="34" charset="0"/>
                <a:cs typeface="Arial" panose="020B0604020202020204" pitchFamily="34" charset="0"/>
              </a:rPr>
              <a:t> </a:t>
            </a:r>
            <a:endParaRPr lang="es-CO" sz="10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791346" y="2525692"/>
            <a:ext cx="7577933" cy="3249252"/>
          </a:xfrm>
          <a:prstGeom prst="rect">
            <a:avLst/>
          </a:prstGeom>
        </p:spPr>
      </p:pic>
    </p:spTree>
    <p:extLst>
      <p:ext uri="{BB962C8B-B14F-4D97-AF65-F5344CB8AC3E}">
        <p14:creationId xmlns:p14="http://schemas.microsoft.com/office/powerpoint/2010/main" val="1855221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16832" y="616419"/>
            <a:ext cx="7958541" cy="1815882"/>
          </a:xfrm>
          <a:prstGeom prst="rect">
            <a:avLst/>
          </a:prstGeom>
          <a:noFill/>
        </p:spPr>
        <p:txBody>
          <a:bodyPr wrap="square" rtlCol="0">
            <a:spAutoFit/>
          </a:bodyPr>
          <a:lstStyle/>
          <a:p>
            <a:pPr algn="just"/>
            <a:r>
              <a:rPr lang="es-ES" sz="1600" b="1" dirty="0">
                <a:latin typeface="Arial" panose="020B0604020202020204" pitchFamily="34" charset="0"/>
                <a:cs typeface="Arial" panose="020B0604020202020204" pitchFamily="34" charset="0"/>
              </a:rPr>
              <a:t>2. PLAN DE MEJORAMIENTO VIGENTE CONTRALORÍA DE BOGOTÁ D.C.</a:t>
            </a:r>
            <a:r>
              <a:rPr lang="es-ES" sz="1600" dirty="0"/>
              <a:t> </a:t>
            </a:r>
            <a:r>
              <a:rPr lang="es-CO" sz="1600" b="1" dirty="0">
                <a:latin typeface="Arial" panose="020B0604020202020204" pitchFamily="34" charset="0"/>
                <a:cs typeface="Arial" panose="020B0604020202020204" pitchFamily="34" charset="0"/>
              </a:rPr>
              <a:t>RESULTADOS DE LA EVALUACIÓN DEL PLAN DE MEJORAMIENTO 2016-2018 Y 2019</a:t>
            </a:r>
            <a:endParaRPr lang="es-CO" sz="1600" dirty="0">
              <a:latin typeface="Arial" panose="020B0604020202020204" pitchFamily="34" charset="0"/>
              <a:cs typeface="Arial" panose="020B0604020202020204" pitchFamily="34" charset="0"/>
            </a:endParaRPr>
          </a:p>
          <a:p>
            <a:pPr algn="just"/>
            <a:endParaRPr lang="es-CO" sz="1600" dirty="0">
              <a:latin typeface="Arial" panose="020B0604020202020204" pitchFamily="34" charset="0"/>
              <a:cs typeface="Arial" panose="020B0604020202020204" pitchFamily="34" charset="0"/>
            </a:endParaRPr>
          </a:p>
          <a:p>
            <a:pPr algn="just"/>
            <a:r>
              <a:rPr lang="es-CO" sz="1600" dirty="0">
                <a:latin typeface="Arial" panose="020B0604020202020204" pitchFamily="34" charset="0"/>
                <a:cs typeface="Arial" panose="020B0604020202020204" pitchFamily="34" charset="0"/>
              </a:rPr>
              <a:t>El ente de control ejecutó dos (2) auditorías donde identificó 36 hallazgos y la UAERMV formuló 41 acciones.</a:t>
            </a:r>
          </a:p>
          <a:p>
            <a:pPr algn="just"/>
            <a:endParaRPr lang="es-CO" sz="16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905982" y="2186079"/>
            <a:ext cx="6627012" cy="1687140"/>
          </a:xfrm>
          <a:prstGeom prst="rect">
            <a:avLst/>
          </a:prstGeom>
        </p:spPr>
      </p:pic>
      <p:sp>
        <p:nvSpPr>
          <p:cNvPr id="4" name="CuadroTexto 3"/>
          <p:cNvSpPr txBox="1"/>
          <p:nvPr/>
        </p:nvSpPr>
        <p:spPr>
          <a:xfrm>
            <a:off x="610518" y="4313049"/>
            <a:ext cx="7400820" cy="1815882"/>
          </a:xfrm>
          <a:prstGeom prst="rect">
            <a:avLst/>
          </a:prstGeom>
          <a:noFill/>
        </p:spPr>
        <p:txBody>
          <a:bodyPr wrap="square" rtlCol="0">
            <a:spAutoFit/>
          </a:bodyPr>
          <a:lstStyle/>
          <a:p>
            <a:pPr algn="just"/>
            <a:r>
              <a:rPr lang="es-CO" sz="1600" b="1" dirty="0">
                <a:latin typeface="Arial" panose="020B0604020202020204" pitchFamily="34" charset="0"/>
                <a:cs typeface="Arial" panose="020B0604020202020204" pitchFamily="34" charset="0"/>
              </a:rPr>
              <a:t>2.1. ACCIONES A PRESENTAR PARA EVALUAR EN AUDITORÍA DE REGULARIDAD 2020 DEL PLAN DE MEJORAMIENTO 2018 Y 2019</a:t>
            </a:r>
            <a:r>
              <a:rPr lang="es-CO" sz="1600" dirty="0">
                <a:latin typeface="Arial" panose="020B0604020202020204" pitchFamily="34" charset="0"/>
                <a:cs typeface="Arial" panose="020B0604020202020204" pitchFamily="34" charset="0"/>
              </a:rPr>
              <a:t>;</a:t>
            </a:r>
          </a:p>
          <a:p>
            <a:pPr algn="just"/>
            <a:endParaRPr lang="es-CO" sz="1600" dirty="0">
              <a:latin typeface="Arial" panose="020B0604020202020204" pitchFamily="34" charset="0"/>
              <a:cs typeface="Arial" panose="020B0604020202020204" pitchFamily="34" charset="0"/>
            </a:endParaRPr>
          </a:p>
          <a:p>
            <a:pPr algn="just"/>
            <a:r>
              <a:rPr lang="es-CO" sz="1600" dirty="0">
                <a:latin typeface="Arial" panose="020B0604020202020204" pitchFamily="34" charset="0"/>
                <a:cs typeface="Arial" panose="020B0604020202020204" pitchFamily="34" charset="0"/>
              </a:rPr>
              <a:t>En resumen, de la vigencia 2018, se tienen abiertas </a:t>
            </a:r>
            <a:r>
              <a:rPr lang="es-CO" sz="1600" b="1" dirty="0">
                <a:latin typeface="Arial" panose="020B0604020202020204" pitchFamily="34" charset="0"/>
                <a:cs typeface="Arial" panose="020B0604020202020204" pitchFamily="34" charset="0"/>
              </a:rPr>
              <a:t>8</a:t>
            </a:r>
            <a:r>
              <a:rPr lang="es-CO" sz="1600" dirty="0">
                <a:latin typeface="Arial" panose="020B0604020202020204" pitchFamily="34" charset="0"/>
                <a:cs typeface="Arial" panose="020B0604020202020204" pitchFamily="34" charset="0"/>
              </a:rPr>
              <a:t> acciones correctivas y de 2019 </a:t>
            </a:r>
            <a:r>
              <a:rPr lang="es-CO" sz="1600" b="1" dirty="0">
                <a:latin typeface="Arial" panose="020B0604020202020204" pitchFamily="34" charset="0"/>
                <a:cs typeface="Arial" panose="020B0604020202020204" pitchFamily="34" charset="0"/>
              </a:rPr>
              <a:t>22</a:t>
            </a:r>
            <a:r>
              <a:rPr lang="es-CO" sz="1600" dirty="0">
                <a:latin typeface="Arial" panose="020B0604020202020204" pitchFamily="34" charset="0"/>
                <a:cs typeface="Arial" panose="020B0604020202020204" pitchFamily="34" charset="0"/>
              </a:rPr>
              <a:t> para un total de </a:t>
            </a:r>
            <a:r>
              <a:rPr lang="es-CO" sz="1600" b="1" dirty="0">
                <a:latin typeface="Arial" panose="020B0604020202020204" pitchFamily="34" charset="0"/>
                <a:cs typeface="Arial" panose="020B0604020202020204" pitchFamily="34" charset="0"/>
              </a:rPr>
              <a:t>30</a:t>
            </a:r>
            <a:r>
              <a:rPr lang="es-CO" sz="1600" dirty="0">
                <a:latin typeface="Arial" panose="020B0604020202020204" pitchFamily="34" charset="0"/>
                <a:cs typeface="Arial" panose="020B0604020202020204" pitchFamily="34" charset="0"/>
              </a:rPr>
              <a:t>; de las cuales se presentarán seguimiento de 19 y para evaluación </a:t>
            </a:r>
            <a:r>
              <a:rPr lang="es-CO" sz="1600" b="1" dirty="0">
                <a:latin typeface="Arial" panose="020B0604020202020204" pitchFamily="34" charset="0"/>
                <a:cs typeface="Arial" panose="020B0604020202020204" pitchFamily="34" charset="0"/>
              </a:rPr>
              <a:t>18</a:t>
            </a:r>
            <a:r>
              <a:rPr lang="es-CO" sz="1600" dirty="0">
                <a:latin typeface="Arial" panose="020B0604020202020204" pitchFamily="34" charset="0"/>
                <a:cs typeface="Arial" panose="020B0604020202020204" pitchFamily="34" charset="0"/>
              </a:rPr>
              <a:t> en la auditoría de regularidad el día 03 DE FEBRERO DE 2020</a:t>
            </a:r>
            <a:endParaRPr lang="es-CO" sz="1400" dirty="0">
              <a:latin typeface="Arial" panose="020B0604020202020204" pitchFamily="34" charset="0"/>
              <a:cs typeface="Arial" panose="020B0604020202020204" pitchFamily="34" charset="0"/>
            </a:endParaRPr>
          </a:p>
        </p:txBody>
      </p:sp>
      <p:sp>
        <p:nvSpPr>
          <p:cNvPr id="6" name="CuadroTexto 5"/>
          <p:cNvSpPr txBox="1"/>
          <p:nvPr/>
        </p:nvSpPr>
        <p:spPr>
          <a:xfrm>
            <a:off x="2176485" y="3626998"/>
            <a:ext cx="5234312" cy="246221"/>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Fuente. </a:t>
            </a:r>
            <a:r>
              <a:rPr lang="es-CO" sz="1000" dirty="0">
                <a:latin typeface="Arial" panose="020B0604020202020204" pitchFamily="34" charset="0"/>
                <a:cs typeface="Arial" panose="020B0604020202020204" pitchFamily="34" charset="0"/>
              </a:rPr>
              <a:t>Elaboración propia a partir de las bases de datos de la OCI </a:t>
            </a:r>
            <a:r>
              <a:rPr lang="es-ES" sz="1000" dirty="0">
                <a:latin typeface="Arial" panose="020B0604020202020204" pitchFamily="34" charset="0"/>
                <a:cs typeface="Arial" panose="020B0604020202020204" pitchFamily="34" charset="0"/>
              </a:rPr>
              <a:t> </a:t>
            </a:r>
            <a:endParaRPr lang="es-CO"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7535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83581" y="375349"/>
            <a:ext cx="7605313" cy="338554"/>
          </a:xfrm>
          <a:prstGeom prst="rect">
            <a:avLst/>
          </a:prstGeom>
          <a:noFill/>
        </p:spPr>
        <p:txBody>
          <a:bodyPr wrap="square" rtlCol="0">
            <a:spAutoFit/>
          </a:bodyPr>
          <a:lstStyle/>
          <a:p>
            <a:pPr algn="just"/>
            <a:r>
              <a:rPr lang="es-ES" sz="1600" b="1" dirty="0">
                <a:latin typeface="Arial" panose="020B0604020202020204" pitchFamily="34" charset="0"/>
                <a:cs typeface="Arial" panose="020B0604020202020204" pitchFamily="34" charset="0"/>
              </a:rPr>
              <a:t>2. 2. HALLAZGOS ABIERTOS Y FECHA DE CUMPLIMIENTO.</a:t>
            </a:r>
            <a:endParaRPr lang="es-CO" sz="1600" b="1" dirty="0">
              <a:latin typeface="Arial" panose="020B0604020202020204" pitchFamily="34" charset="0"/>
              <a:cs typeface="Arial" panose="020B0604020202020204" pitchFamily="34" charset="0"/>
            </a:endParaRPr>
          </a:p>
        </p:txBody>
      </p:sp>
      <p:sp>
        <p:nvSpPr>
          <p:cNvPr id="6" name="CuadroTexto 5"/>
          <p:cNvSpPr txBox="1"/>
          <p:nvPr/>
        </p:nvSpPr>
        <p:spPr>
          <a:xfrm>
            <a:off x="2055949" y="6277940"/>
            <a:ext cx="5234312" cy="246221"/>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Fuente. </a:t>
            </a:r>
            <a:r>
              <a:rPr lang="es-CO" sz="1000" dirty="0">
                <a:latin typeface="Arial" panose="020B0604020202020204" pitchFamily="34" charset="0"/>
                <a:cs typeface="Arial" panose="020B0604020202020204" pitchFamily="34" charset="0"/>
              </a:rPr>
              <a:t>Elaboración propia a partir de las bases de datos de la OCI </a:t>
            </a:r>
            <a:r>
              <a:rPr lang="es-ES" sz="1000" dirty="0">
                <a:latin typeface="Arial" panose="020B0604020202020204" pitchFamily="34" charset="0"/>
                <a:cs typeface="Arial" panose="020B0604020202020204" pitchFamily="34" charset="0"/>
              </a:rPr>
              <a:t> </a:t>
            </a:r>
            <a:endParaRPr lang="es-CO" sz="1000" dirty="0">
              <a:latin typeface="Arial" panose="020B0604020202020204" pitchFamily="34" charset="0"/>
              <a:cs typeface="Arial" panose="020B0604020202020204" pitchFamily="34" charset="0"/>
            </a:endParaRPr>
          </a:p>
        </p:txBody>
      </p:sp>
      <p:pic>
        <p:nvPicPr>
          <p:cNvPr id="9" name="Imagen 8"/>
          <p:cNvPicPr>
            <a:picLocks noChangeAspect="1"/>
          </p:cNvPicPr>
          <p:nvPr/>
        </p:nvPicPr>
        <p:blipFill>
          <a:blip r:embed="rId2"/>
          <a:stretch>
            <a:fillRect/>
          </a:stretch>
        </p:blipFill>
        <p:spPr>
          <a:xfrm>
            <a:off x="649357" y="787964"/>
            <a:ext cx="7792278" cy="5324475"/>
          </a:xfrm>
          <a:prstGeom prst="rect">
            <a:avLst/>
          </a:prstGeom>
        </p:spPr>
      </p:pic>
    </p:spTree>
    <p:extLst>
      <p:ext uri="{BB962C8B-B14F-4D97-AF65-F5344CB8AC3E}">
        <p14:creationId xmlns:p14="http://schemas.microsoft.com/office/powerpoint/2010/main" val="1878914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09601" y="486932"/>
            <a:ext cx="7818782" cy="6040389"/>
          </a:xfrm>
          <a:prstGeom prst="rect">
            <a:avLst/>
          </a:prstGeom>
        </p:spPr>
      </p:pic>
      <p:sp>
        <p:nvSpPr>
          <p:cNvPr id="5" name="CuadroTexto 4"/>
          <p:cNvSpPr txBox="1"/>
          <p:nvPr/>
        </p:nvSpPr>
        <p:spPr>
          <a:xfrm>
            <a:off x="350331" y="167531"/>
            <a:ext cx="7605313" cy="338554"/>
          </a:xfrm>
          <a:prstGeom prst="rect">
            <a:avLst/>
          </a:prstGeom>
          <a:noFill/>
        </p:spPr>
        <p:txBody>
          <a:bodyPr wrap="square" rtlCol="0">
            <a:spAutoFit/>
          </a:bodyPr>
          <a:lstStyle/>
          <a:p>
            <a:pPr algn="just"/>
            <a:r>
              <a:rPr lang="es-ES" sz="1600" b="1" dirty="0">
                <a:latin typeface="Arial" panose="020B0604020202020204" pitchFamily="34" charset="0"/>
                <a:cs typeface="Arial" panose="020B0604020202020204" pitchFamily="34" charset="0"/>
              </a:rPr>
              <a:t>2. 2. HALLAZGOS ABIERTOS Y FECHA DE CUMPLIMIENTO.</a:t>
            </a:r>
            <a:endParaRPr lang="es-CO" sz="1600" b="1" dirty="0">
              <a:latin typeface="Arial" panose="020B0604020202020204" pitchFamily="34" charset="0"/>
              <a:cs typeface="Arial" panose="020B0604020202020204" pitchFamily="34" charset="0"/>
            </a:endParaRPr>
          </a:p>
        </p:txBody>
      </p:sp>
      <p:sp>
        <p:nvSpPr>
          <p:cNvPr id="6" name="CuadroTexto 5"/>
          <p:cNvSpPr txBox="1"/>
          <p:nvPr/>
        </p:nvSpPr>
        <p:spPr>
          <a:xfrm>
            <a:off x="2080887" y="6527321"/>
            <a:ext cx="5234312" cy="246221"/>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Fuente. </a:t>
            </a:r>
            <a:r>
              <a:rPr lang="es-CO" sz="1000" dirty="0">
                <a:latin typeface="Arial" panose="020B0604020202020204" pitchFamily="34" charset="0"/>
                <a:cs typeface="Arial" panose="020B0604020202020204" pitchFamily="34" charset="0"/>
              </a:rPr>
              <a:t>Elaboración propia a partir de las bases de datos de la OCI </a:t>
            </a:r>
            <a:r>
              <a:rPr lang="es-ES" sz="1000" dirty="0">
                <a:latin typeface="Arial" panose="020B0604020202020204" pitchFamily="34" charset="0"/>
                <a:cs typeface="Arial" panose="020B0604020202020204" pitchFamily="34" charset="0"/>
              </a:rPr>
              <a:t> </a:t>
            </a:r>
            <a:endParaRPr lang="es-CO"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8377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50331" y="117653"/>
            <a:ext cx="7605313" cy="338554"/>
          </a:xfrm>
          <a:prstGeom prst="rect">
            <a:avLst/>
          </a:prstGeom>
          <a:noFill/>
        </p:spPr>
        <p:txBody>
          <a:bodyPr wrap="square" rtlCol="0">
            <a:spAutoFit/>
          </a:bodyPr>
          <a:lstStyle/>
          <a:p>
            <a:pPr algn="just"/>
            <a:r>
              <a:rPr lang="es-ES" sz="1600" b="1">
                <a:latin typeface="Arial" panose="020B0604020202020204" pitchFamily="34" charset="0"/>
                <a:cs typeface="Arial" panose="020B0604020202020204" pitchFamily="34" charset="0"/>
              </a:rPr>
              <a:t>2. 2. HALLAZGOS ABIERTOS Y FECHA DE CUMPLIMIENTO.</a:t>
            </a:r>
            <a:endParaRPr lang="es-CO" sz="1600" b="1" dirty="0">
              <a:latin typeface="Arial" panose="020B0604020202020204" pitchFamily="34" charset="0"/>
              <a:cs typeface="Arial" panose="020B0604020202020204" pitchFamily="34" charset="0"/>
            </a:endParaRPr>
          </a:p>
        </p:txBody>
      </p:sp>
      <p:sp>
        <p:nvSpPr>
          <p:cNvPr id="6" name="CuadroTexto 5"/>
          <p:cNvSpPr txBox="1"/>
          <p:nvPr/>
        </p:nvSpPr>
        <p:spPr>
          <a:xfrm>
            <a:off x="1040652" y="6237436"/>
            <a:ext cx="5234312" cy="246221"/>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Fuente. </a:t>
            </a:r>
            <a:r>
              <a:rPr lang="es-CO" sz="1000" dirty="0">
                <a:latin typeface="Arial" panose="020B0604020202020204" pitchFamily="34" charset="0"/>
                <a:cs typeface="Arial" panose="020B0604020202020204" pitchFamily="34" charset="0"/>
              </a:rPr>
              <a:t>Elaboración propia a partir de las bases de datos de la OCI </a:t>
            </a:r>
            <a:r>
              <a:rPr lang="es-ES" sz="1000" dirty="0">
                <a:latin typeface="Arial" panose="020B0604020202020204" pitchFamily="34" charset="0"/>
                <a:cs typeface="Arial" panose="020B0604020202020204" pitchFamily="34" charset="0"/>
              </a:rPr>
              <a:t> </a:t>
            </a:r>
            <a:endParaRPr lang="es-CO" sz="1000"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E42C076A-E128-472A-A240-B78739B5E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066" y="533400"/>
            <a:ext cx="7499757" cy="5749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04903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F455A6C5B7C0D5448403A75CBBC7C2E7" ma:contentTypeVersion="8" ma:contentTypeDescription="Crear nuevo documento." ma:contentTypeScope="" ma:versionID="fbb9a2bf389fafcfa95127af920d971b">
  <xsd:schema xmlns:xsd="http://www.w3.org/2001/XMLSchema" xmlns:xs="http://www.w3.org/2001/XMLSchema" xmlns:p="http://schemas.microsoft.com/office/2006/metadata/properties" xmlns:ns3="8aa8a0b9-a147-453e-a271-8936a64d7661" targetNamespace="http://schemas.microsoft.com/office/2006/metadata/properties" ma:root="true" ma:fieldsID="2fb36445ebcea8db10dd4e68c39ca66a" ns3:_="">
    <xsd:import namespace="8aa8a0b9-a147-453e-a271-8936a64d766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a8a0b9-a147-453e-a271-8936a64d76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0A1E10-5244-4229-8204-50B7599AF62C}">
  <ds:schemaRefs>
    <ds:schemaRef ds:uri="8aa8a0b9-a147-453e-a271-8936a64d7661"/>
    <ds:schemaRef ds:uri="http://purl.org/dc/dcmitype/"/>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59762594-B1B8-4222-B0B7-14A498FD14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a8a0b9-a147-453e-a271-8936a64d76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EAEA57-28DF-4914-8C4C-6FD48621CF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292</TotalTime>
  <Words>2974</Words>
  <Application>Microsoft Office PowerPoint</Application>
  <PresentationFormat>Presentación en pantalla (4:3)</PresentationFormat>
  <Paragraphs>469</Paragraphs>
  <Slides>38</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38</vt:i4>
      </vt:variant>
    </vt:vector>
  </HeadingPairs>
  <TitlesOfParts>
    <vt:vector size="46" baseType="lpstr">
      <vt:lpstr>Arial</vt:lpstr>
      <vt:lpstr>Arial </vt:lpstr>
      <vt:lpstr>Arial Narrow</vt:lpstr>
      <vt:lpstr>Calibri</vt:lpstr>
      <vt:lpstr>Calibri Light</vt:lpstr>
      <vt:lpstr>Franklin Gothic Book</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Edna Matilde Vallejo Gordillo</dc:creator>
  <cp:lastModifiedBy>Jose Alejandro Moreno Tellez</cp:lastModifiedBy>
  <cp:revision>9</cp:revision>
  <dcterms:created xsi:type="dcterms:W3CDTF">2020-01-30T23:48:15Z</dcterms:created>
  <dcterms:modified xsi:type="dcterms:W3CDTF">2020-01-31T20:38:45Z</dcterms:modified>
</cp:coreProperties>
</file>