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08" r:id="rId3"/>
    <p:sldId id="309" r:id="rId4"/>
    <p:sldId id="293" r:id="rId5"/>
    <p:sldId id="278" r:id="rId6"/>
    <p:sldId id="300" r:id="rId7"/>
    <p:sldId id="301" r:id="rId8"/>
    <p:sldId id="302" r:id="rId9"/>
    <p:sldId id="305" r:id="rId10"/>
    <p:sldId id="303" r:id="rId11"/>
    <p:sldId id="307" r:id="rId12"/>
    <p:sldId id="281" r:id="rId13"/>
    <p:sldId id="287" r:id="rId14"/>
    <p:sldId id="288" r:id="rId15"/>
    <p:sldId id="268" r:id="rId16"/>
    <p:sldId id="275" r:id="rId17"/>
    <p:sldId id="289" r:id="rId18"/>
    <p:sldId id="290" r:id="rId19"/>
    <p:sldId id="291" r:id="rId20"/>
    <p:sldId id="306" r:id="rId21"/>
    <p:sldId id="264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5D017-4D5D-4FC1-9560-0CFB151EBE2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BF533FB-F77C-4FFA-9399-79CD0DB684CB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Corbel" panose="020B0503020204020204" pitchFamily="34" charset="0"/>
            </a:rPr>
            <a:t>M</a:t>
          </a:r>
          <a:r>
            <a:rPr lang="es-ES" dirty="0" err="1">
              <a:solidFill>
                <a:schemeClr val="tx1"/>
              </a:solidFill>
              <a:latin typeface="Corbel" panose="020B0503020204020204" pitchFamily="34" charset="0"/>
            </a:rPr>
            <a:t>ás</a:t>
          </a:r>
          <a:r>
            <a:rPr lang="es-ES" dirty="0">
              <a:solidFill>
                <a:schemeClr val="tx1"/>
              </a:solidFill>
              <a:latin typeface="Corbel" panose="020B0503020204020204" pitchFamily="34" charset="0"/>
            </a:rPr>
            <a:t> del 60% de títulos mineros tienen algún problema de ilegalidad </a:t>
          </a:r>
          <a:endParaRPr lang="es-CO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564C36A1-1866-45AA-8D1D-17839B999146}" type="parTrans" cxnId="{4AAE583B-3B90-4EEE-AA5A-46E477314589}">
      <dgm:prSet/>
      <dgm:spPr/>
      <dgm:t>
        <a:bodyPr/>
        <a:lstStyle/>
        <a:p>
          <a:endParaRPr lang="es-CO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F67FDF85-E4FC-4E7A-8892-21E4DD487B30}" type="sibTrans" cxnId="{4AAE583B-3B90-4EEE-AA5A-46E477314589}">
      <dgm:prSet/>
      <dgm:spPr/>
      <dgm:t>
        <a:bodyPr/>
        <a:lstStyle/>
        <a:p>
          <a:endParaRPr lang="es-CO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D3D699C6-8167-44BA-999D-25186199417C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Corbel" panose="020B0503020204020204" pitchFamily="34" charset="0"/>
            </a:rPr>
            <a:t>La nueva oferta está llegando a competir con elementos de ilegalidad</a:t>
          </a:r>
          <a:endParaRPr lang="es-CO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E48CF770-413A-408B-BFF5-B2FE81854147}" type="parTrans" cxnId="{A10D1D4B-7AE5-4468-B048-745CD5763F7B}">
      <dgm:prSet/>
      <dgm:spPr/>
      <dgm:t>
        <a:bodyPr/>
        <a:lstStyle/>
        <a:p>
          <a:endParaRPr lang="es-CO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AA4A4F12-26AE-46D9-B8C3-D03AC4BDF0A2}" type="sibTrans" cxnId="{A10D1D4B-7AE5-4468-B048-745CD5763F7B}">
      <dgm:prSet/>
      <dgm:spPr/>
      <dgm:t>
        <a:bodyPr/>
        <a:lstStyle/>
        <a:p>
          <a:endParaRPr lang="es-CO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F1F7771F-FE60-48CA-B2CA-9A631FDD6E42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Corbel" panose="020B0503020204020204" pitchFamily="34" charset="0"/>
            </a:rPr>
            <a:t>Algunos productores que eran formales están migrando a la ilegalidad</a:t>
          </a:r>
          <a:endParaRPr lang="es-CO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B6D95E21-68B8-447F-93FD-A17B4635935D}" type="parTrans" cxnId="{227F4710-91B5-43C7-AE6C-CB74D6F59BE9}">
      <dgm:prSet/>
      <dgm:spPr/>
      <dgm:t>
        <a:bodyPr/>
        <a:lstStyle/>
        <a:p>
          <a:endParaRPr lang="es-CO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5E195A88-7A9B-4FBC-A449-7B695508DC61}" type="sibTrans" cxnId="{227F4710-91B5-43C7-AE6C-CB74D6F59BE9}">
      <dgm:prSet/>
      <dgm:spPr/>
      <dgm:t>
        <a:bodyPr/>
        <a:lstStyle/>
        <a:p>
          <a:endParaRPr lang="es-CO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4B7E4C48-3B5E-49D1-9227-52DE08B20598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Corbel" panose="020B0503020204020204" pitchFamily="34" charset="0"/>
            </a:rPr>
            <a:t>Los constructores ya han establecido sus propios criterios para compra informal e ilegal de los materiales</a:t>
          </a:r>
          <a:endParaRPr lang="es-CO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AA4ED829-92A1-451F-AF54-E309FF3BCD76}" type="parTrans" cxnId="{94394A84-B066-4A98-B802-30475921BAA7}">
      <dgm:prSet/>
      <dgm:spPr/>
      <dgm:t>
        <a:bodyPr/>
        <a:lstStyle/>
        <a:p>
          <a:endParaRPr lang="es-CO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E21F03B5-CB39-4529-9398-BC5D472434D3}" type="sibTrans" cxnId="{94394A84-B066-4A98-B802-30475921BAA7}">
      <dgm:prSet/>
      <dgm:spPr/>
      <dgm:t>
        <a:bodyPr/>
        <a:lstStyle/>
        <a:p>
          <a:endParaRPr lang="es-CO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BD6D7812-BA2B-40A7-875E-8CB77C3AF873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Corbel" panose="020B0503020204020204" pitchFamily="34" charset="0"/>
            </a:rPr>
            <a:t>Abundan los “revolvedores” de cemento, agregados, aditivos y agua</a:t>
          </a:r>
          <a:endParaRPr lang="es-CO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685A008C-0A8F-451A-B04A-38E697F186FC}" type="parTrans" cxnId="{D1B2ECB0-96E7-453E-B371-F0F16D2C8896}">
      <dgm:prSet/>
      <dgm:spPr/>
      <dgm:t>
        <a:bodyPr/>
        <a:lstStyle/>
        <a:p>
          <a:endParaRPr lang="es-CO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B8EE8814-0717-4157-93A7-C5295D5316AE}" type="sibTrans" cxnId="{D1B2ECB0-96E7-453E-B371-F0F16D2C8896}">
      <dgm:prSet/>
      <dgm:spPr/>
      <dgm:t>
        <a:bodyPr/>
        <a:lstStyle/>
        <a:p>
          <a:endParaRPr lang="es-CO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6AE460F9-4B05-47F5-A753-CD41C532465D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Corbel" panose="020B0503020204020204" pitchFamily="34" charset="0"/>
            </a:rPr>
            <a:t>La mezcla letal de negocios, política y actuaciones al margen de la ley</a:t>
          </a:r>
          <a:endParaRPr lang="es-CO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5BDE2D25-AD5C-4B03-922D-97AC096A6550}" type="parTrans" cxnId="{ABAC6C97-32FC-4E4B-801C-C6CF9984CF26}">
      <dgm:prSet/>
      <dgm:spPr/>
      <dgm:t>
        <a:bodyPr/>
        <a:lstStyle/>
        <a:p>
          <a:endParaRPr lang="es-CO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64F5C435-1B7B-474D-B570-F9F4B7359AEC}" type="sibTrans" cxnId="{ABAC6C97-32FC-4E4B-801C-C6CF9984CF26}">
      <dgm:prSet/>
      <dgm:spPr/>
      <dgm:t>
        <a:bodyPr/>
        <a:lstStyle/>
        <a:p>
          <a:endParaRPr lang="es-CO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6D72B97A-883A-4929-994A-02DB00A7FF31}" type="pres">
      <dgm:prSet presAssocID="{3375D017-4D5D-4FC1-9560-0CFB151EBE22}" presName="vert0" presStyleCnt="0">
        <dgm:presLayoutVars>
          <dgm:dir/>
          <dgm:animOne val="branch"/>
          <dgm:animLvl val="lvl"/>
        </dgm:presLayoutVars>
      </dgm:prSet>
      <dgm:spPr/>
    </dgm:pt>
    <dgm:pt modelId="{9A09C108-4FA1-48F1-8709-63FEB5DBF52F}" type="pres">
      <dgm:prSet presAssocID="{FBF533FB-F77C-4FFA-9399-79CD0DB684CB}" presName="thickLine" presStyleLbl="alignNode1" presStyleIdx="0" presStyleCnt="6"/>
      <dgm:spPr/>
    </dgm:pt>
    <dgm:pt modelId="{8E81547C-CFA8-4DC3-99D7-A7D7A246D0F1}" type="pres">
      <dgm:prSet presAssocID="{FBF533FB-F77C-4FFA-9399-79CD0DB684CB}" presName="horz1" presStyleCnt="0"/>
      <dgm:spPr/>
    </dgm:pt>
    <dgm:pt modelId="{A41938DF-5AA3-44EA-9737-5CCAC5E4D30B}" type="pres">
      <dgm:prSet presAssocID="{FBF533FB-F77C-4FFA-9399-79CD0DB684CB}" presName="tx1" presStyleLbl="revTx" presStyleIdx="0" presStyleCnt="6"/>
      <dgm:spPr/>
    </dgm:pt>
    <dgm:pt modelId="{06E42728-EE59-4CCB-A221-45897A81BCCC}" type="pres">
      <dgm:prSet presAssocID="{FBF533FB-F77C-4FFA-9399-79CD0DB684CB}" presName="vert1" presStyleCnt="0"/>
      <dgm:spPr/>
    </dgm:pt>
    <dgm:pt modelId="{94DDE44F-F818-4982-B912-20E4F6CF13F8}" type="pres">
      <dgm:prSet presAssocID="{D3D699C6-8167-44BA-999D-25186199417C}" presName="thickLine" presStyleLbl="alignNode1" presStyleIdx="1" presStyleCnt="6"/>
      <dgm:spPr/>
    </dgm:pt>
    <dgm:pt modelId="{80DF0B9C-CC46-4C90-AAEF-F176B57D31B2}" type="pres">
      <dgm:prSet presAssocID="{D3D699C6-8167-44BA-999D-25186199417C}" presName="horz1" presStyleCnt="0"/>
      <dgm:spPr/>
    </dgm:pt>
    <dgm:pt modelId="{8C00270D-EE8E-4087-9067-8A86580FF2D3}" type="pres">
      <dgm:prSet presAssocID="{D3D699C6-8167-44BA-999D-25186199417C}" presName="tx1" presStyleLbl="revTx" presStyleIdx="1" presStyleCnt="6"/>
      <dgm:spPr/>
    </dgm:pt>
    <dgm:pt modelId="{DDA5CF11-47DE-4F15-8B08-EC0479318EA4}" type="pres">
      <dgm:prSet presAssocID="{D3D699C6-8167-44BA-999D-25186199417C}" presName="vert1" presStyleCnt="0"/>
      <dgm:spPr/>
    </dgm:pt>
    <dgm:pt modelId="{9D9E39FF-E7CF-4C92-8885-9076CFEC9188}" type="pres">
      <dgm:prSet presAssocID="{F1F7771F-FE60-48CA-B2CA-9A631FDD6E42}" presName="thickLine" presStyleLbl="alignNode1" presStyleIdx="2" presStyleCnt="6"/>
      <dgm:spPr/>
    </dgm:pt>
    <dgm:pt modelId="{75ACC207-3B41-40B7-B75F-4D6ED45D7FD3}" type="pres">
      <dgm:prSet presAssocID="{F1F7771F-FE60-48CA-B2CA-9A631FDD6E42}" presName="horz1" presStyleCnt="0"/>
      <dgm:spPr/>
    </dgm:pt>
    <dgm:pt modelId="{9B747C42-807A-41BE-994B-DBF38F72E9BA}" type="pres">
      <dgm:prSet presAssocID="{F1F7771F-FE60-48CA-B2CA-9A631FDD6E42}" presName="tx1" presStyleLbl="revTx" presStyleIdx="2" presStyleCnt="6"/>
      <dgm:spPr/>
    </dgm:pt>
    <dgm:pt modelId="{EF3AE96A-F7AC-4637-A921-0EB1CC9B26D1}" type="pres">
      <dgm:prSet presAssocID="{F1F7771F-FE60-48CA-B2CA-9A631FDD6E42}" presName="vert1" presStyleCnt="0"/>
      <dgm:spPr/>
    </dgm:pt>
    <dgm:pt modelId="{96565F6B-7087-4013-BEB5-703D089DA7A5}" type="pres">
      <dgm:prSet presAssocID="{4B7E4C48-3B5E-49D1-9227-52DE08B20598}" presName="thickLine" presStyleLbl="alignNode1" presStyleIdx="3" presStyleCnt="6"/>
      <dgm:spPr/>
    </dgm:pt>
    <dgm:pt modelId="{30370081-AC6B-477C-9C83-221C8A3BD45C}" type="pres">
      <dgm:prSet presAssocID="{4B7E4C48-3B5E-49D1-9227-52DE08B20598}" presName="horz1" presStyleCnt="0"/>
      <dgm:spPr/>
    </dgm:pt>
    <dgm:pt modelId="{A1E5832D-77E5-44C3-B5BA-F80EA5E2EE9B}" type="pres">
      <dgm:prSet presAssocID="{4B7E4C48-3B5E-49D1-9227-52DE08B20598}" presName="tx1" presStyleLbl="revTx" presStyleIdx="3" presStyleCnt="6"/>
      <dgm:spPr/>
    </dgm:pt>
    <dgm:pt modelId="{AC6F6078-2EB3-4095-93B7-D1C04EB35E88}" type="pres">
      <dgm:prSet presAssocID="{4B7E4C48-3B5E-49D1-9227-52DE08B20598}" presName="vert1" presStyleCnt="0"/>
      <dgm:spPr/>
    </dgm:pt>
    <dgm:pt modelId="{6C36EDE5-323B-4603-9437-AF08B677FFF6}" type="pres">
      <dgm:prSet presAssocID="{BD6D7812-BA2B-40A7-875E-8CB77C3AF873}" presName="thickLine" presStyleLbl="alignNode1" presStyleIdx="4" presStyleCnt="6"/>
      <dgm:spPr/>
    </dgm:pt>
    <dgm:pt modelId="{4085339F-73B4-43F4-9634-2390639D96AC}" type="pres">
      <dgm:prSet presAssocID="{BD6D7812-BA2B-40A7-875E-8CB77C3AF873}" presName="horz1" presStyleCnt="0"/>
      <dgm:spPr/>
    </dgm:pt>
    <dgm:pt modelId="{38DF78ED-D778-4305-9933-25DA27C35D8D}" type="pres">
      <dgm:prSet presAssocID="{BD6D7812-BA2B-40A7-875E-8CB77C3AF873}" presName="tx1" presStyleLbl="revTx" presStyleIdx="4" presStyleCnt="6"/>
      <dgm:spPr/>
    </dgm:pt>
    <dgm:pt modelId="{2C66CE1E-26D4-4E38-8A99-E8A4D46576B5}" type="pres">
      <dgm:prSet presAssocID="{BD6D7812-BA2B-40A7-875E-8CB77C3AF873}" presName="vert1" presStyleCnt="0"/>
      <dgm:spPr/>
    </dgm:pt>
    <dgm:pt modelId="{5B8E09D8-EAD3-48CD-A9D4-63C9CB7C8EF1}" type="pres">
      <dgm:prSet presAssocID="{6AE460F9-4B05-47F5-A753-CD41C532465D}" presName="thickLine" presStyleLbl="alignNode1" presStyleIdx="5" presStyleCnt="6"/>
      <dgm:spPr/>
    </dgm:pt>
    <dgm:pt modelId="{30256ADF-8696-48FF-A4A6-CD2C5F025FED}" type="pres">
      <dgm:prSet presAssocID="{6AE460F9-4B05-47F5-A753-CD41C532465D}" presName="horz1" presStyleCnt="0"/>
      <dgm:spPr/>
    </dgm:pt>
    <dgm:pt modelId="{B74BBCA6-AB29-4AAC-AD64-F0567286AA2E}" type="pres">
      <dgm:prSet presAssocID="{6AE460F9-4B05-47F5-A753-CD41C532465D}" presName="tx1" presStyleLbl="revTx" presStyleIdx="5" presStyleCnt="6"/>
      <dgm:spPr/>
    </dgm:pt>
    <dgm:pt modelId="{3B1F5125-F284-4CD0-AED5-0389611A4D8F}" type="pres">
      <dgm:prSet presAssocID="{6AE460F9-4B05-47F5-A753-CD41C532465D}" presName="vert1" presStyleCnt="0"/>
      <dgm:spPr/>
    </dgm:pt>
  </dgm:ptLst>
  <dgm:cxnLst>
    <dgm:cxn modelId="{227F4710-91B5-43C7-AE6C-CB74D6F59BE9}" srcId="{3375D017-4D5D-4FC1-9560-0CFB151EBE22}" destId="{F1F7771F-FE60-48CA-B2CA-9A631FDD6E42}" srcOrd="2" destOrd="0" parTransId="{B6D95E21-68B8-447F-93FD-A17B4635935D}" sibTransId="{5E195A88-7A9B-4FBC-A449-7B695508DC61}"/>
    <dgm:cxn modelId="{40717C37-5161-419E-955B-76EE59A980B6}" type="presOf" srcId="{BD6D7812-BA2B-40A7-875E-8CB77C3AF873}" destId="{38DF78ED-D778-4305-9933-25DA27C35D8D}" srcOrd="0" destOrd="0" presId="urn:microsoft.com/office/officeart/2008/layout/LinedList"/>
    <dgm:cxn modelId="{4AAE583B-3B90-4EEE-AA5A-46E477314589}" srcId="{3375D017-4D5D-4FC1-9560-0CFB151EBE22}" destId="{FBF533FB-F77C-4FFA-9399-79CD0DB684CB}" srcOrd="0" destOrd="0" parTransId="{564C36A1-1866-45AA-8D1D-17839B999146}" sibTransId="{F67FDF85-E4FC-4E7A-8892-21E4DD487B30}"/>
    <dgm:cxn modelId="{4677FC5F-BF82-4EAE-A601-A62CCAB2EE2A}" type="presOf" srcId="{3375D017-4D5D-4FC1-9560-0CFB151EBE22}" destId="{6D72B97A-883A-4929-994A-02DB00A7FF31}" srcOrd="0" destOrd="0" presId="urn:microsoft.com/office/officeart/2008/layout/LinedList"/>
    <dgm:cxn modelId="{28AEC26A-6700-4CCD-8B4A-3CA876B396B4}" type="presOf" srcId="{F1F7771F-FE60-48CA-B2CA-9A631FDD6E42}" destId="{9B747C42-807A-41BE-994B-DBF38F72E9BA}" srcOrd="0" destOrd="0" presId="urn:microsoft.com/office/officeart/2008/layout/LinedList"/>
    <dgm:cxn modelId="{A10D1D4B-7AE5-4468-B048-745CD5763F7B}" srcId="{3375D017-4D5D-4FC1-9560-0CFB151EBE22}" destId="{D3D699C6-8167-44BA-999D-25186199417C}" srcOrd="1" destOrd="0" parTransId="{E48CF770-413A-408B-BFF5-B2FE81854147}" sibTransId="{AA4A4F12-26AE-46D9-B8C3-D03AC4BDF0A2}"/>
    <dgm:cxn modelId="{28CF0C4E-4AD6-46BA-BF32-82A24E0CF378}" type="presOf" srcId="{4B7E4C48-3B5E-49D1-9227-52DE08B20598}" destId="{A1E5832D-77E5-44C3-B5BA-F80EA5E2EE9B}" srcOrd="0" destOrd="0" presId="urn:microsoft.com/office/officeart/2008/layout/LinedList"/>
    <dgm:cxn modelId="{94394A84-B066-4A98-B802-30475921BAA7}" srcId="{3375D017-4D5D-4FC1-9560-0CFB151EBE22}" destId="{4B7E4C48-3B5E-49D1-9227-52DE08B20598}" srcOrd="3" destOrd="0" parTransId="{AA4ED829-92A1-451F-AF54-E309FF3BCD76}" sibTransId="{E21F03B5-CB39-4529-9398-BC5D472434D3}"/>
    <dgm:cxn modelId="{7A8A1888-ED99-4D0B-B431-C726B5FF5E98}" type="presOf" srcId="{FBF533FB-F77C-4FFA-9399-79CD0DB684CB}" destId="{A41938DF-5AA3-44EA-9737-5CCAC5E4D30B}" srcOrd="0" destOrd="0" presId="urn:microsoft.com/office/officeart/2008/layout/LinedList"/>
    <dgm:cxn modelId="{ABAC6C97-32FC-4E4B-801C-C6CF9984CF26}" srcId="{3375D017-4D5D-4FC1-9560-0CFB151EBE22}" destId="{6AE460F9-4B05-47F5-A753-CD41C532465D}" srcOrd="5" destOrd="0" parTransId="{5BDE2D25-AD5C-4B03-922D-97AC096A6550}" sibTransId="{64F5C435-1B7B-474D-B570-F9F4B7359AEC}"/>
    <dgm:cxn modelId="{E08D689D-0F86-4380-8094-305978ED23B6}" type="presOf" srcId="{D3D699C6-8167-44BA-999D-25186199417C}" destId="{8C00270D-EE8E-4087-9067-8A86580FF2D3}" srcOrd="0" destOrd="0" presId="urn:microsoft.com/office/officeart/2008/layout/LinedList"/>
    <dgm:cxn modelId="{D1B2ECB0-96E7-453E-B371-F0F16D2C8896}" srcId="{3375D017-4D5D-4FC1-9560-0CFB151EBE22}" destId="{BD6D7812-BA2B-40A7-875E-8CB77C3AF873}" srcOrd="4" destOrd="0" parTransId="{685A008C-0A8F-451A-B04A-38E697F186FC}" sibTransId="{B8EE8814-0717-4157-93A7-C5295D5316AE}"/>
    <dgm:cxn modelId="{2CA007DB-0431-4F7E-9B9A-0392FBE775BD}" type="presOf" srcId="{6AE460F9-4B05-47F5-A753-CD41C532465D}" destId="{B74BBCA6-AB29-4AAC-AD64-F0567286AA2E}" srcOrd="0" destOrd="0" presId="urn:microsoft.com/office/officeart/2008/layout/LinedList"/>
    <dgm:cxn modelId="{8CCDD3F7-8143-437B-94F8-2A40F2DA45B3}" type="presParOf" srcId="{6D72B97A-883A-4929-994A-02DB00A7FF31}" destId="{9A09C108-4FA1-48F1-8709-63FEB5DBF52F}" srcOrd="0" destOrd="0" presId="urn:microsoft.com/office/officeart/2008/layout/LinedList"/>
    <dgm:cxn modelId="{5493445A-7686-4B42-88AC-D3A86AF07472}" type="presParOf" srcId="{6D72B97A-883A-4929-994A-02DB00A7FF31}" destId="{8E81547C-CFA8-4DC3-99D7-A7D7A246D0F1}" srcOrd="1" destOrd="0" presId="urn:microsoft.com/office/officeart/2008/layout/LinedList"/>
    <dgm:cxn modelId="{44F6E026-EBB8-47C3-A52D-D4B2FA05DB94}" type="presParOf" srcId="{8E81547C-CFA8-4DC3-99D7-A7D7A246D0F1}" destId="{A41938DF-5AA3-44EA-9737-5CCAC5E4D30B}" srcOrd="0" destOrd="0" presId="urn:microsoft.com/office/officeart/2008/layout/LinedList"/>
    <dgm:cxn modelId="{BA7372FD-DFC3-488B-9986-F2DAF2312F87}" type="presParOf" srcId="{8E81547C-CFA8-4DC3-99D7-A7D7A246D0F1}" destId="{06E42728-EE59-4CCB-A221-45897A81BCCC}" srcOrd="1" destOrd="0" presId="urn:microsoft.com/office/officeart/2008/layout/LinedList"/>
    <dgm:cxn modelId="{C98FC08C-BB4C-44FF-AA4A-7BE15F576762}" type="presParOf" srcId="{6D72B97A-883A-4929-994A-02DB00A7FF31}" destId="{94DDE44F-F818-4982-B912-20E4F6CF13F8}" srcOrd="2" destOrd="0" presId="urn:microsoft.com/office/officeart/2008/layout/LinedList"/>
    <dgm:cxn modelId="{9947C7D5-3080-449F-96FD-E6269D71AFDD}" type="presParOf" srcId="{6D72B97A-883A-4929-994A-02DB00A7FF31}" destId="{80DF0B9C-CC46-4C90-AAEF-F176B57D31B2}" srcOrd="3" destOrd="0" presId="urn:microsoft.com/office/officeart/2008/layout/LinedList"/>
    <dgm:cxn modelId="{C24C0045-6BDC-42B0-A427-18AE17549EEE}" type="presParOf" srcId="{80DF0B9C-CC46-4C90-AAEF-F176B57D31B2}" destId="{8C00270D-EE8E-4087-9067-8A86580FF2D3}" srcOrd="0" destOrd="0" presId="urn:microsoft.com/office/officeart/2008/layout/LinedList"/>
    <dgm:cxn modelId="{C8585DA3-07C6-491F-8378-AF9A1DA3062A}" type="presParOf" srcId="{80DF0B9C-CC46-4C90-AAEF-F176B57D31B2}" destId="{DDA5CF11-47DE-4F15-8B08-EC0479318EA4}" srcOrd="1" destOrd="0" presId="urn:microsoft.com/office/officeart/2008/layout/LinedList"/>
    <dgm:cxn modelId="{AD5E09A9-D6DD-4818-8776-EB3D2A53B957}" type="presParOf" srcId="{6D72B97A-883A-4929-994A-02DB00A7FF31}" destId="{9D9E39FF-E7CF-4C92-8885-9076CFEC9188}" srcOrd="4" destOrd="0" presId="urn:microsoft.com/office/officeart/2008/layout/LinedList"/>
    <dgm:cxn modelId="{3D3B6968-35DE-4118-8697-F5E8ECF3AA2B}" type="presParOf" srcId="{6D72B97A-883A-4929-994A-02DB00A7FF31}" destId="{75ACC207-3B41-40B7-B75F-4D6ED45D7FD3}" srcOrd="5" destOrd="0" presId="urn:microsoft.com/office/officeart/2008/layout/LinedList"/>
    <dgm:cxn modelId="{19325092-1A0C-4905-A015-7A942DAD5969}" type="presParOf" srcId="{75ACC207-3B41-40B7-B75F-4D6ED45D7FD3}" destId="{9B747C42-807A-41BE-994B-DBF38F72E9BA}" srcOrd="0" destOrd="0" presId="urn:microsoft.com/office/officeart/2008/layout/LinedList"/>
    <dgm:cxn modelId="{D2A67A41-0C42-469C-A01F-7F619247C709}" type="presParOf" srcId="{75ACC207-3B41-40B7-B75F-4D6ED45D7FD3}" destId="{EF3AE96A-F7AC-4637-A921-0EB1CC9B26D1}" srcOrd="1" destOrd="0" presId="urn:microsoft.com/office/officeart/2008/layout/LinedList"/>
    <dgm:cxn modelId="{B2897AD4-2086-4520-840A-434332519284}" type="presParOf" srcId="{6D72B97A-883A-4929-994A-02DB00A7FF31}" destId="{96565F6B-7087-4013-BEB5-703D089DA7A5}" srcOrd="6" destOrd="0" presId="urn:microsoft.com/office/officeart/2008/layout/LinedList"/>
    <dgm:cxn modelId="{973C8925-E90B-47EE-8425-B51C5DD8D143}" type="presParOf" srcId="{6D72B97A-883A-4929-994A-02DB00A7FF31}" destId="{30370081-AC6B-477C-9C83-221C8A3BD45C}" srcOrd="7" destOrd="0" presId="urn:microsoft.com/office/officeart/2008/layout/LinedList"/>
    <dgm:cxn modelId="{6F627136-C893-47AE-80BD-B89645EC0284}" type="presParOf" srcId="{30370081-AC6B-477C-9C83-221C8A3BD45C}" destId="{A1E5832D-77E5-44C3-B5BA-F80EA5E2EE9B}" srcOrd="0" destOrd="0" presId="urn:microsoft.com/office/officeart/2008/layout/LinedList"/>
    <dgm:cxn modelId="{515EB1C7-69E1-47E6-882D-A375C5A1CB4A}" type="presParOf" srcId="{30370081-AC6B-477C-9C83-221C8A3BD45C}" destId="{AC6F6078-2EB3-4095-93B7-D1C04EB35E88}" srcOrd="1" destOrd="0" presId="urn:microsoft.com/office/officeart/2008/layout/LinedList"/>
    <dgm:cxn modelId="{AD089A3A-913F-4FD0-92AD-24B2D04E7C07}" type="presParOf" srcId="{6D72B97A-883A-4929-994A-02DB00A7FF31}" destId="{6C36EDE5-323B-4603-9437-AF08B677FFF6}" srcOrd="8" destOrd="0" presId="urn:microsoft.com/office/officeart/2008/layout/LinedList"/>
    <dgm:cxn modelId="{C54AEC42-6870-41A7-B276-AD5E5A677FAB}" type="presParOf" srcId="{6D72B97A-883A-4929-994A-02DB00A7FF31}" destId="{4085339F-73B4-43F4-9634-2390639D96AC}" srcOrd="9" destOrd="0" presId="urn:microsoft.com/office/officeart/2008/layout/LinedList"/>
    <dgm:cxn modelId="{9B4C3FE0-76BE-425D-9ED8-464591AFC11D}" type="presParOf" srcId="{4085339F-73B4-43F4-9634-2390639D96AC}" destId="{38DF78ED-D778-4305-9933-25DA27C35D8D}" srcOrd="0" destOrd="0" presId="urn:microsoft.com/office/officeart/2008/layout/LinedList"/>
    <dgm:cxn modelId="{5B924C3F-CEB4-45AE-8ADE-9F2DC8E760F7}" type="presParOf" srcId="{4085339F-73B4-43F4-9634-2390639D96AC}" destId="{2C66CE1E-26D4-4E38-8A99-E8A4D46576B5}" srcOrd="1" destOrd="0" presId="urn:microsoft.com/office/officeart/2008/layout/LinedList"/>
    <dgm:cxn modelId="{EA0168B2-C404-423C-979B-586B4E196070}" type="presParOf" srcId="{6D72B97A-883A-4929-994A-02DB00A7FF31}" destId="{5B8E09D8-EAD3-48CD-A9D4-63C9CB7C8EF1}" srcOrd="10" destOrd="0" presId="urn:microsoft.com/office/officeart/2008/layout/LinedList"/>
    <dgm:cxn modelId="{1CFF2D45-FBA4-4D98-8B67-6E23CAF6EAD4}" type="presParOf" srcId="{6D72B97A-883A-4929-994A-02DB00A7FF31}" destId="{30256ADF-8696-48FF-A4A6-CD2C5F025FED}" srcOrd="11" destOrd="0" presId="urn:microsoft.com/office/officeart/2008/layout/LinedList"/>
    <dgm:cxn modelId="{0A0715CB-ED6D-4C1D-BC58-076FC82055DD}" type="presParOf" srcId="{30256ADF-8696-48FF-A4A6-CD2C5F025FED}" destId="{B74BBCA6-AB29-4AAC-AD64-F0567286AA2E}" srcOrd="0" destOrd="0" presId="urn:microsoft.com/office/officeart/2008/layout/LinedList"/>
    <dgm:cxn modelId="{9F01414C-43D2-47B4-9D32-1C5CDE8C379E}" type="presParOf" srcId="{30256ADF-8696-48FF-A4A6-CD2C5F025FED}" destId="{3B1F5125-F284-4CD0-AED5-0389611A4D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4CCEA5-052D-4700-BD17-CC11D13BDC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ACCB9CA-349A-4F66-B5B5-D8034DBE82A9}">
      <dgm:prSet phldrT="[Texto]" custT="1"/>
      <dgm:spPr/>
      <dgm:t>
        <a:bodyPr/>
        <a:lstStyle/>
        <a:p>
          <a:pPr algn="just"/>
          <a:r>
            <a:rPr lang="es-CO" sz="1800" b="1" dirty="0">
              <a:solidFill>
                <a:schemeClr val="bg1"/>
              </a:solidFill>
              <a:latin typeface="Corbel" panose="020B0503020204020204" pitchFamily="34" charset="0"/>
            </a:rPr>
            <a:t>Definir el marco normativo para normalizar el uso de vehículos de carga de alto rendimiento, de modo que se permita su entrada permanente al mercado</a:t>
          </a:r>
        </a:p>
      </dgm:t>
    </dgm:pt>
    <dgm:pt modelId="{6F33B44A-3537-44EC-837D-BAE19EBB1194}" type="parTrans" cxnId="{0EFF7322-E3CE-4890-B472-6F4A16634B96}">
      <dgm:prSet/>
      <dgm:spPr/>
      <dgm:t>
        <a:bodyPr/>
        <a:lstStyle/>
        <a:p>
          <a:endParaRPr lang="es-CO" sz="180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2ED98CC8-BB2E-4C8B-BDE1-EB9FE88049A1}" type="sibTrans" cxnId="{0EFF7322-E3CE-4890-B472-6F4A16634B96}">
      <dgm:prSet/>
      <dgm:spPr/>
      <dgm:t>
        <a:bodyPr/>
        <a:lstStyle/>
        <a:p>
          <a:endParaRPr lang="es-CO" sz="180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9A9A984D-E69A-42DB-9AEB-73E02E2C3619}">
      <dgm:prSet phldrT="[Texto]" custT="1"/>
      <dgm:spPr/>
      <dgm:t>
        <a:bodyPr/>
        <a:lstStyle/>
        <a:p>
          <a:pPr algn="just"/>
          <a:r>
            <a:rPr lang="es-CO" sz="1800" dirty="0">
              <a:solidFill>
                <a:schemeClr val="tx1"/>
              </a:solidFill>
              <a:latin typeface="Corbel" panose="020B0503020204020204" pitchFamily="34" charset="0"/>
            </a:rPr>
            <a:t>Los vehículos combinados de carga (VCC) de alto rendimiento cuentan con una mayor capacidad de transporte y son utilizados ampliamente en el contexto internacional. Su uso reduce el costo logístico del modo carretero en 21%</a:t>
          </a:r>
        </a:p>
      </dgm:t>
    </dgm:pt>
    <dgm:pt modelId="{234340EC-2BCD-4988-A339-9333741CA51A}" type="parTrans" cxnId="{A4A54EA4-0A28-42F8-A11F-91F2A22D2D88}">
      <dgm:prSet/>
      <dgm:spPr/>
      <dgm:t>
        <a:bodyPr/>
        <a:lstStyle/>
        <a:p>
          <a:endParaRPr lang="es-CO" sz="180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39FF03D3-3683-44A8-9183-1A73BA3C767E}" type="sibTrans" cxnId="{A4A54EA4-0A28-42F8-A11F-91F2A22D2D88}">
      <dgm:prSet/>
      <dgm:spPr/>
      <dgm:t>
        <a:bodyPr/>
        <a:lstStyle/>
        <a:p>
          <a:endParaRPr lang="es-CO" sz="180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E5CEA5ED-9390-4EBC-8E26-65E4B77DA998}">
      <dgm:prSet phldrT="[Texto]" custT="1"/>
      <dgm:spPr/>
      <dgm:t>
        <a:bodyPr/>
        <a:lstStyle/>
        <a:p>
          <a:pPr algn="l"/>
          <a:endParaRPr lang="es-CO" sz="1800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29D347A4-9C14-4210-AEE6-32B502A2EFD6}" type="parTrans" cxnId="{F33DB111-AF3C-4B8D-A8BE-667FD36968FC}">
      <dgm:prSet/>
      <dgm:spPr/>
      <dgm:t>
        <a:bodyPr/>
        <a:lstStyle/>
        <a:p>
          <a:endParaRPr lang="es-CO" sz="180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1C2461DE-A484-4735-8D9F-6954189E0484}" type="sibTrans" cxnId="{F33DB111-AF3C-4B8D-A8BE-667FD36968FC}">
      <dgm:prSet/>
      <dgm:spPr/>
      <dgm:t>
        <a:bodyPr/>
        <a:lstStyle/>
        <a:p>
          <a:endParaRPr lang="es-CO" sz="180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1B96407F-9F5C-438A-A6A5-520431DB2F27}" type="pres">
      <dgm:prSet presAssocID="{754CCEA5-052D-4700-BD17-CC11D13BDCE4}" presName="linear" presStyleCnt="0">
        <dgm:presLayoutVars>
          <dgm:animLvl val="lvl"/>
          <dgm:resizeHandles val="exact"/>
        </dgm:presLayoutVars>
      </dgm:prSet>
      <dgm:spPr/>
    </dgm:pt>
    <dgm:pt modelId="{98777B3F-44E3-4DE5-9CFC-80A58079364B}" type="pres">
      <dgm:prSet presAssocID="{4ACCB9CA-349A-4F66-B5B5-D8034DBE82A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60EB6D3-2876-443B-B6FB-2181B108913B}" type="pres">
      <dgm:prSet presAssocID="{4ACCB9CA-349A-4F66-B5B5-D8034DBE82A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33DB111-AF3C-4B8D-A8BE-667FD36968FC}" srcId="{4ACCB9CA-349A-4F66-B5B5-D8034DBE82A9}" destId="{E5CEA5ED-9390-4EBC-8E26-65E4B77DA998}" srcOrd="1" destOrd="0" parTransId="{29D347A4-9C14-4210-AEE6-32B502A2EFD6}" sibTransId="{1C2461DE-A484-4735-8D9F-6954189E0484}"/>
    <dgm:cxn modelId="{0EFF7322-E3CE-4890-B472-6F4A16634B96}" srcId="{754CCEA5-052D-4700-BD17-CC11D13BDCE4}" destId="{4ACCB9CA-349A-4F66-B5B5-D8034DBE82A9}" srcOrd="0" destOrd="0" parTransId="{6F33B44A-3537-44EC-837D-BAE19EBB1194}" sibTransId="{2ED98CC8-BB2E-4C8B-BDE1-EB9FE88049A1}"/>
    <dgm:cxn modelId="{7FA55124-7157-4B94-907C-70FE5A8A7E48}" type="presOf" srcId="{4ACCB9CA-349A-4F66-B5B5-D8034DBE82A9}" destId="{98777B3F-44E3-4DE5-9CFC-80A58079364B}" srcOrd="0" destOrd="0" presId="urn:microsoft.com/office/officeart/2005/8/layout/vList2"/>
    <dgm:cxn modelId="{873D922D-EE34-49E0-8BC9-D9B2834F9292}" type="presOf" srcId="{E5CEA5ED-9390-4EBC-8E26-65E4B77DA998}" destId="{360EB6D3-2876-443B-B6FB-2181B108913B}" srcOrd="0" destOrd="1" presId="urn:microsoft.com/office/officeart/2005/8/layout/vList2"/>
    <dgm:cxn modelId="{0235DA7E-D561-49B4-BA59-5042B86FBC3A}" type="presOf" srcId="{9A9A984D-E69A-42DB-9AEB-73E02E2C3619}" destId="{360EB6D3-2876-443B-B6FB-2181B108913B}" srcOrd="0" destOrd="0" presId="urn:microsoft.com/office/officeart/2005/8/layout/vList2"/>
    <dgm:cxn modelId="{A4A54EA4-0A28-42F8-A11F-91F2A22D2D88}" srcId="{4ACCB9CA-349A-4F66-B5B5-D8034DBE82A9}" destId="{9A9A984D-E69A-42DB-9AEB-73E02E2C3619}" srcOrd="0" destOrd="0" parTransId="{234340EC-2BCD-4988-A339-9333741CA51A}" sibTransId="{39FF03D3-3683-44A8-9183-1A73BA3C767E}"/>
    <dgm:cxn modelId="{15EC69BB-0699-4D03-AE35-84D2C2C3A555}" type="presOf" srcId="{754CCEA5-052D-4700-BD17-CC11D13BDCE4}" destId="{1B96407F-9F5C-438A-A6A5-520431DB2F27}" srcOrd="0" destOrd="0" presId="urn:microsoft.com/office/officeart/2005/8/layout/vList2"/>
    <dgm:cxn modelId="{8A80ECE6-EE40-4311-9A8E-DD6E140DC881}" type="presParOf" srcId="{1B96407F-9F5C-438A-A6A5-520431DB2F27}" destId="{98777B3F-44E3-4DE5-9CFC-80A58079364B}" srcOrd="0" destOrd="0" presId="urn:microsoft.com/office/officeart/2005/8/layout/vList2"/>
    <dgm:cxn modelId="{165FE653-CA2A-4013-B2BE-9F53E8EC26A6}" type="presParOf" srcId="{1B96407F-9F5C-438A-A6A5-520431DB2F27}" destId="{360EB6D3-2876-443B-B6FB-2181B108913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9C108-4FA1-48F1-8709-63FEB5DBF52F}">
      <dsp:nvSpPr>
        <dsp:cNvPr id="0" name=""/>
        <dsp:cNvSpPr/>
      </dsp:nvSpPr>
      <dsp:spPr>
        <a:xfrm>
          <a:off x="0" y="2380"/>
          <a:ext cx="6799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938DF-5AA3-44EA-9737-5CCAC5E4D30B}">
      <dsp:nvSpPr>
        <dsp:cNvPr id="0" name=""/>
        <dsp:cNvSpPr/>
      </dsp:nvSpPr>
      <dsp:spPr>
        <a:xfrm>
          <a:off x="0" y="2380"/>
          <a:ext cx="6799555" cy="811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solidFill>
                <a:schemeClr val="tx1"/>
              </a:solidFill>
              <a:latin typeface="Corbel" panose="020B0503020204020204" pitchFamily="34" charset="0"/>
            </a:rPr>
            <a:t>M</a:t>
          </a:r>
          <a:r>
            <a:rPr lang="es-ES" sz="2200" kern="1200" dirty="0" err="1">
              <a:solidFill>
                <a:schemeClr val="tx1"/>
              </a:solidFill>
              <a:latin typeface="Corbel" panose="020B0503020204020204" pitchFamily="34" charset="0"/>
            </a:rPr>
            <a:t>ás</a:t>
          </a:r>
          <a:r>
            <a:rPr lang="es-ES" sz="2200" kern="1200" dirty="0">
              <a:solidFill>
                <a:schemeClr val="tx1"/>
              </a:solidFill>
              <a:latin typeface="Corbel" panose="020B0503020204020204" pitchFamily="34" charset="0"/>
            </a:rPr>
            <a:t> del 60% de títulos mineros tienen algún problema de ilegalidad </a:t>
          </a:r>
          <a:endParaRPr lang="es-CO" sz="22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0" y="2380"/>
        <a:ext cx="6799555" cy="811797"/>
      </dsp:txXfrm>
    </dsp:sp>
    <dsp:sp modelId="{94DDE44F-F818-4982-B912-20E4F6CF13F8}">
      <dsp:nvSpPr>
        <dsp:cNvPr id="0" name=""/>
        <dsp:cNvSpPr/>
      </dsp:nvSpPr>
      <dsp:spPr>
        <a:xfrm>
          <a:off x="0" y="814178"/>
          <a:ext cx="6799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0270D-EE8E-4087-9067-8A86580FF2D3}">
      <dsp:nvSpPr>
        <dsp:cNvPr id="0" name=""/>
        <dsp:cNvSpPr/>
      </dsp:nvSpPr>
      <dsp:spPr>
        <a:xfrm>
          <a:off x="0" y="814178"/>
          <a:ext cx="6799555" cy="811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Corbel" panose="020B0503020204020204" pitchFamily="34" charset="0"/>
            </a:rPr>
            <a:t>La nueva oferta está llegando a competir con elementos de ilegalidad</a:t>
          </a:r>
          <a:endParaRPr lang="es-CO" sz="22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0" y="814178"/>
        <a:ext cx="6799555" cy="811797"/>
      </dsp:txXfrm>
    </dsp:sp>
    <dsp:sp modelId="{9D9E39FF-E7CF-4C92-8885-9076CFEC9188}">
      <dsp:nvSpPr>
        <dsp:cNvPr id="0" name=""/>
        <dsp:cNvSpPr/>
      </dsp:nvSpPr>
      <dsp:spPr>
        <a:xfrm>
          <a:off x="0" y="1625976"/>
          <a:ext cx="6799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47C42-807A-41BE-994B-DBF38F72E9BA}">
      <dsp:nvSpPr>
        <dsp:cNvPr id="0" name=""/>
        <dsp:cNvSpPr/>
      </dsp:nvSpPr>
      <dsp:spPr>
        <a:xfrm>
          <a:off x="0" y="1625976"/>
          <a:ext cx="6799555" cy="811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Corbel" panose="020B0503020204020204" pitchFamily="34" charset="0"/>
            </a:rPr>
            <a:t>Algunos productores que eran formales están migrando a la ilegalidad</a:t>
          </a:r>
          <a:endParaRPr lang="es-CO" sz="22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0" y="1625976"/>
        <a:ext cx="6799555" cy="811797"/>
      </dsp:txXfrm>
    </dsp:sp>
    <dsp:sp modelId="{96565F6B-7087-4013-BEB5-703D089DA7A5}">
      <dsp:nvSpPr>
        <dsp:cNvPr id="0" name=""/>
        <dsp:cNvSpPr/>
      </dsp:nvSpPr>
      <dsp:spPr>
        <a:xfrm>
          <a:off x="0" y="2437774"/>
          <a:ext cx="6799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5832D-77E5-44C3-B5BA-F80EA5E2EE9B}">
      <dsp:nvSpPr>
        <dsp:cNvPr id="0" name=""/>
        <dsp:cNvSpPr/>
      </dsp:nvSpPr>
      <dsp:spPr>
        <a:xfrm>
          <a:off x="0" y="2437774"/>
          <a:ext cx="6799555" cy="811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Corbel" panose="020B0503020204020204" pitchFamily="34" charset="0"/>
            </a:rPr>
            <a:t>Los constructores ya han establecido sus propios criterios para compra informal e ilegal de los materiales</a:t>
          </a:r>
          <a:endParaRPr lang="es-CO" sz="22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0" y="2437774"/>
        <a:ext cx="6799555" cy="811797"/>
      </dsp:txXfrm>
    </dsp:sp>
    <dsp:sp modelId="{6C36EDE5-323B-4603-9437-AF08B677FFF6}">
      <dsp:nvSpPr>
        <dsp:cNvPr id="0" name=""/>
        <dsp:cNvSpPr/>
      </dsp:nvSpPr>
      <dsp:spPr>
        <a:xfrm>
          <a:off x="0" y="3249571"/>
          <a:ext cx="6799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F78ED-D778-4305-9933-25DA27C35D8D}">
      <dsp:nvSpPr>
        <dsp:cNvPr id="0" name=""/>
        <dsp:cNvSpPr/>
      </dsp:nvSpPr>
      <dsp:spPr>
        <a:xfrm>
          <a:off x="0" y="3249571"/>
          <a:ext cx="6799555" cy="811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Corbel" panose="020B0503020204020204" pitchFamily="34" charset="0"/>
            </a:rPr>
            <a:t>Abundan los “revolvedores” de cemento, agregados, aditivos y agua</a:t>
          </a:r>
          <a:endParaRPr lang="es-CO" sz="22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0" y="3249571"/>
        <a:ext cx="6799555" cy="811797"/>
      </dsp:txXfrm>
    </dsp:sp>
    <dsp:sp modelId="{5B8E09D8-EAD3-48CD-A9D4-63C9CB7C8EF1}">
      <dsp:nvSpPr>
        <dsp:cNvPr id="0" name=""/>
        <dsp:cNvSpPr/>
      </dsp:nvSpPr>
      <dsp:spPr>
        <a:xfrm>
          <a:off x="0" y="4061369"/>
          <a:ext cx="6799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BCA6-AB29-4AAC-AD64-F0567286AA2E}">
      <dsp:nvSpPr>
        <dsp:cNvPr id="0" name=""/>
        <dsp:cNvSpPr/>
      </dsp:nvSpPr>
      <dsp:spPr>
        <a:xfrm>
          <a:off x="0" y="4061369"/>
          <a:ext cx="6799555" cy="811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Corbel" panose="020B0503020204020204" pitchFamily="34" charset="0"/>
            </a:rPr>
            <a:t>La mezcla letal de negocios, política y actuaciones al margen de la ley</a:t>
          </a:r>
          <a:endParaRPr lang="es-CO" sz="22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0" y="4061369"/>
        <a:ext cx="6799555" cy="811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77B3F-44E3-4DE5-9CFC-80A58079364B}">
      <dsp:nvSpPr>
        <dsp:cNvPr id="0" name=""/>
        <dsp:cNvSpPr/>
      </dsp:nvSpPr>
      <dsp:spPr>
        <a:xfrm>
          <a:off x="0" y="958271"/>
          <a:ext cx="669195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chemeClr val="bg1"/>
              </a:solidFill>
              <a:latin typeface="Corbel" panose="020B0503020204020204" pitchFamily="34" charset="0"/>
            </a:rPr>
            <a:t>Definir el marco normativo para normalizar el uso de vehículos de carga de alto rendimiento, de modo que se permita su entrada permanente al mercado</a:t>
          </a:r>
        </a:p>
      </dsp:txBody>
      <dsp:txXfrm>
        <a:off x="59399" y="1017670"/>
        <a:ext cx="6573154" cy="1098002"/>
      </dsp:txXfrm>
    </dsp:sp>
    <dsp:sp modelId="{360EB6D3-2876-443B-B6FB-2181B108913B}">
      <dsp:nvSpPr>
        <dsp:cNvPr id="0" name=""/>
        <dsp:cNvSpPr/>
      </dsp:nvSpPr>
      <dsp:spPr>
        <a:xfrm>
          <a:off x="0" y="2175071"/>
          <a:ext cx="6691952" cy="137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69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800" kern="1200" dirty="0">
              <a:solidFill>
                <a:schemeClr val="tx1"/>
              </a:solidFill>
              <a:latin typeface="Corbel" panose="020B0503020204020204" pitchFamily="34" charset="0"/>
            </a:rPr>
            <a:t>Los vehículos combinados de carga (VCC) de alto rendimiento cuentan con una mayor capacidad de transporte y son utilizados ampliamente en el contexto internacional. Su uso reduce el costo logístico del modo carretero en 21%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O" sz="18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0" y="2175071"/>
        <a:ext cx="6691952" cy="1379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7149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550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0ca18a819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70ca18a819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" name="Google Shape;240;g70ca18a819_0_1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527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646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abda5707f2765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babda5707f27654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uFillTx/>
            </a:endParaRPr>
          </a:p>
        </p:txBody>
      </p:sp>
      <p:sp>
        <p:nvSpPr>
          <p:cNvPr id="123" name="Google Shape;123;g3babda5707f27654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>
                <a:uFillTx/>
              </a:rPr>
              <a:t>12</a:t>
            </a:fld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669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abda5707f2765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babda5707f27654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3" name="Google Shape;123;g3babda5707f27654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>
                <a:uFillTx/>
              </a:rPr>
              <a:t>13</a:t>
            </a:fld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6886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abda5707f2765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babda5707f27654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3" name="Google Shape;123;g3babda5707f27654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>
                <a:uFillTx/>
              </a:rPr>
              <a:t>14</a:t>
            </a:fld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2820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abda5707f2765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babda5707f27654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3" name="Google Shape;123;g3babda5707f27654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>
                <a:uFillTx/>
              </a:rPr>
              <a:t>15</a:t>
            </a:fld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7298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abda5707f2765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babda5707f27654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3" name="Google Shape;123;g3babda5707f27654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>
                <a:uFillTx/>
              </a:rPr>
              <a:t>16</a:t>
            </a:fld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7991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abda5707f2765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babda5707f27654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3" name="Google Shape;123;g3babda5707f27654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>
                <a:uFillTx/>
              </a:rPr>
              <a:t>17</a:t>
            </a:fld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2605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abda5707f2765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babda5707f27654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3" name="Google Shape;123;g3babda5707f27654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>
                <a:uFillTx/>
              </a:rPr>
              <a:t>18</a:t>
            </a:fld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02826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abda5707f2765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babda5707f27654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3" name="Google Shape;123;g3babda5707f27654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>
                <a:uFillTx/>
              </a:rPr>
              <a:t>19</a:t>
            </a:fld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994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abda5707f2765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babda5707f27654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3" name="Google Shape;123;g3babda5707f27654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>
                <a:uFillTx/>
              </a:rPr>
              <a:t>2</a:t>
            </a:fld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5278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abda5707f2765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babda5707f27654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3" name="Google Shape;123;g3babda5707f27654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>
                <a:uFillTx/>
              </a:rPr>
              <a:t>20</a:t>
            </a:fld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6980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809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abda5707f2765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babda5707f27654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3" name="Google Shape;123;g3babda5707f27654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>
                <a:uFillTx/>
              </a:rPr>
              <a:t>3</a:t>
            </a:fld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638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abda5707f2765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babda5707f27654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3" name="Google Shape;123;g3babda5707f27654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>
                <a:uFillTx/>
              </a:rPr>
              <a:t>4</a:t>
            </a:fld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8641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abda5707f2765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babda5707f27654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3" name="Google Shape;123;g3babda5707f27654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>
                <a:uFillTx/>
              </a:rPr>
              <a:t>5</a:t>
            </a:fld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6752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0ca18a81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70ca18a81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9" name="Google Shape;139;g70ca18a819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551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0ca18a819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70ca18a819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0" name="Google Shape;170;g70ca18a819_0_4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472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0ca18a819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70ca18a819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g70ca18a819_0_7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70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0ca18a819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70ca18a819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" name="Google Shape;240;g70ca18a819_0_1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39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uFillTx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uFillTx/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uFillTx/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uFillTx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uFillTx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uFillTx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uFillTx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uFillTx/>
              </a:rPr>
              <a:t>‹Nº›</a:t>
            </a:fld>
            <a:endParaRPr>
              <a:uFillTx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microsoft.com/office/2007/relationships/hdphoto" Target="../media/hdphoto3.wdp"/><Relationship Id="rId5" Type="http://schemas.openxmlformats.org/officeDocument/2006/relationships/diagramData" Target="../diagrams/data1.xml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Imagen que contiene objeto, monitor    Descripción generada automáticamente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763485" y="1620057"/>
            <a:ext cx="9314129" cy="36178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5529528" y="3645063"/>
            <a:ext cx="4813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</a:rPr>
              <a:t>Producción de materiales para la conservación vial, un reto en masa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07705" y="1045655"/>
            <a:ext cx="1669061" cy="2225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332037" y="-91329"/>
            <a:ext cx="1688268" cy="44801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001" y="4809616"/>
            <a:ext cx="2209566" cy="165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70ca18a819_0_1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7" y="0"/>
            <a:ext cx="12193055" cy="685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70ca18a819_0_1127"/>
          <p:cNvSpPr txBox="1"/>
          <p:nvPr/>
        </p:nvSpPr>
        <p:spPr>
          <a:xfrm>
            <a:off x="2099811" y="343564"/>
            <a:ext cx="44649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2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Ilegalidad en la industria</a:t>
            </a:r>
            <a:endParaRPr sz="2800" b="1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4" name="Google Shape;244;g70ca18a819_0_1127" descr="Imagen que contiene persona, pantalla, monitor    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54" y="152400"/>
            <a:ext cx="7657325" cy="1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70ca18a819_0_1127"/>
          <p:cNvSpPr txBox="1"/>
          <p:nvPr/>
        </p:nvSpPr>
        <p:spPr>
          <a:xfrm>
            <a:off x="1752038" y="386189"/>
            <a:ext cx="54828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4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¿</a:t>
            </a:r>
            <a:r>
              <a:rPr lang="es-CO" sz="4000" b="1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Qué se necesita?</a:t>
            </a:r>
            <a:endParaRPr sz="4000" b="1" i="0" u="none" strike="noStrike" cap="non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6" name="Google Shape;246;g70ca18a819_0_1127"/>
          <p:cNvSpPr txBox="1"/>
          <p:nvPr/>
        </p:nvSpPr>
        <p:spPr>
          <a:xfrm>
            <a:off x="6095471" y="1756693"/>
            <a:ext cx="37446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" name="Google Shape;247;g70ca18a819_0_1127"/>
          <p:cNvGrpSpPr/>
          <p:nvPr/>
        </p:nvGrpSpPr>
        <p:grpSpPr>
          <a:xfrm>
            <a:off x="4164663" y="1820436"/>
            <a:ext cx="4378097" cy="4378097"/>
            <a:chOff x="2902488" y="902232"/>
            <a:chExt cx="3339000" cy="3339000"/>
          </a:xfrm>
        </p:grpSpPr>
        <p:sp>
          <p:nvSpPr>
            <p:cNvPr id="248" name="Google Shape;248;g70ca18a819_0_1127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rgbClr val="0D5DD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rbel" panose="020B0503020204020204" pitchFamily="34" charset="0"/>
              </a:endParaRPr>
            </a:p>
          </p:txBody>
        </p:sp>
        <p:sp>
          <p:nvSpPr>
            <p:cNvPr id="249" name="Google Shape;249;g70ca18a819_0_1127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name="adj1" fmla="val 21577108"/>
                <a:gd name="adj2" fmla="val 16214886"/>
              </a:avLst>
            </a:prstGeom>
            <a:solidFill>
              <a:srgbClr val="A1C3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rbel" panose="020B0503020204020204" pitchFamily="34" charset="0"/>
              </a:endParaRPr>
            </a:p>
          </p:txBody>
        </p:sp>
      </p:grpSp>
      <p:grpSp>
        <p:nvGrpSpPr>
          <p:cNvPr id="250" name="Google Shape;250;g70ca18a819_0_1127"/>
          <p:cNvGrpSpPr/>
          <p:nvPr/>
        </p:nvGrpSpPr>
        <p:grpSpPr>
          <a:xfrm>
            <a:off x="5163207" y="2818980"/>
            <a:ext cx="2381008" cy="2381008"/>
            <a:chOff x="3664038" y="1663782"/>
            <a:chExt cx="1815900" cy="1815900"/>
          </a:xfrm>
        </p:grpSpPr>
        <p:sp>
          <p:nvSpPr>
            <p:cNvPr id="251" name="Google Shape;251;g70ca18a819_0_1127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0C58D3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rbel" panose="020B0503020204020204" pitchFamily="34" charset="0"/>
              </a:endParaRPr>
            </a:p>
          </p:txBody>
        </p:sp>
        <p:sp>
          <p:nvSpPr>
            <p:cNvPr id="252" name="Google Shape;252;g70ca18a819_0_1127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900" b="1">
                  <a:solidFill>
                    <a:srgbClr val="FFFFFF"/>
                  </a:solidFill>
                  <a:latin typeface="Corbel" panose="020B0503020204020204" pitchFamily="34" charset="0"/>
                  <a:ea typeface="Roboto"/>
                  <a:cs typeface="Roboto"/>
                  <a:sym typeface="Roboto"/>
                </a:rPr>
                <a:t>Paquete completo de estructura de pavimento</a:t>
              </a:r>
              <a:endParaRPr sz="1900" b="1">
                <a:solidFill>
                  <a:srgbClr val="FFFFFF"/>
                </a:solidFill>
                <a:latin typeface="Corbel" panose="020B05030202040202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3" name="Google Shape;253;g70ca18a819_0_1127"/>
          <p:cNvGrpSpPr/>
          <p:nvPr/>
        </p:nvGrpSpPr>
        <p:grpSpPr>
          <a:xfrm>
            <a:off x="5567065" y="1222004"/>
            <a:ext cx="1857761" cy="1401148"/>
            <a:chOff x="2859873" y="853971"/>
            <a:chExt cx="1068600" cy="1068600"/>
          </a:xfrm>
        </p:grpSpPr>
        <p:sp>
          <p:nvSpPr>
            <p:cNvPr id="254" name="Google Shape;254;g70ca18a819_0_1127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rbel" panose="020B0503020204020204" pitchFamily="34" charset="0"/>
              </a:endParaRPr>
            </a:p>
          </p:txBody>
        </p:sp>
        <p:sp>
          <p:nvSpPr>
            <p:cNvPr id="255" name="Google Shape;255;g70ca18a819_0_1127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>
                  <a:solidFill>
                    <a:srgbClr val="FFFFFF"/>
                  </a:solidFill>
                  <a:latin typeface="Corbel" panose="020B0503020204020204" pitchFamily="34" charset="0"/>
                  <a:ea typeface="Oswald"/>
                  <a:cs typeface="Oswald"/>
                  <a:sym typeface="Oswald"/>
                </a:rPr>
                <a:t>Diseño</a:t>
              </a:r>
              <a:endParaRPr sz="1800">
                <a:solidFill>
                  <a:srgbClr val="FFFFFF"/>
                </a:solidFill>
                <a:latin typeface="Corbel" panose="020B0503020204020204" pitchFamily="34" charset="0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256" name="Google Shape;256;g70ca18a819_0_1127"/>
          <p:cNvGrpSpPr/>
          <p:nvPr/>
        </p:nvGrpSpPr>
        <p:grpSpPr>
          <a:xfrm>
            <a:off x="5365178" y="5401504"/>
            <a:ext cx="2105035" cy="1401148"/>
            <a:chOff x="5214448" y="3234278"/>
            <a:chExt cx="1068600" cy="1068600"/>
          </a:xfrm>
        </p:grpSpPr>
        <p:sp>
          <p:nvSpPr>
            <p:cNvPr id="257" name="Google Shape;257;g70ca18a819_0_1127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orbel" panose="020B0503020204020204" pitchFamily="34" charset="0"/>
              </a:endParaRPr>
            </a:p>
          </p:txBody>
        </p:sp>
        <p:sp>
          <p:nvSpPr>
            <p:cNvPr id="258" name="Google Shape;258;g70ca18a819_0_1127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600">
                  <a:solidFill>
                    <a:srgbClr val="FFFFFF"/>
                  </a:solidFill>
                  <a:latin typeface="Corbel" panose="020B0503020204020204" pitchFamily="34" charset="0"/>
                  <a:ea typeface="Oswald"/>
                  <a:cs typeface="Oswald"/>
                  <a:sym typeface="Oswald"/>
                </a:rPr>
                <a:t>Identificación de fuentes</a:t>
              </a:r>
              <a:endParaRPr sz="1600">
                <a:solidFill>
                  <a:srgbClr val="FFFFFF"/>
                </a:solidFill>
                <a:latin typeface="Corbel" panose="020B0503020204020204" pitchFamily="34" charset="0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259" name="Google Shape;259;g70ca18a819_0_1127"/>
          <p:cNvGrpSpPr/>
          <p:nvPr/>
        </p:nvGrpSpPr>
        <p:grpSpPr>
          <a:xfrm>
            <a:off x="3227723" y="3313609"/>
            <a:ext cx="1837137" cy="1401148"/>
            <a:chOff x="5214448" y="3234278"/>
            <a:chExt cx="1068600" cy="1068600"/>
          </a:xfrm>
        </p:grpSpPr>
        <p:sp>
          <p:nvSpPr>
            <p:cNvPr id="260" name="Google Shape;260;g70ca18a819_0_1127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rbel" panose="020B0503020204020204" pitchFamily="34" charset="0"/>
              </a:endParaRPr>
            </a:p>
          </p:txBody>
        </p:sp>
        <p:sp>
          <p:nvSpPr>
            <p:cNvPr id="261" name="Google Shape;261;g70ca18a819_0_1127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dirty="0">
                  <a:solidFill>
                    <a:srgbClr val="FFFFFF"/>
                  </a:solidFill>
                  <a:latin typeface="Corbel" panose="020B0503020204020204" pitchFamily="34" charset="0"/>
                  <a:ea typeface="Oswald"/>
                  <a:cs typeface="Oswald"/>
                  <a:sym typeface="Oswald"/>
                </a:rPr>
                <a:t>Cantidades</a:t>
              </a:r>
              <a:endParaRPr sz="1800" dirty="0">
                <a:solidFill>
                  <a:srgbClr val="FFFFFF"/>
                </a:solidFill>
                <a:latin typeface="Corbel" panose="020B0503020204020204" pitchFamily="34" charset="0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262" name="Google Shape;262;g70ca18a819_0_1127"/>
          <p:cNvGrpSpPr/>
          <p:nvPr/>
        </p:nvGrpSpPr>
        <p:grpSpPr>
          <a:xfrm>
            <a:off x="7704416" y="3313609"/>
            <a:ext cx="1837137" cy="1401148"/>
            <a:chOff x="5214448" y="3234278"/>
            <a:chExt cx="1068600" cy="1068600"/>
          </a:xfrm>
        </p:grpSpPr>
        <p:sp>
          <p:nvSpPr>
            <p:cNvPr id="263" name="Google Shape;263;g70ca18a819_0_1127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rbel" panose="020B0503020204020204" pitchFamily="34" charset="0"/>
              </a:endParaRPr>
            </a:p>
          </p:txBody>
        </p:sp>
        <p:sp>
          <p:nvSpPr>
            <p:cNvPr id="264" name="Google Shape;264;g70ca18a819_0_1127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>
                  <a:solidFill>
                    <a:srgbClr val="FFFFFF"/>
                  </a:solidFill>
                  <a:latin typeface="Corbel" panose="020B0503020204020204" pitchFamily="34" charset="0"/>
                  <a:ea typeface="Oswald"/>
                  <a:cs typeface="Oswald"/>
                  <a:sym typeface="Oswald"/>
                </a:rPr>
                <a:t>Materiales</a:t>
              </a:r>
              <a:endParaRPr sz="1800">
                <a:solidFill>
                  <a:srgbClr val="FFFFFF"/>
                </a:solidFill>
                <a:latin typeface="Corbel" panose="020B0503020204020204" pitchFamily="34" charset="0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265" name="Google Shape;265;g70ca18a819_0_1127"/>
          <p:cNvSpPr/>
          <p:nvPr/>
        </p:nvSpPr>
        <p:spPr>
          <a:xfrm>
            <a:off x="8621454" y="1467876"/>
            <a:ext cx="2812800" cy="15330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70ca18a819_0_1127"/>
          <p:cNvSpPr txBox="1"/>
          <p:nvPr/>
        </p:nvSpPr>
        <p:spPr>
          <a:xfrm>
            <a:off x="8773511" y="1575674"/>
            <a:ext cx="26511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-"/>
            </a:pPr>
            <a:r>
              <a:rPr lang="es-CO" sz="1800" dirty="0">
                <a:latin typeface="Corbel" panose="020B0503020204020204" pitchFamily="34" charset="0"/>
                <a:ea typeface="Oswald"/>
                <a:cs typeface="Oswald"/>
                <a:sym typeface="Oswald"/>
              </a:rPr>
              <a:t>El desgaste no se puede arreglar</a:t>
            </a:r>
            <a:endParaRPr sz="1800" dirty="0">
              <a:latin typeface="Corbel" panose="020B0503020204020204" pitchFamily="34" charset="0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-"/>
            </a:pPr>
            <a:r>
              <a:rPr lang="es-CO" sz="1800" dirty="0">
                <a:latin typeface="Corbel" panose="020B0503020204020204" pitchFamily="34" charset="0"/>
                <a:ea typeface="Oswald"/>
                <a:cs typeface="Oswald"/>
                <a:sym typeface="Oswald"/>
              </a:rPr>
              <a:t>La solidez no se puede arreglar</a:t>
            </a:r>
            <a:endParaRPr sz="1800" dirty="0">
              <a:latin typeface="Corbel" panose="020B0503020204020204" pitchFamily="34" charset="0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280626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7" y="0"/>
            <a:ext cx="12193055" cy="685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6"/>
          <p:cNvSpPr txBox="1"/>
          <p:nvPr/>
        </p:nvSpPr>
        <p:spPr>
          <a:xfrm>
            <a:off x="2099811" y="343564"/>
            <a:ext cx="4464761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2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Ilegalidad en la industria</a:t>
            </a:r>
            <a:endParaRPr sz="2800" b="1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81" name="Google Shape;281;p6" descr="Imagen que contiene persona, pantalla, monitor    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54" y="152400"/>
            <a:ext cx="7657323" cy="1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6"/>
          <p:cNvSpPr txBox="1"/>
          <p:nvPr/>
        </p:nvSpPr>
        <p:spPr>
          <a:xfrm>
            <a:off x="1768246" y="411223"/>
            <a:ext cx="5482866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4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Al Final</a:t>
            </a:r>
            <a:endParaRPr sz="4000" b="1" i="0" u="none" strike="noStrike" cap="non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3" name="Google Shape;283;p6"/>
          <p:cNvSpPr txBox="1"/>
          <p:nvPr/>
        </p:nvSpPr>
        <p:spPr>
          <a:xfrm>
            <a:off x="6095471" y="1756693"/>
            <a:ext cx="3744565" cy="2201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6"/>
          <p:cNvSpPr txBox="1"/>
          <p:nvPr/>
        </p:nvSpPr>
        <p:spPr>
          <a:xfrm>
            <a:off x="2099811" y="2047164"/>
            <a:ext cx="8163300" cy="25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6"/>
          <p:cNvSpPr/>
          <p:nvPr/>
        </p:nvSpPr>
        <p:spPr>
          <a:xfrm rot="-985170">
            <a:off x="9462457" y="3408640"/>
            <a:ext cx="1489026" cy="77268"/>
          </a:xfrm>
          <a:prstGeom prst="roundRect">
            <a:avLst>
              <a:gd name="adj" fmla="val 50000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6"/>
          <p:cNvSpPr/>
          <p:nvPr/>
        </p:nvSpPr>
        <p:spPr>
          <a:xfrm rot="985170" flipH="1">
            <a:off x="8084504" y="3408640"/>
            <a:ext cx="1489026" cy="77268"/>
          </a:xfrm>
          <a:prstGeom prst="roundRect">
            <a:avLst>
              <a:gd name="adj" fmla="val 50000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6"/>
          <p:cNvSpPr/>
          <p:nvPr/>
        </p:nvSpPr>
        <p:spPr>
          <a:xfrm rot="-985170">
            <a:off x="6715439" y="3408640"/>
            <a:ext cx="1489026" cy="77268"/>
          </a:xfrm>
          <a:prstGeom prst="roundRect">
            <a:avLst>
              <a:gd name="adj" fmla="val 50000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6"/>
          <p:cNvSpPr/>
          <p:nvPr/>
        </p:nvSpPr>
        <p:spPr>
          <a:xfrm rot="985170" flipH="1">
            <a:off x="5341446" y="3408640"/>
            <a:ext cx="1489026" cy="77268"/>
          </a:xfrm>
          <a:prstGeom prst="roundRect">
            <a:avLst>
              <a:gd name="adj" fmla="val 50000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6"/>
          <p:cNvSpPr/>
          <p:nvPr/>
        </p:nvSpPr>
        <p:spPr>
          <a:xfrm rot="-985170">
            <a:off x="3977884" y="3408640"/>
            <a:ext cx="1489026" cy="77268"/>
          </a:xfrm>
          <a:prstGeom prst="roundRect">
            <a:avLst>
              <a:gd name="adj" fmla="val 50000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6"/>
          <p:cNvSpPr/>
          <p:nvPr/>
        </p:nvSpPr>
        <p:spPr>
          <a:xfrm rot="985170" flipH="1">
            <a:off x="2603877" y="3408640"/>
            <a:ext cx="1489026" cy="77268"/>
          </a:xfrm>
          <a:prstGeom prst="roundRect">
            <a:avLst>
              <a:gd name="adj" fmla="val 50000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6"/>
          <p:cNvSpPr/>
          <p:nvPr/>
        </p:nvSpPr>
        <p:spPr>
          <a:xfrm rot="-985170">
            <a:off x="1240315" y="3408640"/>
            <a:ext cx="1489026" cy="77268"/>
          </a:xfrm>
          <a:prstGeom prst="roundRect">
            <a:avLst>
              <a:gd name="adj" fmla="val 50000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6"/>
          <p:cNvGrpSpPr/>
          <p:nvPr/>
        </p:nvGrpSpPr>
        <p:grpSpPr>
          <a:xfrm>
            <a:off x="2903316" y="3528696"/>
            <a:ext cx="2283543" cy="1632844"/>
            <a:chOff x="2114740" y="2572699"/>
            <a:chExt cx="1712700" cy="1224664"/>
          </a:xfrm>
        </p:grpSpPr>
        <p:sp>
          <p:nvSpPr>
            <p:cNvPr id="293" name="Google Shape;293;p6"/>
            <p:cNvSpPr txBox="1"/>
            <p:nvPr/>
          </p:nvSpPr>
          <p:spPr>
            <a:xfrm>
              <a:off x="2622642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endParaRPr sz="1100" b="1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 rot="-1789476">
              <a:off x="288808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C5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2114740" y="307064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296" name="Google Shape;296;p6"/>
            <p:cNvSpPr txBox="1"/>
            <p:nvPr/>
          </p:nvSpPr>
          <p:spPr>
            <a:xfrm>
              <a:off x="2140453" y="317276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CO" sz="220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Mejor diseño</a:t>
              </a:r>
              <a:endParaRPr sz="2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2926090" y="3005991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6"/>
          <p:cNvGrpSpPr/>
          <p:nvPr/>
        </p:nvGrpSpPr>
        <p:grpSpPr>
          <a:xfrm>
            <a:off x="1522991" y="1665335"/>
            <a:ext cx="2283543" cy="1623262"/>
            <a:chOff x="3123140" y="1221570"/>
            <a:chExt cx="1712700" cy="1217478"/>
          </a:xfrm>
        </p:grpSpPr>
        <p:sp>
          <p:nvSpPr>
            <p:cNvPr id="299" name="Google Shape;299;p6"/>
            <p:cNvSpPr/>
            <p:nvPr/>
          </p:nvSpPr>
          <p:spPr>
            <a:xfrm rot="-1789476">
              <a:off x="3899258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 txBox="1"/>
            <p:nvPr/>
          </p:nvSpPr>
          <p:spPr>
            <a:xfrm>
              <a:off x="3635571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endParaRPr sz="1100"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3123140" y="122157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02" name="Google Shape;302;p6"/>
            <p:cNvSpPr/>
            <p:nvPr/>
          </p:nvSpPr>
          <p:spPr>
            <a:xfrm rot="10800000">
              <a:off x="3934465" y="1920663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 txBox="1"/>
            <p:nvPr/>
          </p:nvSpPr>
          <p:spPr>
            <a:xfrm>
              <a:off x="3167365" y="134235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CO" sz="2200" dirty="0">
                  <a:solidFill>
                    <a:srgbClr val="5E5E5E"/>
                  </a:solidFill>
                  <a:latin typeface="Oswald"/>
                  <a:ea typeface="Oswald"/>
                  <a:cs typeface="Oswald"/>
                  <a:sym typeface="Oswald"/>
                </a:rPr>
                <a:t>Mejores fuentes</a:t>
              </a:r>
              <a:endParaRPr sz="2200" dirty="0">
                <a:solidFill>
                  <a:srgbClr val="5E5E5E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304" name="Google Shape;304;p6"/>
          <p:cNvGrpSpPr/>
          <p:nvPr/>
        </p:nvGrpSpPr>
        <p:grpSpPr>
          <a:xfrm>
            <a:off x="4230024" y="1696460"/>
            <a:ext cx="2283543" cy="1623262"/>
            <a:chOff x="5201245" y="1221570"/>
            <a:chExt cx="1712700" cy="1217478"/>
          </a:xfrm>
        </p:grpSpPr>
        <p:sp>
          <p:nvSpPr>
            <p:cNvPr id="305" name="Google Shape;305;p6"/>
            <p:cNvSpPr/>
            <p:nvPr/>
          </p:nvSpPr>
          <p:spPr>
            <a:xfrm rot="-1789476">
              <a:off x="5977648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 txBox="1"/>
            <p:nvPr/>
          </p:nvSpPr>
          <p:spPr>
            <a:xfrm>
              <a:off x="5721781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endParaRPr sz="1100"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201245" y="122157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08" name="Google Shape;308;p6"/>
            <p:cNvSpPr/>
            <p:nvPr/>
          </p:nvSpPr>
          <p:spPr>
            <a:xfrm rot="10800000">
              <a:off x="6012570" y="1920663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 txBox="1"/>
            <p:nvPr/>
          </p:nvSpPr>
          <p:spPr>
            <a:xfrm>
              <a:off x="5237314" y="1311579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CO" sz="2200" dirty="0">
                  <a:solidFill>
                    <a:srgbClr val="5E5E5E"/>
                  </a:solidFill>
                  <a:latin typeface="Oswald"/>
                  <a:ea typeface="Oswald"/>
                  <a:cs typeface="Oswald"/>
                  <a:sym typeface="Oswald"/>
                </a:rPr>
                <a:t>Más información</a:t>
              </a:r>
              <a:endParaRPr sz="2200" dirty="0">
                <a:solidFill>
                  <a:srgbClr val="5E5E5E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310" name="Google Shape;310;p6"/>
          <p:cNvGrpSpPr/>
          <p:nvPr/>
        </p:nvGrpSpPr>
        <p:grpSpPr>
          <a:xfrm>
            <a:off x="77741" y="3618565"/>
            <a:ext cx="2283543" cy="1509114"/>
            <a:chOff x="2114740" y="2543425"/>
            <a:chExt cx="1712700" cy="1131864"/>
          </a:xfrm>
        </p:grpSpPr>
        <p:sp>
          <p:nvSpPr>
            <p:cNvPr id="311" name="Google Shape;311;p6"/>
            <p:cNvSpPr txBox="1"/>
            <p:nvPr/>
          </p:nvSpPr>
          <p:spPr>
            <a:xfrm>
              <a:off x="2622642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endParaRPr sz="1100" b="1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 rot="-1789476">
              <a:off x="288808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C5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2114740" y="2956337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14" name="Google Shape;314;p6"/>
            <p:cNvSpPr txBox="1"/>
            <p:nvPr/>
          </p:nvSpPr>
          <p:spPr>
            <a:xfrm>
              <a:off x="2158990" y="3050689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CO" sz="22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Más integralidad</a:t>
              </a:r>
              <a:endPara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2926090" y="2891688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6"/>
          <p:cNvGrpSpPr/>
          <p:nvPr/>
        </p:nvGrpSpPr>
        <p:grpSpPr>
          <a:xfrm>
            <a:off x="9710061" y="1727236"/>
            <a:ext cx="2283543" cy="1623264"/>
            <a:chOff x="5201245" y="1221570"/>
            <a:chExt cx="1712700" cy="1217478"/>
          </a:xfrm>
        </p:grpSpPr>
        <p:sp>
          <p:nvSpPr>
            <p:cNvPr id="317" name="Google Shape;317;p6"/>
            <p:cNvSpPr/>
            <p:nvPr/>
          </p:nvSpPr>
          <p:spPr>
            <a:xfrm rot="-1789476">
              <a:off x="5977648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 txBox="1"/>
            <p:nvPr/>
          </p:nvSpPr>
          <p:spPr>
            <a:xfrm>
              <a:off x="5721781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endParaRPr sz="1100"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1245" y="122157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20" name="Google Shape;320;p6"/>
            <p:cNvSpPr/>
            <p:nvPr/>
          </p:nvSpPr>
          <p:spPr>
            <a:xfrm rot="10800000">
              <a:off x="6012570" y="1920663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 txBox="1"/>
            <p:nvPr/>
          </p:nvSpPr>
          <p:spPr>
            <a:xfrm>
              <a:off x="5256998" y="1347674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CO" sz="2200" dirty="0">
                  <a:solidFill>
                    <a:srgbClr val="5E5E5E"/>
                  </a:solidFill>
                  <a:latin typeface="Oswald"/>
                  <a:ea typeface="Oswald"/>
                  <a:cs typeface="Oswald"/>
                  <a:sym typeface="Oswald"/>
                </a:rPr>
                <a:t>Mejor interventoría</a:t>
              </a:r>
              <a:endParaRPr sz="2200" dirty="0">
                <a:solidFill>
                  <a:srgbClr val="5E5E5E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322" name="Google Shape;322;p6"/>
          <p:cNvGrpSpPr/>
          <p:nvPr/>
        </p:nvGrpSpPr>
        <p:grpSpPr>
          <a:xfrm>
            <a:off x="7008711" y="1693756"/>
            <a:ext cx="2283543" cy="1643440"/>
            <a:chOff x="5201245" y="1206436"/>
            <a:chExt cx="1712700" cy="1232612"/>
          </a:xfrm>
        </p:grpSpPr>
        <p:sp>
          <p:nvSpPr>
            <p:cNvPr id="323" name="Google Shape;323;p6"/>
            <p:cNvSpPr/>
            <p:nvPr/>
          </p:nvSpPr>
          <p:spPr>
            <a:xfrm rot="-1789476">
              <a:off x="5977648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 txBox="1"/>
            <p:nvPr/>
          </p:nvSpPr>
          <p:spPr>
            <a:xfrm>
              <a:off x="5721781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endParaRPr sz="1100"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5201245" y="122157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26" name="Google Shape;326;p6"/>
            <p:cNvSpPr/>
            <p:nvPr/>
          </p:nvSpPr>
          <p:spPr>
            <a:xfrm rot="10800000">
              <a:off x="6012570" y="1920663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 txBox="1"/>
            <p:nvPr/>
          </p:nvSpPr>
          <p:spPr>
            <a:xfrm>
              <a:off x="5210592" y="1206436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CO" sz="2200" dirty="0">
                  <a:solidFill>
                    <a:srgbClr val="5E5E5E"/>
                  </a:solidFill>
                  <a:latin typeface="Oswald"/>
                  <a:ea typeface="Oswald"/>
                  <a:cs typeface="Oswald"/>
                  <a:sym typeface="Oswald"/>
                </a:rPr>
                <a:t>Mejores materiales</a:t>
              </a:r>
              <a:endParaRPr sz="2200" dirty="0">
                <a:solidFill>
                  <a:srgbClr val="5E5E5E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328" name="Google Shape;328;p6"/>
          <p:cNvGrpSpPr/>
          <p:nvPr/>
        </p:nvGrpSpPr>
        <p:grpSpPr>
          <a:xfrm>
            <a:off x="5576491" y="3581396"/>
            <a:ext cx="2283543" cy="1602385"/>
            <a:chOff x="2114740" y="2572699"/>
            <a:chExt cx="1712700" cy="1201819"/>
          </a:xfrm>
        </p:grpSpPr>
        <p:sp>
          <p:nvSpPr>
            <p:cNvPr id="329" name="Google Shape;329;p6"/>
            <p:cNvSpPr txBox="1"/>
            <p:nvPr/>
          </p:nvSpPr>
          <p:spPr>
            <a:xfrm>
              <a:off x="2622642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endParaRPr sz="1100" b="1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" name="Google Shape;330;p6"/>
            <p:cNvSpPr/>
            <p:nvPr/>
          </p:nvSpPr>
          <p:spPr>
            <a:xfrm rot="-1789476">
              <a:off x="288808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C5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2114740" y="307064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32" name="Google Shape;332;p6"/>
            <p:cNvSpPr txBox="1"/>
            <p:nvPr/>
          </p:nvSpPr>
          <p:spPr>
            <a:xfrm>
              <a:off x="2148123" y="3149918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CO" sz="220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Mejor proceso</a:t>
              </a:r>
              <a:endParaRPr sz="2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2926090" y="3005991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6"/>
          <p:cNvGrpSpPr/>
          <p:nvPr/>
        </p:nvGrpSpPr>
        <p:grpSpPr>
          <a:xfrm>
            <a:off x="8386041" y="3581396"/>
            <a:ext cx="2283543" cy="1601881"/>
            <a:chOff x="2114740" y="2572699"/>
            <a:chExt cx="1712700" cy="1201441"/>
          </a:xfrm>
        </p:grpSpPr>
        <p:sp>
          <p:nvSpPr>
            <p:cNvPr id="335" name="Google Shape;335;p6"/>
            <p:cNvSpPr txBox="1"/>
            <p:nvPr/>
          </p:nvSpPr>
          <p:spPr>
            <a:xfrm>
              <a:off x="2622642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endParaRPr sz="1100" b="1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 rot="-1789476">
              <a:off x="288808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C5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2114740" y="307064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38" name="Google Shape;338;p6"/>
            <p:cNvSpPr txBox="1"/>
            <p:nvPr/>
          </p:nvSpPr>
          <p:spPr>
            <a:xfrm>
              <a:off x="2161039" y="3013241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CO" sz="220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Más homogeneidad</a:t>
              </a:r>
              <a:endParaRPr sz="2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2926090" y="3005991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4942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6" name="Google Shape;129;g479472c008_0_80"/>
          <p:cNvSpPr txBox="1">
            <a:spLocks/>
          </p:cNvSpPr>
          <p:nvPr/>
        </p:nvSpPr>
        <p:spPr>
          <a:xfrm>
            <a:off x="2099811" y="343564"/>
            <a:ext cx="4464761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Ilegalidad en la industria</a:t>
            </a:r>
            <a:endParaRPr sz="28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" name="Google Shape;149;p4" descr="Imagen que contiene persona, pantalla, monitor    Descripción generada automáticamente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7754" y="152400"/>
            <a:ext cx="7657323" cy="1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9;g479472c008_0_80"/>
          <p:cNvSpPr txBox="1">
            <a:spLocks/>
          </p:cNvSpPr>
          <p:nvPr/>
        </p:nvSpPr>
        <p:spPr>
          <a:xfrm>
            <a:off x="1910003" y="439146"/>
            <a:ext cx="5482866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Ilegalidad e informalidad </a:t>
            </a:r>
            <a:endParaRPr sz="40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95471" y="1756693"/>
            <a:ext cx="3744565" cy="220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434539172"/>
              </p:ext>
            </p:extLst>
          </p:nvPr>
        </p:nvGraphicFramePr>
        <p:xfrm>
          <a:off x="816686" y="1413128"/>
          <a:ext cx="6799555" cy="487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056" b="90926" l="17500" r="7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87" t="8570" r="20413" b="9334"/>
          <a:stretch/>
        </p:blipFill>
        <p:spPr>
          <a:xfrm>
            <a:off x="7848252" y="495964"/>
            <a:ext cx="4037678" cy="552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02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6" name="Google Shape;129;g479472c008_0_80"/>
          <p:cNvSpPr txBox="1">
            <a:spLocks/>
          </p:cNvSpPr>
          <p:nvPr/>
        </p:nvSpPr>
        <p:spPr>
          <a:xfrm>
            <a:off x="2099811" y="343564"/>
            <a:ext cx="4464761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Ilegalidad en la industria</a:t>
            </a:r>
            <a:endParaRPr sz="28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" name="Google Shape;149;p4" descr="Imagen que contiene persona, pantalla, monitor    Descripción generada automáticamente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7754" y="152400"/>
            <a:ext cx="7657323" cy="1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9;g479472c008_0_80"/>
          <p:cNvSpPr txBox="1">
            <a:spLocks/>
          </p:cNvSpPr>
          <p:nvPr/>
        </p:nvSpPr>
        <p:spPr>
          <a:xfrm>
            <a:off x="1924072" y="399682"/>
            <a:ext cx="5482866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Ilegalidad e informalidad </a:t>
            </a:r>
            <a:endParaRPr sz="40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95471" y="1756693"/>
            <a:ext cx="3744565" cy="220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800" y="1221964"/>
            <a:ext cx="7832782" cy="51161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255" y="5027415"/>
            <a:ext cx="3954802" cy="9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8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6" name="Google Shape;129;g479472c008_0_80"/>
          <p:cNvSpPr txBox="1">
            <a:spLocks/>
          </p:cNvSpPr>
          <p:nvPr/>
        </p:nvSpPr>
        <p:spPr>
          <a:xfrm>
            <a:off x="2099811" y="343564"/>
            <a:ext cx="4464761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Ilegalidad en la industria</a:t>
            </a:r>
            <a:endParaRPr sz="28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" name="Google Shape;149;p4" descr="Imagen que contiene persona, pantalla, monitor    Descripción generada automáticamente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7754" y="152400"/>
            <a:ext cx="7657323" cy="1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9;g479472c008_0_80"/>
          <p:cNvSpPr txBox="1">
            <a:spLocks/>
          </p:cNvSpPr>
          <p:nvPr/>
        </p:nvSpPr>
        <p:spPr>
          <a:xfrm>
            <a:off x="1841684" y="397897"/>
            <a:ext cx="5482866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Las estrategias </a:t>
            </a:r>
            <a:endParaRPr sz="40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95471" y="1756693"/>
            <a:ext cx="3744565" cy="220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84" y="1374364"/>
            <a:ext cx="3663849" cy="4842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71" y="1224567"/>
            <a:ext cx="3696048" cy="4872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1598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612" y="1391395"/>
            <a:ext cx="5706463" cy="5090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uadroTexto 6"/>
          <p:cNvSpPr txBox="1"/>
          <p:nvPr/>
        </p:nvSpPr>
        <p:spPr>
          <a:xfrm>
            <a:off x="1715068" y="6550223"/>
            <a:ext cx="8598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tx1"/>
                </a:solidFill>
                <a:latin typeface="Corbel" panose="020B0503020204020204" pitchFamily="34" charset="0"/>
              </a:rPr>
              <a:t>Fuente: Informe Nacional de Competitividad  2019- 2020, publicado por el Consejo Privado de Competitividad</a:t>
            </a:r>
          </a:p>
        </p:txBody>
      </p:sp>
      <p:sp>
        <p:nvSpPr>
          <p:cNvPr id="6" name="Google Shape;129;g479472c008_0_80"/>
          <p:cNvSpPr txBox="1">
            <a:spLocks/>
          </p:cNvSpPr>
          <p:nvPr/>
        </p:nvSpPr>
        <p:spPr>
          <a:xfrm>
            <a:off x="2099811" y="343564"/>
            <a:ext cx="4464761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Ilegalidad en la industria</a:t>
            </a:r>
            <a:endParaRPr sz="28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" name="Google Shape;149;p4" descr="Imagen que contiene persona, pantalla, monitor    Descripción generada automáticamente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77754" y="152400"/>
            <a:ext cx="7657323" cy="1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9;g479472c008_0_80"/>
          <p:cNvSpPr txBox="1">
            <a:spLocks/>
          </p:cNvSpPr>
          <p:nvPr/>
        </p:nvSpPr>
        <p:spPr>
          <a:xfrm>
            <a:off x="1987270" y="495964"/>
            <a:ext cx="5482866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Retos logísticos de la industria</a:t>
            </a:r>
            <a:endParaRPr sz="32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749494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15068" y="6550223"/>
            <a:ext cx="8598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tx1"/>
                </a:solidFill>
                <a:latin typeface="Corbel" panose="020B0503020204020204" pitchFamily="34" charset="0"/>
              </a:rPr>
              <a:t>Fuente: Informe Nacional de Competitividad  2019- 2020, publicado por el Consejo Privado de Competitividad</a:t>
            </a:r>
          </a:p>
        </p:txBody>
      </p:sp>
      <p:sp>
        <p:nvSpPr>
          <p:cNvPr id="6" name="Google Shape;129;g479472c008_0_80"/>
          <p:cNvSpPr txBox="1">
            <a:spLocks/>
          </p:cNvSpPr>
          <p:nvPr/>
        </p:nvSpPr>
        <p:spPr>
          <a:xfrm>
            <a:off x="1987269" y="239745"/>
            <a:ext cx="4464761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Ilegalidad en la industria</a:t>
            </a:r>
            <a:endParaRPr sz="36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" name="Google Shape;149;p4" descr="Imagen que contiene persona, pantalla, monitor    Descripción generada automáticamente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7754" y="152400"/>
            <a:ext cx="7657323" cy="1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9;g479472c008_0_80"/>
          <p:cNvSpPr txBox="1">
            <a:spLocks/>
          </p:cNvSpPr>
          <p:nvPr/>
        </p:nvSpPr>
        <p:spPr>
          <a:xfrm>
            <a:off x="1987269" y="430909"/>
            <a:ext cx="5482866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Recomendaciones del CNP</a:t>
            </a:r>
            <a:endParaRPr sz="36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535779106"/>
              </p:ext>
            </p:extLst>
          </p:nvPr>
        </p:nvGraphicFramePr>
        <p:xfrm>
          <a:off x="2543032" y="477670"/>
          <a:ext cx="6691952" cy="4512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0"/>
          <a:srcRect l="8220" t="24020" r="40140" b="31577"/>
          <a:stretch/>
        </p:blipFill>
        <p:spPr>
          <a:xfrm>
            <a:off x="3516573" y="3894971"/>
            <a:ext cx="4995080" cy="2414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7710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15068" y="6550223"/>
            <a:ext cx="8598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tx1"/>
                </a:solidFill>
                <a:latin typeface="Corbel" panose="020B0503020204020204" pitchFamily="34" charset="0"/>
              </a:rPr>
              <a:t>Fuente: Gobierno de San Luis - Argentina</a:t>
            </a:r>
          </a:p>
        </p:txBody>
      </p:sp>
      <p:sp>
        <p:nvSpPr>
          <p:cNvPr id="6" name="Google Shape;129;g479472c008_0_80"/>
          <p:cNvSpPr txBox="1">
            <a:spLocks/>
          </p:cNvSpPr>
          <p:nvPr/>
        </p:nvSpPr>
        <p:spPr>
          <a:xfrm>
            <a:off x="2099811" y="343564"/>
            <a:ext cx="4464761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Ilegalidad en la industria</a:t>
            </a:r>
            <a:endParaRPr sz="28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" name="Google Shape;149;p4" descr="Imagen que contiene persona, pantalla, monitor    Descripción generada automáticamente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7754" y="152400"/>
            <a:ext cx="7657323" cy="1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9;g479472c008_0_80"/>
          <p:cNvSpPr txBox="1">
            <a:spLocks/>
          </p:cNvSpPr>
          <p:nvPr/>
        </p:nvSpPr>
        <p:spPr>
          <a:xfrm>
            <a:off x="1715068" y="417785"/>
            <a:ext cx="5482866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Qué es un bi</a:t>
            </a:r>
            <a:r>
              <a:rPr lang="es-CO" sz="4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tren</a:t>
            </a:r>
            <a:endParaRPr sz="40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11749" t="23088" r="13777" b="22808"/>
          <a:stretch/>
        </p:blipFill>
        <p:spPr>
          <a:xfrm>
            <a:off x="1169157" y="1717929"/>
            <a:ext cx="9689912" cy="395785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313158" y="1296186"/>
            <a:ext cx="1164609" cy="1064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6520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15068" y="6550223"/>
            <a:ext cx="8598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tx1"/>
                </a:solidFill>
                <a:latin typeface="Corbel" panose="020B0503020204020204" pitchFamily="34" charset="0"/>
              </a:rPr>
              <a:t>Fuente: Gobierno de San Luis - Argentina</a:t>
            </a:r>
          </a:p>
        </p:txBody>
      </p:sp>
      <p:sp>
        <p:nvSpPr>
          <p:cNvPr id="6" name="Google Shape;129;g479472c008_0_80"/>
          <p:cNvSpPr txBox="1">
            <a:spLocks/>
          </p:cNvSpPr>
          <p:nvPr/>
        </p:nvSpPr>
        <p:spPr>
          <a:xfrm>
            <a:off x="2099811" y="343564"/>
            <a:ext cx="4464761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Ilegalidad en la industria</a:t>
            </a:r>
            <a:endParaRPr sz="28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" name="Google Shape;149;p4" descr="Imagen que contiene persona, pantalla, monitor    Descripción generada automáticamente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7754" y="152400"/>
            <a:ext cx="7657323" cy="1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9;g479472c008_0_80"/>
          <p:cNvSpPr txBox="1">
            <a:spLocks/>
          </p:cNvSpPr>
          <p:nvPr/>
        </p:nvSpPr>
        <p:spPr>
          <a:xfrm>
            <a:off x="1920291" y="330878"/>
            <a:ext cx="5482866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CO" sz="24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Comparativo </a:t>
            </a:r>
          </a:p>
          <a:p>
            <a:pPr lvl="0" algn="ctr"/>
            <a:r>
              <a:rPr lang="es-CO" sz="24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camión convencional - </a:t>
            </a:r>
            <a:r>
              <a:rPr lang="es-CO" sz="2400" b="1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bi-tren</a:t>
            </a:r>
            <a:r>
              <a:rPr lang="es-CO" sz="24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4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313158" y="1296186"/>
            <a:ext cx="1164609" cy="1064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0491" t="27005" r="9162" b="23741"/>
          <a:stretch/>
        </p:blipFill>
        <p:spPr>
          <a:xfrm>
            <a:off x="1337479" y="1717929"/>
            <a:ext cx="10454185" cy="360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15068" y="6550223"/>
            <a:ext cx="8598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tx1"/>
                </a:solidFill>
                <a:latin typeface="Corbel" panose="020B0503020204020204" pitchFamily="34" charset="0"/>
              </a:rPr>
              <a:t>Fuente: </a:t>
            </a:r>
            <a:r>
              <a:rPr lang="es-CO" sz="1100" dirty="0" err="1">
                <a:solidFill>
                  <a:schemeClr val="tx1"/>
                </a:solidFill>
                <a:latin typeface="Corbel" panose="020B0503020204020204" pitchFamily="34" charset="0"/>
              </a:rPr>
              <a:t>Logitrans</a:t>
            </a:r>
            <a:r>
              <a:rPr lang="es-CO" sz="1100" dirty="0">
                <a:solidFill>
                  <a:schemeClr val="tx1"/>
                </a:solidFill>
                <a:latin typeface="Corbel" panose="020B0503020204020204" pitchFamily="34" charset="0"/>
              </a:rPr>
              <a:t> - Argos</a:t>
            </a:r>
          </a:p>
        </p:txBody>
      </p:sp>
      <p:sp>
        <p:nvSpPr>
          <p:cNvPr id="6" name="Google Shape;129;g479472c008_0_80"/>
          <p:cNvSpPr txBox="1">
            <a:spLocks/>
          </p:cNvSpPr>
          <p:nvPr/>
        </p:nvSpPr>
        <p:spPr>
          <a:xfrm>
            <a:off x="2099811" y="343564"/>
            <a:ext cx="4464761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Ilegalidad en la industria</a:t>
            </a:r>
            <a:endParaRPr sz="28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" name="Google Shape;149;p4" descr="Imagen que contiene persona, pantalla, monitor    Descripción generada automáticamente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7754" y="152400"/>
            <a:ext cx="7657323" cy="1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9;g479472c008_0_80"/>
          <p:cNvSpPr txBox="1">
            <a:spLocks/>
          </p:cNvSpPr>
          <p:nvPr/>
        </p:nvSpPr>
        <p:spPr>
          <a:xfrm>
            <a:off x="1882707" y="376997"/>
            <a:ext cx="5482866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Beneficios esperados </a:t>
            </a:r>
            <a:endParaRPr sz="40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313158" y="1296186"/>
            <a:ext cx="1164609" cy="1064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21505" t="24206" r="21224" b="15346"/>
          <a:stretch/>
        </p:blipFill>
        <p:spPr>
          <a:xfrm>
            <a:off x="2388357" y="1542197"/>
            <a:ext cx="7451679" cy="44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9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6" name="Google Shape;129;g479472c008_0_80"/>
          <p:cNvSpPr txBox="1">
            <a:spLocks/>
          </p:cNvSpPr>
          <p:nvPr/>
        </p:nvSpPr>
        <p:spPr>
          <a:xfrm>
            <a:off x="2099811" y="343564"/>
            <a:ext cx="4464761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Ilegalidad en la industria</a:t>
            </a:r>
            <a:endParaRPr sz="28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" name="Google Shape;149;p4" descr="Imagen que contiene persona, pantalla, monitor    Descripción generada automáticamente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7754" y="152400"/>
            <a:ext cx="7657323" cy="1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6095471" y="1729611"/>
            <a:ext cx="3744565" cy="220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8243247" y="6143799"/>
            <a:ext cx="791570" cy="354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8843749" y="5704764"/>
            <a:ext cx="996287" cy="439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" t="719" r="599"/>
          <a:stretch/>
        </p:blipFill>
        <p:spPr>
          <a:xfrm>
            <a:off x="2744529" y="1355440"/>
            <a:ext cx="6701883" cy="47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75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6" name="Google Shape;129;g479472c008_0_80"/>
          <p:cNvSpPr txBox="1">
            <a:spLocks/>
          </p:cNvSpPr>
          <p:nvPr/>
        </p:nvSpPr>
        <p:spPr>
          <a:xfrm>
            <a:off x="2099811" y="343564"/>
            <a:ext cx="4464761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Ilegalidad en la industria</a:t>
            </a:r>
            <a:endParaRPr sz="28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" name="Google Shape;149;p4" descr="Imagen que contiene persona, pantalla, monitor    Descripción generada automáticamente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7754" y="152400"/>
            <a:ext cx="7657323" cy="1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10313158" y="1296186"/>
            <a:ext cx="1164609" cy="1064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40" y="208447"/>
            <a:ext cx="4961663" cy="6441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8150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8" descr="Imagen que contiene objeto    Descripción generada automáticamente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143000" y="1993900"/>
            <a:ext cx="9906000" cy="28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14068"/>
            <a:ext cx="12193057" cy="6858594"/>
          </a:xfrm>
          <a:prstGeom prst="rect">
            <a:avLst/>
          </a:prstGeom>
        </p:spPr>
      </p:pic>
      <p:sp>
        <p:nvSpPr>
          <p:cNvPr id="6" name="Google Shape;129;g479472c008_0_80"/>
          <p:cNvSpPr txBox="1">
            <a:spLocks/>
          </p:cNvSpPr>
          <p:nvPr/>
        </p:nvSpPr>
        <p:spPr>
          <a:xfrm>
            <a:off x="2099811" y="343564"/>
            <a:ext cx="4464761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Ilegalidad en la industria</a:t>
            </a:r>
            <a:endParaRPr sz="28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" name="Google Shape;149;p4" descr="Imagen que contiene persona, pantalla, monitor    Descripción generada automáticamente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7754" y="152400"/>
            <a:ext cx="7657323" cy="1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8243247" y="6143799"/>
            <a:ext cx="791570" cy="354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8843749" y="5704764"/>
            <a:ext cx="996287" cy="439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Google Shape;129;g479472c008_0_80">
            <a:extLst>
              <a:ext uri="{FF2B5EF4-FFF2-40B4-BE49-F238E27FC236}">
                <a16:creationId xmlns:a16="http://schemas.microsoft.com/office/drawing/2014/main" id="{24C00898-C7CB-4FB5-B371-65E30B364541}"/>
              </a:ext>
            </a:extLst>
          </p:cNvPr>
          <p:cNvSpPr txBox="1">
            <a:spLocks/>
          </p:cNvSpPr>
          <p:nvPr/>
        </p:nvSpPr>
        <p:spPr>
          <a:xfrm>
            <a:off x="1922391" y="420061"/>
            <a:ext cx="5482866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Proyecciones</a:t>
            </a:r>
            <a:endParaRPr sz="40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8603BF-FF91-4EEF-B2E4-C66541995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5893" y="1260728"/>
            <a:ext cx="7917645" cy="545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6" name="Google Shape;129;g479472c008_0_80"/>
          <p:cNvSpPr txBox="1">
            <a:spLocks/>
          </p:cNvSpPr>
          <p:nvPr/>
        </p:nvSpPr>
        <p:spPr>
          <a:xfrm>
            <a:off x="2099811" y="343564"/>
            <a:ext cx="4464761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Ilegalidad en la industria</a:t>
            </a:r>
            <a:endParaRPr sz="28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" name="Google Shape;149;p4" descr="Imagen que contiene persona, pantalla, monitor    Descripción generada automáticamente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7754" y="152400"/>
            <a:ext cx="7657323" cy="1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6095471" y="1729611"/>
            <a:ext cx="3744565" cy="220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8264067" y="6183339"/>
            <a:ext cx="791570" cy="354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8843749" y="5704764"/>
            <a:ext cx="996287" cy="439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/>
        </p:nvSpPr>
        <p:spPr>
          <a:xfrm>
            <a:off x="8598553" y="5744304"/>
            <a:ext cx="872528" cy="359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Google Shape;129;g479472c008_0_80"/>
          <p:cNvSpPr txBox="1">
            <a:spLocks/>
          </p:cNvSpPr>
          <p:nvPr/>
        </p:nvSpPr>
        <p:spPr>
          <a:xfrm>
            <a:off x="1922391" y="343564"/>
            <a:ext cx="5482866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Demanda de materiales de construcción Bogotá y Cundinamarca </a:t>
            </a:r>
            <a:endParaRPr sz="20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672121C-19CF-4F59-88ED-990F66C992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48"/>
          <a:stretch/>
        </p:blipFill>
        <p:spPr>
          <a:xfrm>
            <a:off x="1572353" y="1292830"/>
            <a:ext cx="8281751" cy="54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9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6" name="Google Shape;129;g479472c008_0_80"/>
          <p:cNvSpPr txBox="1">
            <a:spLocks/>
          </p:cNvSpPr>
          <p:nvPr/>
        </p:nvSpPr>
        <p:spPr>
          <a:xfrm>
            <a:off x="2099811" y="343564"/>
            <a:ext cx="4464761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Ilegalidad en la industria</a:t>
            </a:r>
            <a:endParaRPr sz="28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" name="Google Shape;149;p4" descr="Imagen que contiene persona, pantalla, monitor    Descripción generada automáticamente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7754" y="152400"/>
            <a:ext cx="7657323" cy="1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9;g479472c008_0_80"/>
          <p:cNvSpPr txBox="1">
            <a:spLocks/>
          </p:cNvSpPr>
          <p:nvPr/>
        </p:nvSpPr>
        <p:spPr>
          <a:xfrm>
            <a:off x="1922391" y="343564"/>
            <a:ext cx="5482866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rgbClr val="FFFFFF"/>
                </a:solidFill>
                <a:uFillTx/>
                <a:latin typeface="Oswald"/>
                <a:ea typeface="Oswald"/>
                <a:cs typeface="Oswald"/>
                <a:sym typeface="Oswald"/>
              </a:rPr>
              <a:t>Demanda de materiales de construcción Bogotá y Cundinamarca </a:t>
            </a:r>
            <a:endParaRPr sz="2000" b="1" dirty="0">
              <a:solidFill>
                <a:srgbClr val="FFFFFF"/>
              </a:solidFill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95471" y="1729611"/>
            <a:ext cx="3744565" cy="220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8243247" y="6143799"/>
            <a:ext cx="791570" cy="354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8843749" y="5704764"/>
            <a:ext cx="996287" cy="439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4886C5-6771-4DE4-998A-0537FC9BF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391" y="1215670"/>
            <a:ext cx="8256712" cy="52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0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70ca18a819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5394" y="-30871"/>
            <a:ext cx="12226203" cy="688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70ca18a819_0_5"/>
          <p:cNvSpPr txBox="1"/>
          <p:nvPr/>
        </p:nvSpPr>
        <p:spPr>
          <a:xfrm>
            <a:off x="2099811" y="343564"/>
            <a:ext cx="44649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2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Ilegalidad en la industria</a:t>
            </a:r>
            <a:endParaRPr sz="2800" b="1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3" name="Google Shape;143;g70ca18a819_0_5" descr="Imagen que contiene persona, pantalla, monitor    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54" y="125105"/>
            <a:ext cx="7657325" cy="1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70ca18a819_0_5"/>
          <p:cNvSpPr txBox="1"/>
          <p:nvPr/>
        </p:nvSpPr>
        <p:spPr>
          <a:xfrm>
            <a:off x="1937968" y="311128"/>
            <a:ext cx="54828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40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Las mezclas modernas</a:t>
            </a:r>
            <a:endParaRPr sz="4000" b="1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46" name="Google Shape;146;g70ca18a819_0_5"/>
          <p:cNvCxnSpPr>
            <a:stCxn id="147" idx="6"/>
          </p:cNvCxnSpPr>
          <p:nvPr/>
        </p:nvCxnSpPr>
        <p:spPr>
          <a:xfrm>
            <a:off x="537164" y="3402940"/>
            <a:ext cx="2153149" cy="1734826"/>
          </a:xfrm>
          <a:prstGeom prst="bentConnector3">
            <a:avLst>
              <a:gd name="adj1" fmla="val 5259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" name="Google Shape;149;g70ca18a819_0_5"/>
          <p:cNvCxnSpPr>
            <a:stCxn id="147" idx="6"/>
          </p:cNvCxnSpPr>
          <p:nvPr/>
        </p:nvCxnSpPr>
        <p:spPr>
          <a:xfrm flipV="1">
            <a:off x="537164" y="1779922"/>
            <a:ext cx="1141834" cy="1623018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" name="Google Shape;151;g70ca18a819_0_5"/>
          <p:cNvCxnSpPr/>
          <p:nvPr/>
        </p:nvCxnSpPr>
        <p:spPr>
          <a:xfrm flipV="1">
            <a:off x="4399731" y="4140125"/>
            <a:ext cx="1070809" cy="95445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5" name="Google Shape;155;g70ca18a819_0_5"/>
          <p:cNvGrpSpPr/>
          <p:nvPr/>
        </p:nvGrpSpPr>
        <p:grpSpPr>
          <a:xfrm>
            <a:off x="1754556" y="1538751"/>
            <a:ext cx="2249830" cy="529521"/>
            <a:chOff x="3650050" y="1476150"/>
            <a:chExt cx="1356300" cy="319200"/>
          </a:xfrm>
        </p:grpSpPr>
        <p:sp>
          <p:nvSpPr>
            <p:cNvPr id="156" name="Google Shape;156;g70ca18a819_0_5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800" b="1" dirty="0">
                  <a:solidFill>
                    <a:schemeClr val="tx1"/>
                  </a:solidFill>
                  <a:latin typeface="Corbel" panose="020B0503020204020204" pitchFamily="34" charset="0"/>
                  <a:sym typeface="Oswald"/>
                </a:rPr>
                <a:t>Durables</a:t>
              </a:r>
              <a:endParaRPr sz="2800" b="1" dirty="0">
                <a:solidFill>
                  <a:schemeClr val="tx1"/>
                </a:solidFill>
                <a:latin typeface="Corbel" panose="020B0503020204020204" pitchFamily="34" charset="0"/>
                <a:sym typeface="Oswald"/>
              </a:endParaRPr>
            </a:p>
          </p:txBody>
        </p:sp>
        <p:sp>
          <p:nvSpPr>
            <p:cNvPr id="150" name="Google Shape;150;g70ca18a819_0_5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g70ca18a819_0_5"/>
          <p:cNvSpPr/>
          <p:nvPr/>
        </p:nvSpPr>
        <p:spPr>
          <a:xfrm>
            <a:off x="248564" y="3258640"/>
            <a:ext cx="288600" cy="288600"/>
          </a:xfrm>
          <a:prstGeom prst="ellipse">
            <a:avLst/>
          </a:prstGeom>
          <a:solidFill>
            <a:srgbClr val="2F2F2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57;g70ca18a819_0_5"/>
          <p:cNvGrpSpPr/>
          <p:nvPr/>
        </p:nvGrpSpPr>
        <p:grpSpPr>
          <a:xfrm>
            <a:off x="2703069" y="4802899"/>
            <a:ext cx="1976299" cy="529521"/>
            <a:chOff x="3650050" y="3322883"/>
            <a:chExt cx="1191403" cy="319200"/>
          </a:xfrm>
        </p:grpSpPr>
        <p:sp>
          <p:nvSpPr>
            <p:cNvPr id="152" name="Google Shape;152;g70ca18a819_0_5"/>
            <p:cNvSpPr/>
            <p:nvPr/>
          </p:nvSpPr>
          <p:spPr>
            <a:xfrm>
              <a:off x="3659153" y="3322883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CO" sz="2800" b="1" dirty="0">
                  <a:solidFill>
                    <a:schemeClr val="tx1"/>
                  </a:solidFill>
                  <a:latin typeface="Corbel" panose="020B0503020204020204" pitchFamily="34" charset="0"/>
                  <a:sym typeface="Oswald"/>
                </a:rPr>
                <a:t>Seguras</a:t>
              </a:r>
              <a:endParaRPr sz="2800" b="1" dirty="0">
                <a:solidFill>
                  <a:schemeClr val="tx1"/>
                </a:solidFill>
                <a:latin typeface="Corbel" panose="020B0503020204020204" pitchFamily="34" charset="0"/>
                <a:sym typeface="Oswald"/>
              </a:endParaRPr>
            </a:p>
          </p:txBody>
        </p:sp>
        <p:sp>
          <p:nvSpPr>
            <p:cNvPr id="148" name="Google Shape;148;g70ca18a819_0_5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g70ca18a819_0_5"/>
          <p:cNvGrpSpPr/>
          <p:nvPr/>
        </p:nvGrpSpPr>
        <p:grpSpPr>
          <a:xfrm>
            <a:off x="5172061" y="3918351"/>
            <a:ext cx="2411017" cy="529521"/>
            <a:chOff x="5795265" y="3042240"/>
            <a:chExt cx="1378672" cy="319200"/>
          </a:xfrm>
        </p:grpSpPr>
        <p:sp>
          <p:nvSpPr>
            <p:cNvPr id="159" name="Google Shape;159;g70ca18a819_0_5"/>
            <p:cNvSpPr/>
            <p:nvPr/>
          </p:nvSpPr>
          <p:spPr>
            <a:xfrm>
              <a:off x="5991637" y="304224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dirty="0">
                  <a:solidFill>
                    <a:srgbClr val="3D3D3D"/>
                  </a:solidFill>
                  <a:latin typeface="Corbel" panose="020B0503020204020204" pitchFamily="34" charset="0"/>
                  <a:ea typeface="Roboto"/>
                  <a:cs typeface="Roboto"/>
                  <a:sym typeface="Roboto"/>
                </a:rPr>
                <a:t>Condiciones de lluvia</a:t>
              </a:r>
              <a:endParaRPr sz="1800" dirty="0">
                <a:solidFill>
                  <a:srgbClr val="3D3D3D"/>
                </a:solidFill>
                <a:latin typeface="Corbel" panose="020B050302020402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" name="Google Shape;153;g70ca18a819_0_5"/>
            <p:cNvSpPr/>
            <p:nvPr/>
          </p:nvSpPr>
          <p:spPr>
            <a:xfrm>
              <a:off x="5795265" y="3106615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orbel" panose="020B0503020204020204" pitchFamily="34" charset="0"/>
              </a:endParaRPr>
            </a:p>
          </p:txBody>
        </p:sp>
      </p:grpSp>
      <p:grpSp>
        <p:nvGrpSpPr>
          <p:cNvPr id="160" name="Google Shape;160;g70ca18a819_0_5"/>
          <p:cNvGrpSpPr/>
          <p:nvPr/>
        </p:nvGrpSpPr>
        <p:grpSpPr>
          <a:xfrm>
            <a:off x="5153525" y="4854483"/>
            <a:ext cx="2371897" cy="529521"/>
            <a:chOff x="5592550" y="3805350"/>
            <a:chExt cx="1356300" cy="319200"/>
          </a:xfrm>
        </p:grpSpPr>
        <p:sp>
          <p:nvSpPr>
            <p:cNvPr id="161" name="Google Shape;161;g70ca18a819_0_5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dirty="0">
                  <a:solidFill>
                    <a:srgbClr val="3D3D3D"/>
                  </a:solidFill>
                  <a:latin typeface="Corbel" panose="020B0503020204020204" pitchFamily="34" charset="0"/>
                  <a:ea typeface="Roboto"/>
                  <a:cs typeface="Roboto"/>
                  <a:sym typeface="Roboto"/>
                </a:rPr>
                <a:t>Adherencia en curvas</a:t>
              </a:r>
              <a:endParaRPr sz="1800" dirty="0">
                <a:solidFill>
                  <a:srgbClr val="3D3D3D"/>
                </a:solidFill>
                <a:latin typeface="Corbel" panose="020B050302020402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g70ca18a819_0_5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orbel" panose="020B0503020204020204" pitchFamily="34" charset="0"/>
              </a:endParaRPr>
            </a:p>
          </p:txBody>
        </p:sp>
      </p:grpSp>
      <p:cxnSp>
        <p:nvCxnSpPr>
          <p:cNvPr id="163" name="Google Shape;163;g70ca18a819_0_5"/>
          <p:cNvCxnSpPr/>
          <p:nvPr/>
        </p:nvCxnSpPr>
        <p:spPr>
          <a:xfrm>
            <a:off x="4417394" y="5094582"/>
            <a:ext cx="1043694" cy="92158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5" name="Google Shape;165;g70ca18a819_0_5"/>
          <p:cNvGrpSpPr/>
          <p:nvPr/>
        </p:nvGrpSpPr>
        <p:grpSpPr>
          <a:xfrm>
            <a:off x="5166620" y="5741324"/>
            <a:ext cx="2402081" cy="529521"/>
            <a:chOff x="5734466" y="3810481"/>
            <a:chExt cx="1373554" cy="319200"/>
          </a:xfrm>
        </p:grpSpPr>
        <p:sp>
          <p:nvSpPr>
            <p:cNvPr id="166" name="Google Shape;166;g70ca18a819_0_5"/>
            <p:cNvSpPr/>
            <p:nvPr/>
          </p:nvSpPr>
          <p:spPr>
            <a:xfrm>
              <a:off x="5925720" y="3810481"/>
              <a:ext cx="1182300" cy="3192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dirty="0">
                  <a:solidFill>
                    <a:srgbClr val="3D3D3D"/>
                  </a:solidFill>
                  <a:latin typeface="Corbel" panose="020B0503020204020204" pitchFamily="34" charset="0"/>
                  <a:ea typeface="Roboto"/>
                  <a:cs typeface="Roboto"/>
                  <a:sym typeface="Roboto"/>
                </a:rPr>
                <a:t>Silenciosa</a:t>
              </a:r>
              <a:endParaRPr sz="1800" dirty="0">
                <a:solidFill>
                  <a:srgbClr val="3D3D3D"/>
                </a:solidFill>
                <a:latin typeface="Corbel" panose="020B050302020402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" name="Google Shape;164;g70ca18a819_0_5"/>
            <p:cNvSpPr/>
            <p:nvPr/>
          </p:nvSpPr>
          <p:spPr>
            <a:xfrm>
              <a:off x="5734466" y="3877950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orbel" panose="020B0503020204020204" pitchFamily="34" charset="0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9" t="9106" r="22792" b="8943"/>
          <a:stretch/>
        </p:blipFill>
        <p:spPr>
          <a:xfrm>
            <a:off x="7576573" y="1378078"/>
            <a:ext cx="2975682" cy="470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4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70ca18a819_0_4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7" y="61951"/>
            <a:ext cx="12193055" cy="685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70ca18a819_0_499"/>
          <p:cNvSpPr txBox="1"/>
          <p:nvPr/>
        </p:nvSpPr>
        <p:spPr>
          <a:xfrm>
            <a:off x="2099811" y="343564"/>
            <a:ext cx="44649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2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Ilegalidad en la industria</a:t>
            </a:r>
            <a:endParaRPr sz="2800" b="1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4" name="Google Shape;174;g70ca18a819_0_499" descr="Imagen que contiene persona, pantalla, monitor    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54" y="152400"/>
            <a:ext cx="7657325" cy="1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70ca18a819_0_499"/>
          <p:cNvSpPr txBox="1"/>
          <p:nvPr/>
        </p:nvSpPr>
        <p:spPr>
          <a:xfrm>
            <a:off x="2029905" y="382047"/>
            <a:ext cx="54828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4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Las mezclas modernas</a:t>
            </a:r>
            <a:endParaRPr sz="4000" b="1" i="0" u="none" strike="noStrike" cap="non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6" name="Google Shape;176;g70ca18a819_0_499"/>
          <p:cNvSpPr txBox="1"/>
          <p:nvPr/>
        </p:nvSpPr>
        <p:spPr>
          <a:xfrm>
            <a:off x="6095471" y="1756693"/>
            <a:ext cx="37446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g70ca18a819_0_499"/>
          <p:cNvCxnSpPr>
            <a:stCxn id="178" idx="2"/>
            <a:endCxn id="179" idx="0"/>
          </p:cNvCxnSpPr>
          <p:nvPr/>
        </p:nvCxnSpPr>
        <p:spPr>
          <a:xfrm rot="16200000" flipH="1">
            <a:off x="7377551" y="1075048"/>
            <a:ext cx="850425" cy="3291777"/>
          </a:xfrm>
          <a:prstGeom prst="bentConnector3">
            <a:avLst>
              <a:gd name="adj1" fmla="val 44755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0" name="Google Shape;180;g70ca18a819_0_499"/>
          <p:cNvCxnSpPr>
            <a:stCxn id="181" idx="0"/>
            <a:endCxn id="178" idx="2"/>
          </p:cNvCxnSpPr>
          <p:nvPr/>
        </p:nvCxnSpPr>
        <p:spPr>
          <a:xfrm rot="5400000" flipH="1" flipV="1">
            <a:off x="4396781" y="1312473"/>
            <a:ext cx="776842" cy="274334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2" name="Google Shape;182;g70ca18a819_0_499"/>
          <p:cNvCxnSpPr>
            <a:stCxn id="181" idx="2"/>
            <a:endCxn id="183" idx="0"/>
          </p:cNvCxnSpPr>
          <p:nvPr/>
        </p:nvCxnSpPr>
        <p:spPr>
          <a:xfrm rot="16200000" flipH="1">
            <a:off x="3593449" y="3381046"/>
            <a:ext cx="1265241" cy="162508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4" name="Google Shape;184;g70ca18a819_0_499"/>
          <p:cNvCxnSpPr>
            <a:stCxn id="185" idx="0"/>
            <a:endCxn id="181" idx="2"/>
          </p:cNvCxnSpPr>
          <p:nvPr/>
        </p:nvCxnSpPr>
        <p:spPr>
          <a:xfrm rot="5400000" flipH="1" flipV="1">
            <a:off x="2089097" y="3501776"/>
            <a:ext cx="1265241" cy="138362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6" name="Google Shape;186;g70ca18a819_0_499"/>
          <p:cNvCxnSpPr>
            <a:stCxn id="179" idx="2"/>
            <a:endCxn id="187" idx="0"/>
          </p:cNvCxnSpPr>
          <p:nvPr/>
        </p:nvCxnSpPr>
        <p:spPr>
          <a:xfrm rot="16200000" flipH="1">
            <a:off x="9735243" y="3347958"/>
            <a:ext cx="927717" cy="150089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8" name="Google Shape;188;g70ca18a819_0_499"/>
          <p:cNvCxnSpPr>
            <a:stCxn id="189" idx="0"/>
            <a:endCxn id="179" idx="2"/>
          </p:cNvCxnSpPr>
          <p:nvPr/>
        </p:nvCxnSpPr>
        <p:spPr>
          <a:xfrm rot="5400000" flipH="1" flipV="1">
            <a:off x="8186028" y="3299644"/>
            <a:ext cx="927717" cy="159753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78" name="Google Shape;178;g70ca18a819_0_499"/>
          <p:cNvSpPr txBox="1"/>
          <p:nvPr/>
        </p:nvSpPr>
        <p:spPr>
          <a:xfrm>
            <a:off x="4578725" y="1432025"/>
            <a:ext cx="3156300" cy="863700"/>
          </a:xfrm>
          <a:prstGeom prst="rect">
            <a:avLst/>
          </a:prstGeom>
          <a:noFill/>
          <a:ln w="19050" cap="flat" cmpd="sng">
            <a:solidFill>
              <a:srgbClr val="0C58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Cómo se logran desde los agregados</a:t>
            </a:r>
            <a:endParaRPr sz="2000" dirty="0">
              <a:latin typeface="Calibri" panose="020F0502020204030204" pitchFamily="34" charset="0"/>
              <a:ea typeface="Oswald"/>
              <a:cs typeface="Calibri" panose="020F0502020204030204" pitchFamily="34" charset="0"/>
              <a:sym typeface="Oswald"/>
            </a:endParaRPr>
          </a:p>
        </p:txBody>
      </p:sp>
      <p:sp>
        <p:nvSpPr>
          <p:cNvPr id="181" name="Google Shape;181;g70ca18a819_0_499"/>
          <p:cNvSpPr txBox="1"/>
          <p:nvPr/>
        </p:nvSpPr>
        <p:spPr>
          <a:xfrm>
            <a:off x="2388129" y="3072567"/>
            <a:ext cx="2050800" cy="488400"/>
          </a:xfrm>
          <a:prstGeom prst="rect">
            <a:avLst/>
          </a:prstGeom>
          <a:noFill/>
          <a:ln w="19050" cap="flat" cmpd="sng">
            <a:solidFill>
              <a:srgbClr val="0C58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dirty="0">
                <a:solidFill>
                  <a:srgbClr val="0C58D3"/>
                </a:solidFill>
                <a:latin typeface="Corbel" panose="020B0503020204020204" pitchFamily="34" charset="0"/>
                <a:ea typeface="Roboto"/>
                <a:cs typeface="Roboto"/>
                <a:sym typeface="Roboto"/>
              </a:rPr>
              <a:t>Físico mecánica</a:t>
            </a:r>
            <a:endParaRPr sz="1800" dirty="0">
              <a:solidFill>
                <a:srgbClr val="0C58D3"/>
              </a:solidFill>
              <a:latin typeface="Corbel" panose="020B0503020204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g70ca18a819_0_499"/>
          <p:cNvSpPr txBox="1"/>
          <p:nvPr/>
        </p:nvSpPr>
        <p:spPr>
          <a:xfrm>
            <a:off x="8423252" y="3146150"/>
            <a:ext cx="2050800" cy="488400"/>
          </a:xfrm>
          <a:prstGeom prst="rect">
            <a:avLst/>
          </a:prstGeom>
          <a:noFill/>
          <a:ln w="19050" cap="flat" cmpd="sng">
            <a:solidFill>
              <a:srgbClr val="0C58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0C58D3"/>
                </a:solidFill>
                <a:latin typeface="Corbel" panose="020B0503020204020204" pitchFamily="34" charset="0"/>
                <a:ea typeface="Roboto"/>
                <a:cs typeface="Roboto"/>
                <a:sym typeface="Roboto"/>
              </a:rPr>
              <a:t>Química</a:t>
            </a:r>
            <a:endParaRPr sz="1800">
              <a:solidFill>
                <a:srgbClr val="0C58D3"/>
              </a:solidFill>
              <a:latin typeface="Corbel" panose="020B0503020204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g70ca18a819_0_499"/>
          <p:cNvSpPr txBox="1"/>
          <p:nvPr/>
        </p:nvSpPr>
        <p:spPr>
          <a:xfrm>
            <a:off x="9924151" y="4562267"/>
            <a:ext cx="2050800" cy="488400"/>
          </a:xfrm>
          <a:prstGeom prst="rect">
            <a:avLst/>
          </a:prstGeom>
          <a:noFill/>
          <a:ln w="19050" cap="flat" cmpd="sng">
            <a:solidFill>
              <a:srgbClr val="0C58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dirty="0">
                <a:solidFill>
                  <a:srgbClr val="0C58D3"/>
                </a:solidFill>
                <a:latin typeface="Corbel" panose="020B0503020204020204" pitchFamily="34" charset="0"/>
                <a:ea typeface="Roboto"/>
                <a:cs typeface="Roboto"/>
                <a:sym typeface="Roboto"/>
              </a:rPr>
              <a:t>Reacciones</a:t>
            </a:r>
            <a:endParaRPr sz="1800" dirty="0">
              <a:solidFill>
                <a:srgbClr val="0C58D3"/>
              </a:solidFill>
              <a:latin typeface="Corbel" panose="020B0503020204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g70ca18a819_0_499"/>
          <p:cNvSpPr txBox="1"/>
          <p:nvPr/>
        </p:nvSpPr>
        <p:spPr>
          <a:xfrm>
            <a:off x="6825721" y="4562267"/>
            <a:ext cx="2050800" cy="488400"/>
          </a:xfrm>
          <a:prstGeom prst="rect">
            <a:avLst/>
          </a:prstGeom>
          <a:noFill/>
          <a:ln w="19050" cap="flat" cmpd="sng">
            <a:solidFill>
              <a:srgbClr val="0C58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0C58D3"/>
                </a:solidFill>
                <a:latin typeface="Corbel" panose="020B0503020204020204" pitchFamily="34" charset="0"/>
                <a:ea typeface="Roboto"/>
                <a:cs typeface="Roboto"/>
                <a:sym typeface="Roboto"/>
              </a:rPr>
              <a:t>Matriz Geológica</a:t>
            </a:r>
            <a:endParaRPr sz="1800">
              <a:solidFill>
                <a:srgbClr val="0C58D3"/>
              </a:solidFill>
              <a:latin typeface="Corbel" panose="020B0503020204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g70ca18a819_0_499"/>
          <p:cNvSpPr txBox="1"/>
          <p:nvPr/>
        </p:nvSpPr>
        <p:spPr>
          <a:xfrm>
            <a:off x="4013210" y="4826208"/>
            <a:ext cx="2050800" cy="488400"/>
          </a:xfrm>
          <a:prstGeom prst="rect">
            <a:avLst/>
          </a:prstGeom>
          <a:noFill/>
          <a:ln w="19050" cap="flat" cmpd="sng">
            <a:solidFill>
              <a:srgbClr val="0C58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dirty="0">
                <a:solidFill>
                  <a:srgbClr val="0C58D3"/>
                </a:solidFill>
                <a:latin typeface="Corbel" panose="020B0503020204020204" pitchFamily="34" charset="0"/>
                <a:ea typeface="Roboto"/>
                <a:cs typeface="Roboto"/>
                <a:sym typeface="Roboto"/>
              </a:rPr>
              <a:t>Lavado</a:t>
            </a:r>
            <a:endParaRPr sz="1800" dirty="0">
              <a:solidFill>
                <a:srgbClr val="0C58D3"/>
              </a:solidFill>
              <a:latin typeface="Corbel" panose="020B0503020204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g70ca18a819_0_499"/>
          <p:cNvSpPr txBox="1"/>
          <p:nvPr/>
        </p:nvSpPr>
        <p:spPr>
          <a:xfrm>
            <a:off x="1004505" y="4826208"/>
            <a:ext cx="2050800" cy="488400"/>
          </a:xfrm>
          <a:prstGeom prst="rect">
            <a:avLst/>
          </a:prstGeom>
          <a:noFill/>
          <a:ln w="19050" cap="flat" cmpd="sng">
            <a:solidFill>
              <a:srgbClr val="0C58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0C58D3"/>
                </a:solidFill>
                <a:latin typeface="Corbel" panose="020B0503020204020204" pitchFamily="34" charset="0"/>
                <a:ea typeface="Roboto"/>
                <a:cs typeface="Roboto"/>
                <a:sym typeface="Roboto"/>
              </a:rPr>
              <a:t>Trituración </a:t>
            </a:r>
            <a:endParaRPr sz="1800">
              <a:solidFill>
                <a:srgbClr val="0C58D3"/>
              </a:solidFill>
              <a:latin typeface="Corbel" panose="020B0503020204020204" pitchFamily="34" charset="0"/>
              <a:ea typeface="Roboto"/>
              <a:cs typeface="Roboto"/>
              <a:sym typeface="Roboto"/>
            </a:endParaRPr>
          </a:p>
        </p:txBody>
      </p:sp>
      <p:cxnSp>
        <p:nvCxnSpPr>
          <p:cNvPr id="190" name="Google Shape;190;g70ca18a819_0_499"/>
          <p:cNvCxnSpPr>
            <a:stCxn id="181" idx="2"/>
            <a:endCxn id="191" idx="0"/>
          </p:cNvCxnSpPr>
          <p:nvPr/>
        </p:nvCxnSpPr>
        <p:spPr>
          <a:xfrm rot="5400000">
            <a:off x="2379425" y="4595071"/>
            <a:ext cx="2068209" cy="12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91" name="Google Shape;191;g70ca18a819_0_499"/>
          <p:cNvSpPr txBox="1"/>
          <p:nvPr/>
        </p:nvSpPr>
        <p:spPr>
          <a:xfrm>
            <a:off x="2388129" y="5629176"/>
            <a:ext cx="2050800" cy="488400"/>
          </a:xfrm>
          <a:prstGeom prst="rect">
            <a:avLst/>
          </a:prstGeom>
          <a:noFill/>
          <a:ln w="19050" cap="flat" cmpd="sng">
            <a:solidFill>
              <a:srgbClr val="0C58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dirty="0">
                <a:solidFill>
                  <a:srgbClr val="0C58D3"/>
                </a:solidFill>
                <a:latin typeface="Corbel" panose="020B0503020204020204" pitchFamily="34" charset="0"/>
                <a:ea typeface="Roboto"/>
                <a:cs typeface="Roboto"/>
                <a:sym typeface="Roboto"/>
              </a:rPr>
              <a:t>Clasificación</a:t>
            </a:r>
            <a:endParaRPr sz="1800" dirty="0">
              <a:solidFill>
                <a:srgbClr val="0C58D3"/>
              </a:solidFill>
              <a:latin typeface="Corbel" panose="020B0503020204020204" pitchFamily="34" charset="0"/>
              <a:ea typeface="Roboto"/>
              <a:cs typeface="Roboto"/>
              <a:sym typeface="Roboto"/>
            </a:endParaRPr>
          </a:p>
        </p:txBody>
      </p:sp>
      <p:cxnSp>
        <p:nvCxnSpPr>
          <p:cNvPr id="192" name="Google Shape;192;g70ca18a819_0_499"/>
          <p:cNvCxnSpPr>
            <a:stCxn id="179" idx="2"/>
          </p:cNvCxnSpPr>
          <p:nvPr/>
        </p:nvCxnSpPr>
        <p:spPr>
          <a:xfrm rot="16200000" flipH="1">
            <a:off x="8512440" y="4570762"/>
            <a:ext cx="1877966" cy="554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93" name="Google Shape;193;g70ca18a819_0_499"/>
          <p:cNvSpPr txBox="1"/>
          <p:nvPr/>
        </p:nvSpPr>
        <p:spPr>
          <a:xfrm>
            <a:off x="8474874" y="5512517"/>
            <a:ext cx="2050800" cy="488400"/>
          </a:xfrm>
          <a:prstGeom prst="rect">
            <a:avLst/>
          </a:prstGeom>
          <a:noFill/>
          <a:ln w="19050" cap="flat" cmpd="sng">
            <a:solidFill>
              <a:srgbClr val="0C58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0C58D3"/>
                </a:solidFill>
                <a:latin typeface="Corbel" panose="020B0503020204020204" pitchFamily="34" charset="0"/>
                <a:ea typeface="Roboto"/>
                <a:cs typeface="Roboto"/>
                <a:sym typeface="Roboto"/>
              </a:rPr>
              <a:t>Adhesividad</a:t>
            </a:r>
            <a:endParaRPr sz="1800">
              <a:solidFill>
                <a:srgbClr val="0C58D3"/>
              </a:solidFill>
              <a:latin typeface="Corbel" panose="020B0503020204020204" pitchFamily="34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4155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70ca18a819_0_7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7" y="0"/>
            <a:ext cx="12193055" cy="685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70ca18a819_0_776"/>
          <p:cNvSpPr txBox="1"/>
          <p:nvPr/>
        </p:nvSpPr>
        <p:spPr>
          <a:xfrm>
            <a:off x="2099811" y="343564"/>
            <a:ext cx="44649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2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Ilegalidad en la industria</a:t>
            </a:r>
            <a:endParaRPr sz="2800" b="1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1" name="Google Shape;201;g70ca18a819_0_776" descr="Imagen que contiene persona, pantalla, monitor    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54" y="152400"/>
            <a:ext cx="7657325" cy="1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70ca18a819_0_776"/>
          <p:cNvSpPr txBox="1"/>
          <p:nvPr/>
        </p:nvSpPr>
        <p:spPr>
          <a:xfrm>
            <a:off x="1736108" y="367084"/>
            <a:ext cx="54828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4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Propuestas</a:t>
            </a:r>
            <a:endParaRPr sz="4000" b="1" i="0" u="none" strike="noStrike" cap="non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3" name="Google Shape;203;g70ca18a819_0_776"/>
          <p:cNvSpPr txBox="1"/>
          <p:nvPr/>
        </p:nvSpPr>
        <p:spPr>
          <a:xfrm>
            <a:off x="6095471" y="1756693"/>
            <a:ext cx="37446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g70ca18a819_0_776"/>
          <p:cNvGrpSpPr/>
          <p:nvPr/>
        </p:nvGrpSpPr>
        <p:grpSpPr>
          <a:xfrm>
            <a:off x="3584993" y="976002"/>
            <a:ext cx="5024697" cy="5032419"/>
            <a:chOff x="2675582" y="676586"/>
            <a:chExt cx="3793942" cy="3790328"/>
          </a:xfrm>
        </p:grpSpPr>
        <p:sp>
          <p:nvSpPr>
            <p:cNvPr id="205" name="Google Shape;205;g70ca18a819_0_776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g70ca18a819_0_776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g70ca18a819_0_776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g70ca18a819_0_776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" name="Google Shape;209;g70ca18a819_0_776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210" name="Google Shape;210;g70ca18a819_0_776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0C58D3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g70ca18a819_0_776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0C58D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" name="Google Shape;212;g70ca18a819_0_776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213" name="Google Shape;213;g70ca18a819_0_776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0D5DDF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g70ca18a819_0_776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0D5DD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" name="Google Shape;215;g70ca18a819_0_776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216" name="Google Shape;216;g70ca18a819_0_776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0E65F0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g70ca18a819_0_776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0E65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" name="Google Shape;218;g70ca18a819_0_776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g70ca18a819_0_776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220;g70ca18a819_0_776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21" name="Google Shape;221;g70ca18a819_0_776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22" name="Google Shape;222;g70ca18a819_0_776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0944A1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g70ca18a819_0_776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0944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" name="Google Shape;224;g70ca18a819_0_776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5" name="Google Shape;225;g70ca18a819_0_776"/>
          <p:cNvGrpSpPr/>
          <p:nvPr/>
        </p:nvGrpSpPr>
        <p:grpSpPr>
          <a:xfrm>
            <a:off x="431323" y="1560594"/>
            <a:ext cx="4483505" cy="1719557"/>
            <a:chOff x="323500" y="1170475"/>
            <a:chExt cx="3362713" cy="1289700"/>
          </a:xfrm>
        </p:grpSpPr>
        <p:sp>
          <p:nvSpPr>
            <p:cNvPr id="226" name="Google Shape;226;g70ca18a819_0_776"/>
            <p:cNvSpPr txBox="1"/>
            <p:nvPr/>
          </p:nvSpPr>
          <p:spPr>
            <a:xfrm>
              <a:off x="323500" y="11704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600" b="1">
                  <a:latin typeface="Corbel" panose="020B0503020204020204" pitchFamily="34" charset="0"/>
                  <a:ea typeface="Oswald"/>
                  <a:cs typeface="Oswald"/>
                  <a:sym typeface="Oswald"/>
                </a:rPr>
                <a:t>Mejorar fracturación</a:t>
              </a:r>
              <a:endParaRPr sz="2600" b="1">
                <a:latin typeface="Corbel" panose="020B0503020204020204" pitchFamily="34" charset="0"/>
                <a:ea typeface="Oswald"/>
                <a:cs typeface="Oswald"/>
                <a:sym typeface="Oswald"/>
              </a:endParaRPr>
            </a:p>
          </p:txBody>
        </p:sp>
        <p:cxnSp>
          <p:nvCxnSpPr>
            <p:cNvPr id="227" name="Google Shape;227;g70ca18a819_0_776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0E65F0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28" name="Google Shape;228;g70ca18a819_0_776"/>
          <p:cNvGrpSpPr/>
          <p:nvPr/>
        </p:nvGrpSpPr>
        <p:grpSpPr>
          <a:xfrm>
            <a:off x="431323" y="3770939"/>
            <a:ext cx="4839096" cy="1719557"/>
            <a:chOff x="323500" y="2828275"/>
            <a:chExt cx="3629413" cy="1289700"/>
          </a:xfrm>
        </p:grpSpPr>
        <p:sp>
          <p:nvSpPr>
            <p:cNvPr id="229" name="Google Shape;229;g70ca18a819_0_776"/>
            <p:cNvSpPr txBox="1"/>
            <p:nvPr/>
          </p:nvSpPr>
          <p:spPr>
            <a:xfrm>
              <a:off x="323500" y="28282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600" b="1" dirty="0">
                  <a:latin typeface="Corbel" panose="020B0503020204020204" pitchFamily="34" charset="0"/>
                  <a:ea typeface="Oswald"/>
                  <a:cs typeface="Oswald"/>
                  <a:sym typeface="Oswald"/>
                </a:rPr>
                <a:t>Índices de forma</a:t>
              </a:r>
              <a:endParaRPr sz="2600" b="1" dirty="0">
                <a:latin typeface="Corbel" panose="020B0503020204020204" pitchFamily="34" charset="0"/>
                <a:ea typeface="Oswald"/>
                <a:cs typeface="Oswald"/>
                <a:sym typeface="Oswald"/>
              </a:endParaRPr>
            </a:p>
          </p:txBody>
        </p:sp>
        <p:cxnSp>
          <p:nvCxnSpPr>
            <p:cNvPr id="230" name="Google Shape;230;g70ca18a819_0_776"/>
            <p:cNvCxnSpPr/>
            <p:nvPr/>
          </p:nvCxnSpPr>
          <p:spPr>
            <a:xfrm rot="10800000">
              <a:off x="2641913" y="34894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0D5DDF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1" name="Google Shape;231;g70ca18a819_0_776"/>
          <p:cNvGrpSpPr/>
          <p:nvPr/>
        </p:nvGrpSpPr>
        <p:grpSpPr>
          <a:xfrm>
            <a:off x="6946260" y="1413765"/>
            <a:ext cx="4814080" cy="1719557"/>
            <a:chOff x="5209825" y="1060350"/>
            <a:chExt cx="3610650" cy="1289700"/>
          </a:xfrm>
        </p:grpSpPr>
        <p:sp>
          <p:nvSpPr>
            <p:cNvPr id="232" name="Google Shape;232;g70ca18a819_0_776"/>
            <p:cNvSpPr txBox="1"/>
            <p:nvPr/>
          </p:nvSpPr>
          <p:spPr>
            <a:xfrm>
              <a:off x="6696475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600" b="1">
                  <a:latin typeface="Corbel" panose="020B0503020204020204" pitchFamily="34" charset="0"/>
                  <a:ea typeface="Oswald"/>
                  <a:cs typeface="Oswald"/>
                  <a:sym typeface="Oswald"/>
                </a:rPr>
                <a:t>Adhesibilidad</a:t>
              </a:r>
              <a:endParaRPr sz="2600" b="1">
                <a:latin typeface="Corbel" panose="020B0503020204020204" pitchFamily="34" charset="0"/>
                <a:ea typeface="Oswald"/>
                <a:cs typeface="Oswald"/>
                <a:sym typeface="Oswald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>
                  <a:latin typeface="Corbel" panose="020B0503020204020204" pitchFamily="34" charset="0"/>
                  <a:ea typeface="Oswald"/>
                  <a:cs typeface="Oswald"/>
                  <a:sym typeface="Oswald"/>
                </a:rPr>
                <a:t>Uso de aditivos en mezcla.</a:t>
              </a:r>
              <a:endParaRPr sz="1800">
                <a:latin typeface="Corbel" panose="020B0503020204020204" pitchFamily="34" charset="0"/>
                <a:ea typeface="Oswald"/>
                <a:cs typeface="Oswald"/>
                <a:sym typeface="Oswald"/>
              </a:endParaRPr>
            </a:p>
          </p:txBody>
        </p:sp>
        <p:cxnSp>
          <p:nvCxnSpPr>
            <p:cNvPr id="233" name="Google Shape;233;g70ca18a819_0_776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0944A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4" name="Google Shape;234;g70ca18a819_0_776"/>
          <p:cNvGrpSpPr/>
          <p:nvPr/>
        </p:nvGrpSpPr>
        <p:grpSpPr>
          <a:xfrm>
            <a:off x="6946534" y="4027175"/>
            <a:ext cx="4813880" cy="1719557"/>
            <a:chOff x="5210031" y="3020457"/>
            <a:chExt cx="3610500" cy="1289700"/>
          </a:xfrm>
        </p:grpSpPr>
        <p:sp>
          <p:nvSpPr>
            <p:cNvPr id="235" name="Google Shape;235;g70ca18a819_0_776"/>
            <p:cNvSpPr txBox="1"/>
            <p:nvPr/>
          </p:nvSpPr>
          <p:spPr>
            <a:xfrm>
              <a:off x="6217731" y="3020457"/>
              <a:ext cx="2602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400" b="1" dirty="0">
                  <a:latin typeface="Corbel" panose="020B0503020204020204" pitchFamily="34" charset="0"/>
                  <a:ea typeface="Oswald"/>
                  <a:cs typeface="Oswald"/>
                  <a:sym typeface="Oswald"/>
                </a:rPr>
                <a:t>Durabilidad/Desgaste</a:t>
              </a:r>
              <a:endParaRPr sz="2400" b="1" dirty="0">
                <a:latin typeface="Corbel" panose="020B0503020204020204" pitchFamily="34" charset="0"/>
                <a:ea typeface="Oswald"/>
                <a:cs typeface="Oswald"/>
                <a:sym typeface="Oswald"/>
              </a:endParaRPr>
            </a:p>
          </p:txBody>
        </p:sp>
        <p:cxnSp>
          <p:nvCxnSpPr>
            <p:cNvPr id="236" name="Google Shape;236;g70ca18a819_0_776"/>
            <p:cNvCxnSpPr>
              <a:endCxn id="235" idx="1"/>
            </p:cNvCxnSpPr>
            <p:nvPr/>
          </p:nvCxnSpPr>
          <p:spPr>
            <a:xfrm>
              <a:off x="5210031" y="3648207"/>
              <a:ext cx="1007700" cy="17100"/>
            </a:xfrm>
            <a:prstGeom prst="straightConnector1">
              <a:avLst/>
            </a:prstGeom>
            <a:noFill/>
            <a:ln w="9525" cap="flat" cmpd="sng">
              <a:solidFill>
                <a:srgbClr val="0C58D3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pic>
        <p:nvPicPr>
          <p:cNvPr id="40" name="Imagen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7903" y="2439306"/>
            <a:ext cx="1576900" cy="2102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2541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70ca18a819_0_1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7" y="0"/>
            <a:ext cx="12193055" cy="685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70ca18a819_0_1127"/>
          <p:cNvSpPr txBox="1"/>
          <p:nvPr/>
        </p:nvSpPr>
        <p:spPr>
          <a:xfrm>
            <a:off x="2099811" y="343564"/>
            <a:ext cx="44649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2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Ilegalidad en la industria</a:t>
            </a:r>
            <a:endParaRPr sz="2800" b="1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4" name="Google Shape;244;g70ca18a819_0_1127" descr="Imagen que contiene persona, pantalla, monitor    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54" y="152400"/>
            <a:ext cx="7657325" cy="1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70ca18a819_0_1127"/>
          <p:cNvSpPr txBox="1"/>
          <p:nvPr/>
        </p:nvSpPr>
        <p:spPr>
          <a:xfrm>
            <a:off x="1863481" y="397527"/>
            <a:ext cx="54828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4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Bases y sub bases</a:t>
            </a:r>
            <a:endParaRPr sz="4000" b="1" i="0" u="none" strike="noStrike" cap="non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6" name="Google Shape;246;g70ca18a819_0_1127"/>
          <p:cNvSpPr txBox="1"/>
          <p:nvPr/>
        </p:nvSpPr>
        <p:spPr>
          <a:xfrm>
            <a:off x="6095471" y="1756693"/>
            <a:ext cx="37446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" name="Google Shape;247;g70ca18a819_0_1127"/>
          <p:cNvGrpSpPr/>
          <p:nvPr/>
        </p:nvGrpSpPr>
        <p:grpSpPr>
          <a:xfrm>
            <a:off x="1441138" y="1182181"/>
            <a:ext cx="5381985" cy="4950637"/>
            <a:chOff x="2256567" y="677103"/>
            <a:chExt cx="4036590" cy="3713071"/>
          </a:xfrm>
        </p:grpSpPr>
        <p:sp>
          <p:nvSpPr>
            <p:cNvPr id="248" name="Google Shape;248;g70ca18a819_0_1127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rgbClr val="A1C3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g70ca18a819_0_1127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A1C3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g70ca18a819_0_1127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A1C3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g70ca18a819_0_1127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A1C3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g70ca18a819_0_1127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g70ca18a819_0_1127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A1C3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g70ca18a819_0_1127"/>
          <p:cNvGrpSpPr/>
          <p:nvPr/>
        </p:nvGrpSpPr>
        <p:grpSpPr>
          <a:xfrm>
            <a:off x="4361901" y="2700360"/>
            <a:ext cx="3253519" cy="3253519"/>
            <a:chOff x="4447194" y="1815766"/>
            <a:chExt cx="2440200" cy="2440200"/>
          </a:xfrm>
        </p:grpSpPr>
        <p:sp>
          <p:nvSpPr>
            <p:cNvPr id="255" name="Google Shape;255;g70ca18a819_0_1127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0944A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g70ca18a819_0_1127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800" b="1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Paquete completo de estructura de pavimento</a:t>
              </a:r>
              <a:endParaRPr sz="28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257" name="Google Shape;257;g70ca18a819_0_1127"/>
          <p:cNvSpPr/>
          <p:nvPr/>
        </p:nvSpPr>
        <p:spPr>
          <a:xfrm>
            <a:off x="3147255" y="2378431"/>
            <a:ext cx="1214700" cy="1260300"/>
          </a:xfrm>
          <a:prstGeom prst="ellipse">
            <a:avLst/>
          </a:prstGeom>
          <a:solidFill>
            <a:srgbClr val="0C58D3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00" y="2378431"/>
            <a:ext cx="2583655" cy="25836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20760"/>
            <a:ext cx="3184550" cy="31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43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457</Words>
  <Application>Microsoft Office PowerPoint</Application>
  <PresentationFormat>Panorámica</PresentationFormat>
  <Paragraphs>152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Corbel</vt:lpstr>
      <vt:lpstr>Oswald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Sabogal Pastor</dc:creator>
  <cp:lastModifiedBy>Asogravas</cp:lastModifiedBy>
  <cp:revision>88</cp:revision>
  <dcterms:created xsi:type="dcterms:W3CDTF">2019-09-03T21:39:45Z</dcterms:created>
  <dcterms:modified xsi:type="dcterms:W3CDTF">2019-11-14T17:35:35Z</dcterms:modified>
</cp:coreProperties>
</file>