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64" r:id="rId5"/>
    <p:sldId id="259" r:id="rId6"/>
    <p:sldId id="260" r:id="rId7"/>
    <p:sldId id="263" r:id="rId8"/>
    <p:sldId id="265" r:id="rId9"/>
    <p:sldId id="266" r:id="rId10"/>
    <p:sldId id="267" r:id="rId11"/>
    <p:sldId id="269" r:id="rId12"/>
    <p:sldId id="273" r:id="rId13"/>
    <p:sldId id="274" r:id="rId14"/>
    <p:sldId id="281" r:id="rId15"/>
    <p:sldId id="282" r:id="rId16"/>
    <p:sldId id="283" r:id="rId17"/>
    <p:sldId id="275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4" r:id="rId26"/>
  </p:sldIdLst>
  <p:sldSz cx="12192000" cy="6858000"/>
  <p:notesSz cx="7023100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712" autoAdjust="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2EF7AC-5CB9-40B1-9151-D41FA0FC3EF4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5F7A56-9499-4219-B84D-ACC104CB422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F7A56-9499-4219-B84D-ACC104CB4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F7A56-9499-4219-B84D-ACC104CB4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9A4631-E947-1B40-9244-24FBFC1A8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F5A69F-AA61-744B-99A0-4CBC6424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C3FB98-714D-FB45-AB6B-A538FED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EAF8AA-7C54-024B-9459-DFB93DD8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E0C253-83F4-2147-806C-C508857A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6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8AC931-17BB-7B4B-A19A-B10C1C5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11495B-EB75-034A-A5F8-558C3460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BF40E5-253F-4F4E-817C-79DA7FE0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305EC8-1FE4-6245-B5F5-E327E768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44D22B-7C44-1941-B3D7-72D4F85E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5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46CECF7-F600-A14B-B255-60FF1E844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79D7-6620-9648-AF08-6783791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B322B9-42BD-C143-A700-78E1B3C2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10BCA1-D0CB-BA4E-B83A-9E72F0B2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71B67C-FDC3-1E4F-BB34-ED02D490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2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3CD6F-FD60-414E-988E-9AB04D7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8911F-48A3-2747-A362-83D7ED05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06FE85-1D57-364F-A97F-5B11E02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934DC3-7D81-074E-90CC-601AFA3C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A313A7-C249-354B-824E-3DE01C5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2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D5BA5-F2B5-2D41-89EF-FFEF3D65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E40316-1133-A044-ABB0-9FF61DF0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ECA942-EC46-804B-8A59-0F0F59F7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BB40E8-06AD-F348-B5BD-80E66D3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D7C99F-5221-B641-B3D3-E0C9B018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0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43F1E-E98D-DD41-BBE3-7A60931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464BDA-1C3B-714F-BBD9-190083ED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9DE018A-142F-A643-B77A-4F943D36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548678-4C53-B242-AD68-D408325E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EC8DD9-B2FE-9144-A826-2165E37E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FC8E8A-18A7-5740-83AB-DDBA9F4B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7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084FEC-ED8F-3A45-B308-55A9BEF6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EC1E3C-820D-9048-B4B0-8F7C4BCF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C12627-381A-DB4C-A317-5D8E7FBE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49C2909-5315-AC44-86BD-957C7E411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33AB52E-C355-6142-AA7E-CEA2BB4F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C72410A-20BA-384F-ADA0-3F670804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FB18E28-4386-0441-95F6-23F18BA6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3D58569-0D45-A84C-9DF3-9593EC66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20061-24F3-4F47-A4E1-B07EDE69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B2FAD73-354E-E242-9B0A-55D89C8E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CD1700C-19F7-6E4B-8BAC-E736E367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E7EB3EF-7464-2D4F-B35F-76C2D93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9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0A3C8FE-F191-F94E-B360-D083BC0E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8763434-894B-8143-B333-A9EF426B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938D898-E1E8-3F47-947E-495975B5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8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404232-6E6B-D94E-BC1D-C3DC160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EAF233-23E6-7B4A-9F93-8B640D6D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6603B9B-E4CB-CD48-A8C1-EC870457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901B87-4608-5D4C-BE72-C34F7C10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D1826A1-5DEB-E04D-9690-27BCC880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2F30988-0101-114B-B694-220B9BD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7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D0930-4485-9D4B-85F6-47A60AE7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9B6FFAF-AB88-B04B-AE27-03910BF83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C344BA-DFC4-8346-BBEF-743A378A8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3559F2B-D188-6C4D-93D2-395A113E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9D24F6E-4E19-A44F-A8AA-87461F49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B6DC485-B23F-E144-A694-3F8153A8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7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92791F4-0B42-C945-B54F-49597A6F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455537-9E77-DD49-AC8A-AEDF5582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09FB30-C40F-2247-940F-A9B89B97B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6BAF-33EA-6C45-899F-35C802C15C68}" type="datetimeFigureOut">
              <a:rPr lang="es-CO" smtClean="0"/>
              <a:t>26/12/2019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0E32E8-2E44-D948-8078-4A8F109E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BDC062-F3F5-A44A-A765-B7A7DC713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2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teractip.com/wp-content/uploads/2019/04/Approved_FY_2020_to_2024_TIP.pdf#view=Fit" TargetMode="External"/><Relationship Id="rId4" Type="http://schemas.openxmlformats.org/officeDocument/2006/relationships/hyperlink" Target="https://miamidade2045lrtp.com/the-pla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708482-3FFE-BB48-B1B6-706AB3CE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magen que contiene objeto, monitor&#10;&#10;&#10;&#10;Descripción generada automáticamente">
            <a:extLst>
              <a:ext uri="{FF2B5EF4-FFF2-40B4-BE49-F238E27FC236}">
                <a16:creationId xmlns:a16="http://schemas.microsoft.com/office/drawing/2014/main" xmlns="" id="{31F377BB-A67C-5042-ACB9-6F115554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1620057"/>
            <a:ext cx="9314129" cy="36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14136" y="1382113"/>
            <a:ext cx="198099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C0572-EE47-4938-B8B0-D2080490935F}"/>
              </a:ext>
            </a:extLst>
          </p:cNvPr>
          <p:cNvSpPr/>
          <p:nvPr/>
        </p:nvSpPr>
        <p:spPr>
          <a:xfrm>
            <a:off x="3189969" y="1206622"/>
            <a:ext cx="6294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C0C0C0"/>
                </a:highlight>
              </a:rPr>
              <a:t>SUMARIO EJECUTIVO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C0C0C0"/>
              </a:highlight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F641705-CE9C-48F6-A28B-E7AB65B3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777" y="2225148"/>
            <a:ext cx="9030960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14136" y="1382113"/>
            <a:ext cx="198099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C0572-EE47-4938-B8B0-D2080490935F}"/>
              </a:ext>
            </a:extLst>
          </p:cNvPr>
          <p:cNvSpPr/>
          <p:nvPr/>
        </p:nvSpPr>
        <p:spPr>
          <a:xfrm>
            <a:off x="3384625" y="1382113"/>
            <a:ext cx="620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C0C0C0"/>
                </a:highlight>
              </a:rPr>
              <a:t>Objetivos Principales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B326FF-A795-45ED-9338-9B252577DB55}"/>
              </a:ext>
            </a:extLst>
          </p:cNvPr>
          <p:cNvSpPr txBox="1"/>
          <p:nvPr/>
        </p:nvSpPr>
        <p:spPr>
          <a:xfrm>
            <a:off x="3196299" y="2592280"/>
            <a:ext cx="7208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Mejorar la seguridad en cada establecimiento operativo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Reducir accidentes en las carreteras y entre sistemas operativos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Aumentar la seguridad en cada señal de pare y áreas de conexión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Crear e implementar rutas seguras hacia las escuelas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Promover la seguridad de los usuarios de edad avanzada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Acomodar y asegurar de manera conveniente el desplazo de peatones</a:t>
            </a:r>
          </a:p>
        </p:txBody>
      </p:sp>
    </p:spTree>
    <p:extLst>
      <p:ext uri="{BB962C8B-B14F-4D97-AF65-F5344CB8AC3E}">
        <p14:creationId xmlns:p14="http://schemas.microsoft.com/office/powerpoint/2010/main" val="379629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304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272306" y="-56875"/>
            <a:ext cx="198099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C0572-EE47-4938-B8B0-D2080490935F}"/>
              </a:ext>
            </a:extLst>
          </p:cNvPr>
          <p:cNvSpPr/>
          <p:nvPr/>
        </p:nvSpPr>
        <p:spPr>
          <a:xfrm>
            <a:off x="219455" y="1138920"/>
            <a:ext cx="86319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C0C0C0"/>
                </a:highlight>
              </a:rPr>
              <a:t>Fatalidades en carreteras estatales vs. locales</a:t>
            </a:r>
          </a:p>
          <a:p>
            <a:pPr algn="ctr"/>
            <a:endParaRPr lang="es-AR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ABD26FFF-0154-4A2B-BFC5-501B2E0C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51" y="1673638"/>
            <a:ext cx="9554908" cy="50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285651" y="-73824"/>
            <a:ext cx="198099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C0572-EE47-4938-B8B0-D2080490935F}"/>
              </a:ext>
            </a:extLst>
          </p:cNvPr>
          <p:cNvSpPr/>
          <p:nvPr/>
        </p:nvSpPr>
        <p:spPr>
          <a:xfrm>
            <a:off x="1917578" y="1382113"/>
            <a:ext cx="60013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C0C0C0"/>
                </a:highlight>
              </a:rPr>
              <a:t>CONDICION DE CARRETERAS Y PUENTES</a:t>
            </a:r>
          </a:p>
          <a:p>
            <a:pPr algn="ctr"/>
            <a:r>
              <a:rPr lang="es-A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C0C0C0"/>
                </a:highlight>
              </a:rPr>
              <a:t>PARAMETROS ESTABLECIDOS </a:t>
            </a:r>
            <a:endParaRPr lang="es-AR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C0C0C0"/>
              </a:highlight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407EB7E-8915-4463-BBCD-EF220A55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758" y="2376340"/>
            <a:ext cx="6925642" cy="210531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D0B6762-EA68-4A17-A5C2-5BF25BC3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180" y="4481659"/>
            <a:ext cx="6954220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7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86A762-375B-48AE-934C-F2D32D437E3E}"/>
              </a:ext>
            </a:extLst>
          </p:cNvPr>
          <p:cNvSpPr/>
          <p:nvPr/>
        </p:nvSpPr>
        <p:spPr>
          <a:xfrm>
            <a:off x="609600" y="11668"/>
            <a:ext cx="58444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MIAMI – </a:t>
            </a:r>
            <a:r>
              <a:rPr lang="es-AR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Calculos</a:t>
            </a:r>
            <a:r>
              <a:rPr lang="es-A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Impuestos Por Impacto Vial</a:t>
            </a:r>
            <a:endParaRPr lang="es-AR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EEF20F3-6733-4DED-B925-42E7F8B8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99" y="381000"/>
            <a:ext cx="105122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9686DC2-7E2D-422C-809F-223C6F74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2" y="489526"/>
            <a:ext cx="11365735" cy="6220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A0F867-0B37-4252-AFCA-D229E16FACB2}"/>
              </a:ext>
            </a:extLst>
          </p:cNvPr>
          <p:cNvSpPr/>
          <p:nvPr/>
        </p:nvSpPr>
        <p:spPr>
          <a:xfrm>
            <a:off x="413132" y="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MIAMI – </a:t>
            </a:r>
            <a:r>
              <a:rPr lang="es-A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de Fondos Financieros (cont.)</a:t>
            </a:r>
          </a:p>
        </p:txBody>
      </p:sp>
    </p:spTree>
    <p:extLst>
      <p:ext uri="{BB962C8B-B14F-4D97-AF65-F5344CB8AC3E}">
        <p14:creationId xmlns:p14="http://schemas.microsoft.com/office/powerpoint/2010/main" val="215347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52DB494-CB18-4579-930A-5148D0FB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8" y="498764"/>
            <a:ext cx="11245303" cy="63592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99ADE3-91FF-438D-9F7F-EC7FD0B9B9DE}"/>
              </a:ext>
            </a:extLst>
          </p:cNvPr>
          <p:cNvSpPr/>
          <p:nvPr/>
        </p:nvSpPr>
        <p:spPr>
          <a:xfrm>
            <a:off x="356054" y="20843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MIAMI – </a:t>
            </a:r>
            <a:r>
              <a:rPr lang="es-A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de Fondos Financieros (cont.)</a:t>
            </a:r>
          </a:p>
        </p:txBody>
      </p:sp>
    </p:spTree>
    <p:extLst>
      <p:ext uri="{BB962C8B-B14F-4D97-AF65-F5344CB8AC3E}">
        <p14:creationId xmlns:p14="http://schemas.microsoft.com/office/powerpoint/2010/main" val="37074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676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744883A-06D4-43AB-ACDE-04C7596E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0" y="-28253"/>
            <a:ext cx="926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676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597" y="15475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64E603-9C86-4777-A748-2E964444D0E9}"/>
              </a:ext>
            </a:extLst>
          </p:cNvPr>
          <p:cNvSpPr/>
          <p:nvPr/>
        </p:nvSpPr>
        <p:spPr>
          <a:xfrm>
            <a:off x="1278958" y="1209511"/>
            <a:ext cx="65422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AR" sz="1600" b="1" dirty="0">
                <a:ln/>
                <a:solidFill>
                  <a:schemeClr val="accent3"/>
                </a:solidFill>
              </a:rPr>
              <a:t>Tipos de Proyectos:</a:t>
            </a:r>
          </a:p>
          <a:p>
            <a:pPr algn="ctr"/>
            <a:r>
              <a:rPr lang="es-AR" sz="1600" b="1" cap="none" spc="0" dirty="0">
                <a:ln/>
                <a:solidFill>
                  <a:schemeClr val="accent3"/>
                </a:solidFill>
                <a:effectLst/>
              </a:rPr>
              <a:t>Ubicados en la cercanía de corredores principales 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05D8AC2-1CC9-42A1-AA00-439901FE0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9" y="2190431"/>
            <a:ext cx="1063138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8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676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4223A37F-1BE2-4257-ACF2-925860D2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0" y="2012361"/>
            <a:ext cx="10564699" cy="3629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2A7FB1-C086-4139-9C9A-02C5C5C0377B}"/>
              </a:ext>
            </a:extLst>
          </p:cNvPr>
          <p:cNvSpPr/>
          <p:nvPr/>
        </p:nvSpPr>
        <p:spPr>
          <a:xfrm>
            <a:off x="1671962" y="1234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Ubicados en la cercanía de corredores principales </a:t>
            </a:r>
          </a:p>
        </p:txBody>
      </p:sp>
    </p:spTree>
    <p:extLst>
      <p:ext uri="{BB962C8B-B14F-4D97-AF65-F5344CB8AC3E}">
        <p14:creationId xmlns:p14="http://schemas.microsoft.com/office/powerpoint/2010/main" val="143037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852" y="-267675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EB33BCD-F321-6B42-B2F2-17EBE64D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82" y="-85890"/>
            <a:ext cx="8574833" cy="14603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2948-DDD9-42F0-A4C3-44B2EB069300}"/>
              </a:ext>
            </a:extLst>
          </p:cNvPr>
          <p:cNvSpPr/>
          <p:nvPr/>
        </p:nvSpPr>
        <p:spPr>
          <a:xfrm>
            <a:off x="3572009" y="1697057"/>
            <a:ext cx="3986075" cy="356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La subordinación política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Estados Unidos de Norteamérica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Estado de la Florida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Condado de Miami-Dade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Ciudades y Villas (ej. Miami)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E99E2CE0-9F1D-4F5F-9FBC-5F9EB4BE75B9}"/>
              </a:ext>
            </a:extLst>
          </p:cNvPr>
          <p:cNvSpPr/>
          <p:nvPr/>
        </p:nvSpPr>
        <p:spPr>
          <a:xfrm>
            <a:off x="5072338" y="2794808"/>
            <a:ext cx="248574" cy="549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389AE62C-CC66-4B28-8CE9-7D05D1F02140}"/>
              </a:ext>
            </a:extLst>
          </p:cNvPr>
          <p:cNvSpPr/>
          <p:nvPr/>
        </p:nvSpPr>
        <p:spPr>
          <a:xfrm>
            <a:off x="5072338" y="3583668"/>
            <a:ext cx="248574" cy="549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7FB597BB-F437-4FAA-B356-2928FA4828DC}"/>
              </a:ext>
            </a:extLst>
          </p:cNvPr>
          <p:cNvSpPr/>
          <p:nvPr/>
        </p:nvSpPr>
        <p:spPr>
          <a:xfrm>
            <a:off x="5072338" y="4422248"/>
            <a:ext cx="248574" cy="549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676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6CF3DFF6-FCC7-468B-94C6-7B7F0A3A0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92" y="2253592"/>
            <a:ext cx="10498015" cy="2581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4BCDA-38E9-473C-B716-601AC8733537}"/>
              </a:ext>
            </a:extLst>
          </p:cNvPr>
          <p:cNvSpPr/>
          <p:nvPr/>
        </p:nvSpPr>
        <p:spPr>
          <a:xfrm>
            <a:off x="1698595" y="11100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Ubicados en la cercanía de corredores principales </a:t>
            </a:r>
          </a:p>
        </p:txBody>
      </p:sp>
    </p:spTree>
    <p:extLst>
      <p:ext uri="{BB962C8B-B14F-4D97-AF65-F5344CB8AC3E}">
        <p14:creationId xmlns:p14="http://schemas.microsoft.com/office/powerpoint/2010/main" val="421320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676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4BCDA-38E9-473C-B716-601AC8733537}"/>
              </a:ext>
            </a:extLst>
          </p:cNvPr>
          <p:cNvSpPr/>
          <p:nvPr/>
        </p:nvSpPr>
        <p:spPr>
          <a:xfrm>
            <a:off x="1698595" y="11100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Ubicados en los corredores principales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40253F03-8782-45AC-9E13-05974972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1" y="2138926"/>
            <a:ext cx="1039322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8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4BCDA-38E9-473C-B716-601AC8733537}"/>
              </a:ext>
            </a:extLst>
          </p:cNvPr>
          <p:cNvSpPr/>
          <p:nvPr/>
        </p:nvSpPr>
        <p:spPr>
          <a:xfrm>
            <a:off x="1698595" y="11100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Ubicados en los corredores principales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70D7E2DD-5466-4B21-AEF7-2E355857B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2" y="1756387"/>
            <a:ext cx="10307488" cy="49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4BCDA-38E9-473C-B716-601AC8733537}"/>
              </a:ext>
            </a:extLst>
          </p:cNvPr>
          <p:cNvSpPr/>
          <p:nvPr/>
        </p:nvSpPr>
        <p:spPr>
          <a:xfrm>
            <a:off x="452760" y="1110056"/>
            <a:ext cx="4421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Programas de mejora y reconstrucción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CB7CA8DE-5856-49B7-9B0A-BE357712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" y="1756387"/>
            <a:ext cx="10136125" cy="49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356AA-1AD8-46D9-8843-BA9043EDE749}"/>
              </a:ext>
            </a:extLst>
          </p:cNvPr>
          <p:cNvSpPr/>
          <p:nvPr/>
        </p:nvSpPr>
        <p:spPr>
          <a:xfrm>
            <a:off x="10472523" y="-309099"/>
            <a:ext cx="183007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TPO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Miami-Dade Transportation Planning Organization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4BCDA-38E9-473C-B716-601AC8733537}"/>
              </a:ext>
            </a:extLst>
          </p:cNvPr>
          <p:cNvSpPr/>
          <p:nvPr/>
        </p:nvSpPr>
        <p:spPr>
          <a:xfrm>
            <a:off x="452760" y="1110056"/>
            <a:ext cx="4421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Tipos de Proyectos (cont.)</a:t>
            </a:r>
          </a:p>
          <a:p>
            <a:pPr algn="ctr"/>
            <a:r>
              <a:rPr lang="es-AR" b="1" dirty="0">
                <a:ln/>
                <a:solidFill>
                  <a:schemeClr val="accent3"/>
                </a:solidFill>
              </a:rPr>
              <a:t>Programas de mejora y reconstrucción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7F9FDE6-EB0D-4779-9DD9-5A60EF37A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68" y="1756386"/>
            <a:ext cx="10536120" cy="51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3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9513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5EEA94-DAE1-4D38-AB6E-DB3913EBAECA}"/>
              </a:ext>
            </a:extLst>
          </p:cNvPr>
          <p:cNvSpPr/>
          <p:nvPr/>
        </p:nvSpPr>
        <p:spPr>
          <a:xfrm>
            <a:off x="2938432" y="1027699"/>
            <a:ext cx="376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Referencias</a:t>
            </a:r>
            <a:r>
              <a:rPr lang="es-A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s-A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F4DB59-C5C6-43C8-886F-C794F1C51713}"/>
              </a:ext>
            </a:extLst>
          </p:cNvPr>
          <p:cNvSpPr txBox="1"/>
          <p:nvPr/>
        </p:nvSpPr>
        <p:spPr>
          <a:xfrm>
            <a:off x="840509" y="2170545"/>
            <a:ext cx="1018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LRTP  </a:t>
            </a:r>
            <a:r>
              <a:rPr lang="en-US" u="sng" dirty="0">
                <a:hlinkClick r:id="rId4"/>
              </a:rPr>
              <a:t>https://miamidade2045lrtp.com/the-plan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-    TIP    </a:t>
            </a:r>
            <a:r>
              <a:rPr lang="en-US" u="sng" dirty="0">
                <a:hlinkClick r:id="rId5"/>
              </a:rPr>
              <a:t>http://www.interactip.com/wp-   content/uploads/2019/04/Approved_FY_2020_to_2024_TIP.pdf#view=Fit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2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86A762-375B-48AE-934C-F2D32D437E3E}"/>
              </a:ext>
            </a:extLst>
          </p:cNvPr>
          <p:cNvSpPr/>
          <p:nvPr/>
        </p:nvSpPr>
        <p:spPr>
          <a:xfrm>
            <a:off x="78328" y="-80665"/>
            <a:ext cx="11781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MIAMI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r>
              <a:rPr lang="es-A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Esta compuesta por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1" descr="A sign on the side of the street&#10;&#10;Description automatically generated">
            <a:extLst>
              <a:ext uri="{FF2B5EF4-FFF2-40B4-BE49-F238E27FC236}">
                <a16:creationId xmlns:a16="http://schemas.microsoft.com/office/drawing/2014/main" xmlns="" id="{C1FF1802-B9A1-447D-8AAA-ACE3AB61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842664"/>
            <a:ext cx="11526982" cy="585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xmlns="" id="{D77C0224-304E-47C1-893B-B12DE0E5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44" y="1145218"/>
            <a:ext cx="9405911" cy="5712781"/>
          </a:xfrm>
          <a:prstGeom prst="rect">
            <a:avLst/>
          </a:prstGeom>
        </p:spPr>
      </p:pic>
      <p:pic>
        <p:nvPicPr>
          <p:cNvPr id="5" name="Imagen 3" descr="Imagen que contiene persona&#10;&#10;&#10;&#10;Descripción generada automáticamente">
            <a:extLst>
              <a:ext uri="{FF2B5EF4-FFF2-40B4-BE49-F238E27FC236}">
                <a16:creationId xmlns:a16="http://schemas.microsoft.com/office/drawing/2014/main" xmlns="" id="{D253828E-6313-4398-8D73-24E7B0A99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77015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D38E3E-0295-463E-A3E8-BC1C8053F9DC}"/>
              </a:ext>
            </a:extLst>
          </p:cNvPr>
          <p:cNvSpPr txBox="1"/>
          <p:nvPr/>
        </p:nvSpPr>
        <p:spPr>
          <a:xfrm>
            <a:off x="328474" y="1281915"/>
            <a:ext cx="692458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AR" sz="2000" dirty="0"/>
              <a:t>Metas y Objetivos del Plan a Largo Plazo 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2E6C6F-314A-44BB-A70F-E0C6BF466FB8}"/>
              </a:ext>
            </a:extLst>
          </p:cNvPr>
          <p:cNvSpPr txBox="1"/>
          <p:nvPr/>
        </p:nvSpPr>
        <p:spPr>
          <a:xfrm>
            <a:off x="328474" y="1997476"/>
            <a:ext cx="11443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1 Maximizar las opciones de movilidad en todo el sistema</a:t>
            </a:r>
          </a:p>
          <a:p>
            <a:r>
              <a:rPr lang="es-AR" sz="2800" dirty="0"/>
              <a:t>2 Incrementar el sistema de seguridad para todos los usuarios</a:t>
            </a:r>
          </a:p>
          <a:p>
            <a:r>
              <a:rPr lang="es-AR" sz="2800" dirty="0"/>
              <a:t>3 Contribuir al florecimiento económico</a:t>
            </a:r>
          </a:p>
          <a:p>
            <a:r>
              <a:rPr lang="es-AR" sz="2800" dirty="0"/>
              <a:t>4 Proteger y preservar el medio ambiente y calidad de vida, y promover la conservación de energía</a:t>
            </a:r>
          </a:p>
          <a:p>
            <a:r>
              <a:rPr lang="es-AR" sz="2800" dirty="0"/>
              <a:t>5 Mejorar la integración y conectividad entre todos los sistemas</a:t>
            </a:r>
          </a:p>
          <a:p>
            <a:r>
              <a:rPr lang="es-AR" sz="2800" dirty="0"/>
              <a:t>6 Optimizar buenas inversiones estratégicas para el beneficio de la administración y las operaciones</a:t>
            </a:r>
          </a:p>
          <a:p>
            <a:r>
              <a:rPr lang="es-AR" sz="2800" dirty="0"/>
              <a:t>7 Mejorar y preservar el sistema existente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4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981314-3132-490E-A826-99F3494E1389}"/>
              </a:ext>
            </a:extLst>
          </p:cNvPr>
          <p:cNvSpPr txBox="1"/>
          <p:nvPr/>
        </p:nvSpPr>
        <p:spPr>
          <a:xfrm>
            <a:off x="2050742" y="204186"/>
            <a:ext cx="767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PARTICIPACION PUBLICA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40892E7-5678-4FA5-ACF1-5E8A17ED6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10" y="870037"/>
            <a:ext cx="9877212" cy="52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5497EC-ECA0-446B-B49A-1CF38E954617}"/>
              </a:ext>
            </a:extLst>
          </p:cNvPr>
          <p:cNvSpPr/>
          <p:nvPr/>
        </p:nvSpPr>
        <p:spPr>
          <a:xfrm>
            <a:off x="1281672" y="2193"/>
            <a:ext cx="9628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 de Proyectos con Fondos Financieros</a:t>
            </a:r>
            <a:endParaRPr lang="es-A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C8D8F19-EB3E-46F9-B41A-5F182512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336"/>
            <a:ext cx="12192000" cy="53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3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5497EC-ECA0-446B-B49A-1CF38E954617}"/>
              </a:ext>
            </a:extLst>
          </p:cNvPr>
          <p:cNvSpPr/>
          <p:nvPr/>
        </p:nvSpPr>
        <p:spPr>
          <a:xfrm>
            <a:off x="1281672" y="2193"/>
            <a:ext cx="9628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 de Proyectos sin Fondos Financieros</a:t>
            </a:r>
            <a:endParaRPr lang="es-A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7B1D176-458B-4086-A391-A97F892A4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5" y="752101"/>
            <a:ext cx="8592749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5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621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A9C6989-92FA-4064-92E5-188A3C49B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483" y="1231640"/>
            <a:ext cx="10013033" cy="5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1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372</TotalTime>
  <Words>376</Words>
  <Application>Microsoft Office PowerPoint</Application>
  <PresentationFormat>Panorámica</PresentationFormat>
  <Paragraphs>67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Full name</cp:lastModifiedBy>
  <cp:revision>46</cp:revision>
  <cp:lastPrinted>2019-11-08T21:34:40Z</cp:lastPrinted>
  <dcterms:created xsi:type="dcterms:W3CDTF">2019-09-03T21:39:45Z</dcterms:created>
  <dcterms:modified xsi:type="dcterms:W3CDTF">2019-12-27T00:00:42Z</dcterms:modified>
</cp:coreProperties>
</file>