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462" r:id="rId2"/>
    <p:sldId id="1463" r:id="rId3"/>
    <p:sldId id="256" r:id="rId4"/>
    <p:sldId id="310" r:id="rId5"/>
    <p:sldId id="1455" r:id="rId6"/>
    <p:sldId id="1456" r:id="rId7"/>
    <p:sldId id="1454" r:id="rId8"/>
    <p:sldId id="1451" r:id="rId9"/>
    <p:sldId id="1457" r:id="rId10"/>
    <p:sldId id="1458" r:id="rId11"/>
    <p:sldId id="320" r:id="rId12"/>
    <p:sldId id="1459" r:id="rId13"/>
  </p:sldIdLst>
  <p:sldSz cx="118872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lson Alberto Martín Barreto" initials="WAMB" lastIdx="3" clrIdx="0">
    <p:extLst>
      <p:ext uri="{19B8F6BF-5375-455C-9EA6-DF929625EA0E}">
        <p15:presenceInfo xmlns:p15="http://schemas.microsoft.com/office/powerpoint/2012/main" userId="S-1-5-21-658247095-2114230975-39821847-1319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42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5900" y="1122363"/>
            <a:ext cx="8915400" cy="2387600"/>
          </a:xfrm>
        </p:spPr>
        <p:txBody>
          <a:bodyPr anchor="b"/>
          <a:lstStyle>
            <a:lvl1pPr algn="ctr">
              <a:defRPr sz="585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602038"/>
            <a:ext cx="8915400" cy="1655762"/>
          </a:xfrm>
        </p:spPr>
        <p:txBody>
          <a:bodyPr/>
          <a:lstStyle>
            <a:lvl1pPr marL="0" indent="0" algn="ctr">
              <a:buNone/>
              <a:defRPr sz="2340"/>
            </a:lvl1pPr>
            <a:lvl2pPr marL="445770" indent="0" algn="ctr">
              <a:buNone/>
              <a:defRPr sz="1950"/>
            </a:lvl2pPr>
            <a:lvl3pPr marL="891540" indent="0" algn="ctr">
              <a:buNone/>
              <a:defRPr sz="1755"/>
            </a:lvl3pPr>
            <a:lvl4pPr marL="1337310" indent="0" algn="ctr">
              <a:buNone/>
              <a:defRPr sz="1560"/>
            </a:lvl4pPr>
            <a:lvl5pPr marL="1783080" indent="0" algn="ctr">
              <a:buNone/>
              <a:defRPr sz="1560"/>
            </a:lvl5pPr>
            <a:lvl6pPr marL="2228850" indent="0" algn="ctr">
              <a:buNone/>
              <a:defRPr sz="1560"/>
            </a:lvl6pPr>
            <a:lvl7pPr marL="2674620" indent="0" algn="ctr">
              <a:buNone/>
              <a:defRPr sz="1560"/>
            </a:lvl7pPr>
            <a:lvl8pPr marL="3120390" indent="0" algn="ctr">
              <a:buNone/>
              <a:defRPr sz="1560"/>
            </a:lvl8pPr>
            <a:lvl9pPr marL="3566160" indent="0" algn="ctr">
              <a:buNone/>
              <a:defRPr sz="1560"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B96C6-FDA5-4C0C-A97E-D39BF9CDE016}" type="datetimeFigureOut">
              <a:rPr lang="es-CO" smtClean="0"/>
              <a:t>15/08/2019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13212-53CA-47A6-8C73-49AA6E11F5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29146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B96C6-FDA5-4C0C-A97E-D39BF9CDE016}" type="datetimeFigureOut">
              <a:rPr lang="es-CO" smtClean="0"/>
              <a:t>15/08/2019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13212-53CA-47A6-8C73-49AA6E11F5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20901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06777" y="365125"/>
            <a:ext cx="2563178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7245" y="365125"/>
            <a:ext cx="7540943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B96C6-FDA5-4C0C-A97E-D39BF9CDE016}" type="datetimeFigureOut">
              <a:rPr lang="es-CO" smtClean="0"/>
              <a:t>15/08/2019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13212-53CA-47A6-8C73-49AA6E11F5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11791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B96C6-FDA5-4C0C-A97E-D39BF9CDE016}" type="datetimeFigureOut">
              <a:rPr lang="es-CO" smtClean="0"/>
              <a:t>15/08/2019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13212-53CA-47A6-8C73-49AA6E11F5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37594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1054" y="1709739"/>
            <a:ext cx="10252710" cy="2852737"/>
          </a:xfrm>
        </p:spPr>
        <p:txBody>
          <a:bodyPr anchor="b"/>
          <a:lstStyle>
            <a:lvl1pPr>
              <a:defRPr sz="585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1054" y="4589464"/>
            <a:ext cx="10252710" cy="1500187"/>
          </a:xfrm>
        </p:spPr>
        <p:txBody>
          <a:bodyPr/>
          <a:lstStyle>
            <a:lvl1pPr marL="0" indent="0">
              <a:buNone/>
              <a:defRPr sz="2340">
                <a:solidFill>
                  <a:schemeClr val="tx1">
                    <a:tint val="75000"/>
                  </a:schemeClr>
                </a:solidFill>
              </a:defRPr>
            </a:lvl1pPr>
            <a:lvl2pPr marL="44577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2pPr>
            <a:lvl3pPr marL="891540" indent="0">
              <a:buNone/>
              <a:defRPr sz="1755">
                <a:solidFill>
                  <a:schemeClr val="tx1">
                    <a:tint val="75000"/>
                  </a:schemeClr>
                </a:solidFill>
              </a:defRPr>
            </a:lvl3pPr>
            <a:lvl4pPr marL="1337310" indent="0">
              <a:buNone/>
              <a:defRPr sz="1560">
                <a:solidFill>
                  <a:schemeClr val="tx1">
                    <a:tint val="75000"/>
                  </a:schemeClr>
                </a:solidFill>
              </a:defRPr>
            </a:lvl4pPr>
            <a:lvl5pPr marL="1783080" indent="0">
              <a:buNone/>
              <a:defRPr sz="1560">
                <a:solidFill>
                  <a:schemeClr val="tx1">
                    <a:tint val="75000"/>
                  </a:schemeClr>
                </a:solidFill>
              </a:defRPr>
            </a:lvl5pPr>
            <a:lvl6pPr marL="2228850" indent="0">
              <a:buNone/>
              <a:defRPr sz="1560">
                <a:solidFill>
                  <a:schemeClr val="tx1">
                    <a:tint val="75000"/>
                  </a:schemeClr>
                </a:solidFill>
              </a:defRPr>
            </a:lvl6pPr>
            <a:lvl7pPr marL="2674620" indent="0">
              <a:buNone/>
              <a:defRPr sz="1560">
                <a:solidFill>
                  <a:schemeClr val="tx1">
                    <a:tint val="75000"/>
                  </a:schemeClr>
                </a:solidFill>
              </a:defRPr>
            </a:lvl7pPr>
            <a:lvl8pPr marL="3120390" indent="0">
              <a:buNone/>
              <a:defRPr sz="1560">
                <a:solidFill>
                  <a:schemeClr val="tx1">
                    <a:tint val="75000"/>
                  </a:schemeClr>
                </a:solidFill>
              </a:defRPr>
            </a:lvl8pPr>
            <a:lvl9pPr marL="3566160" indent="0">
              <a:buNone/>
              <a:defRPr sz="15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B96C6-FDA5-4C0C-A97E-D39BF9CDE016}" type="datetimeFigureOut">
              <a:rPr lang="es-CO" smtClean="0"/>
              <a:t>15/08/2019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13212-53CA-47A6-8C73-49AA6E11F5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77432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7245" y="1825625"/>
            <a:ext cx="505206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7895" y="1825625"/>
            <a:ext cx="505206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B96C6-FDA5-4C0C-A97E-D39BF9CDE016}" type="datetimeFigureOut">
              <a:rPr lang="es-CO" smtClean="0"/>
              <a:t>15/08/2019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13212-53CA-47A6-8C73-49AA6E11F5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80441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793" y="365126"/>
            <a:ext cx="1025271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8794" y="1681163"/>
            <a:ext cx="5028842" cy="823912"/>
          </a:xfrm>
        </p:spPr>
        <p:txBody>
          <a:bodyPr anchor="b"/>
          <a:lstStyle>
            <a:lvl1pPr marL="0" indent="0">
              <a:buNone/>
              <a:defRPr sz="2340" b="1"/>
            </a:lvl1pPr>
            <a:lvl2pPr marL="445770" indent="0">
              <a:buNone/>
              <a:defRPr sz="1950" b="1"/>
            </a:lvl2pPr>
            <a:lvl3pPr marL="891540" indent="0">
              <a:buNone/>
              <a:defRPr sz="1755" b="1"/>
            </a:lvl3pPr>
            <a:lvl4pPr marL="1337310" indent="0">
              <a:buNone/>
              <a:defRPr sz="1560" b="1"/>
            </a:lvl4pPr>
            <a:lvl5pPr marL="1783080" indent="0">
              <a:buNone/>
              <a:defRPr sz="1560" b="1"/>
            </a:lvl5pPr>
            <a:lvl6pPr marL="2228850" indent="0">
              <a:buNone/>
              <a:defRPr sz="1560" b="1"/>
            </a:lvl6pPr>
            <a:lvl7pPr marL="2674620" indent="0">
              <a:buNone/>
              <a:defRPr sz="1560" b="1"/>
            </a:lvl7pPr>
            <a:lvl8pPr marL="3120390" indent="0">
              <a:buNone/>
              <a:defRPr sz="1560" b="1"/>
            </a:lvl8pPr>
            <a:lvl9pPr marL="3566160" indent="0">
              <a:buNone/>
              <a:defRPr sz="156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8794" y="2505075"/>
            <a:ext cx="5028842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17895" y="1681163"/>
            <a:ext cx="5053608" cy="823912"/>
          </a:xfrm>
        </p:spPr>
        <p:txBody>
          <a:bodyPr anchor="b"/>
          <a:lstStyle>
            <a:lvl1pPr marL="0" indent="0">
              <a:buNone/>
              <a:defRPr sz="2340" b="1"/>
            </a:lvl1pPr>
            <a:lvl2pPr marL="445770" indent="0">
              <a:buNone/>
              <a:defRPr sz="1950" b="1"/>
            </a:lvl2pPr>
            <a:lvl3pPr marL="891540" indent="0">
              <a:buNone/>
              <a:defRPr sz="1755" b="1"/>
            </a:lvl3pPr>
            <a:lvl4pPr marL="1337310" indent="0">
              <a:buNone/>
              <a:defRPr sz="1560" b="1"/>
            </a:lvl4pPr>
            <a:lvl5pPr marL="1783080" indent="0">
              <a:buNone/>
              <a:defRPr sz="1560" b="1"/>
            </a:lvl5pPr>
            <a:lvl6pPr marL="2228850" indent="0">
              <a:buNone/>
              <a:defRPr sz="1560" b="1"/>
            </a:lvl6pPr>
            <a:lvl7pPr marL="2674620" indent="0">
              <a:buNone/>
              <a:defRPr sz="1560" b="1"/>
            </a:lvl7pPr>
            <a:lvl8pPr marL="3120390" indent="0">
              <a:buNone/>
              <a:defRPr sz="1560" b="1"/>
            </a:lvl8pPr>
            <a:lvl9pPr marL="3566160" indent="0">
              <a:buNone/>
              <a:defRPr sz="156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17895" y="2505075"/>
            <a:ext cx="505360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B96C6-FDA5-4C0C-A97E-D39BF9CDE016}" type="datetimeFigureOut">
              <a:rPr lang="es-CO" smtClean="0"/>
              <a:t>15/08/2019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13212-53CA-47A6-8C73-49AA6E11F5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36781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B96C6-FDA5-4C0C-A97E-D39BF9CDE016}" type="datetimeFigureOut">
              <a:rPr lang="es-CO" smtClean="0"/>
              <a:t>15/08/2019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13212-53CA-47A6-8C73-49AA6E11F5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33872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B96C6-FDA5-4C0C-A97E-D39BF9CDE016}" type="datetimeFigureOut">
              <a:rPr lang="es-CO" smtClean="0"/>
              <a:t>15/08/2019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13212-53CA-47A6-8C73-49AA6E11F5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18964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794" y="457200"/>
            <a:ext cx="3833931" cy="1600200"/>
          </a:xfrm>
        </p:spPr>
        <p:txBody>
          <a:bodyPr anchor="b"/>
          <a:lstStyle>
            <a:lvl1pPr>
              <a:defRPr sz="312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3608" y="987426"/>
            <a:ext cx="6017895" cy="4873625"/>
          </a:xfrm>
        </p:spPr>
        <p:txBody>
          <a:bodyPr/>
          <a:lstStyle>
            <a:lvl1pPr>
              <a:defRPr sz="3120"/>
            </a:lvl1pPr>
            <a:lvl2pPr>
              <a:defRPr sz="2730"/>
            </a:lvl2pPr>
            <a:lvl3pPr>
              <a:defRPr sz="2340"/>
            </a:lvl3pPr>
            <a:lvl4pPr>
              <a:defRPr sz="1950"/>
            </a:lvl4pPr>
            <a:lvl5pPr>
              <a:defRPr sz="195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8794" y="2057400"/>
            <a:ext cx="3833931" cy="3811588"/>
          </a:xfrm>
        </p:spPr>
        <p:txBody>
          <a:bodyPr/>
          <a:lstStyle>
            <a:lvl1pPr marL="0" indent="0">
              <a:buNone/>
              <a:defRPr sz="1560"/>
            </a:lvl1pPr>
            <a:lvl2pPr marL="445770" indent="0">
              <a:buNone/>
              <a:defRPr sz="1365"/>
            </a:lvl2pPr>
            <a:lvl3pPr marL="891540" indent="0">
              <a:buNone/>
              <a:defRPr sz="1170"/>
            </a:lvl3pPr>
            <a:lvl4pPr marL="1337310" indent="0">
              <a:buNone/>
              <a:defRPr sz="975"/>
            </a:lvl4pPr>
            <a:lvl5pPr marL="1783080" indent="0">
              <a:buNone/>
              <a:defRPr sz="975"/>
            </a:lvl5pPr>
            <a:lvl6pPr marL="2228850" indent="0">
              <a:buNone/>
              <a:defRPr sz="975"/>
            </a:lvl6pPr>
            <a:lvl7pPr marL="2674620" indent="0">
              <a:buNone/>
              <a:defRPr sz="975"/>
            </a:lvl7pPr>
            <a:lvl8pPr marL="3120390" indent="0">
              <a:buNone/>
              <a:defRPr sz="975"/>
            </a:lvl8pPr>
            <a:lvl9pPr marL="3566160" indent="0">
              <a:buNone/>
              <a:defRPr sz="975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B96C6-FDA5-4C0C-A97E-D39BF9CDE016}" type="datetimeFigureOut">
              <a:rPr lang="es-CO" smtClean="0"/>
              <a:t>15/08/2019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13212-53CA-47A6-8C73-49AA6E11F5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79727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794" y="457200"/>
            <a:ext cx="3833931" cy="1600200"/>
          </a:xfrm>
        </p:spPr>
        <p:txBody>
          <a:bodyPr anchor="b"/>
          <a:lstStyle>
            <a:lvl1pPr>
              <a:defRPr sz="312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53608" y="987426"/>
            <a:ext cx="6017895" cy="4873625"/>
          </a:xfrm>
        </p:spPr>
        <p:txBody>
          <a:bodyPr anchor="t"/>
          <a:lstStyle>
            <a:lvl1pPr marL="0" indent="0">
              <a:buNone/>
              <a:defRPr sz="3120"/>
            </a:lvl1pPr>
            <a:lvl2pPr marL="445770" indent="0">
              <a:buNone/>
              <a:defRPr sz="2730"/>
            </a:lvl2pPr>
            <a:lvl3pPr marL="891540" indent="0">
              <a:buNone/>
              <a:defRPr sz="2340"/>
            </a:lvl3pPr>
            <a:lvl4pPr marL="1337310" indent="0">
              <a:buNone/>
              <a:defRPr sz="1950"/>
            </a:lvl4pPr>
            <a:lvl5pPr marL="1783080" indent="0">
              <a:buNone/>
              <a:defRPr sz="1950"/>
            </a:lvl5pPr>
            <a:lvl6pPr marL="2228850" indent="0">
              <a:buNone/>
              <a:defRPr sz="1950"/>
            </a:lvl6pPr>
            <a:lvl7pPr marL="2674620" indent="0">
              <a:buNone/>
              <a:defRPr sz="1950"/>
            </a:lvl7pPr>
            <a:lvl8pPr marL="3120390" indent="0">
              <a:buNone/>
              <a:defRPr sz="1950"/>
            </a:lvl8pPr>
            <a:lvl9pPr marL="3566160" indent="0">
              <a:buNone/>
              <a:defRPr sz="1950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8794" y="2057400"/>
            <a:ext cx="3833931" cy="3811588"/>
          </a:xfrm>
        </p:spPr>
        <p:txBody>
          <a:bodyPr/>
          <a:lstStyle>
            <a:lvl1pPr marL="0" indent="0">
              <a:buNone/>
              <a:defRPr sz="1560"/>
            </a:lvl1pPr>
            <a:lvl2pPr marL="445770" indent="0">
              <a:buNone/>
              <a:defRPr sz="1365"/>
            </a:lvl2pPr>
            <a:lvl3pPr marL="891540" indent="0">
              <a:buNone/>
              <a:defRPr sz="1170"/>
            </a:lvl3pPr>
            <a:lvl4pPr marL="1337310" indent="0">
              <a:buNone/>
              <a:defRPr sz="975"/>
            </a:lvl4pPr>
            <a:lvl5pPr marL="1783080" indent="0">
              <a:buNone/>
              <a:defRPr sz="975"/>
            </a:lvl5pPr>
            <a:lvl6pPr marL="2228850" indent="0">
              <a:buNone/>
              <a:defRPr sz="975"/>
            </a:lvl6pPr>
            <a:lvl7pPr marL="2674620" indent="0">
              <a:buNone/>
              <a:defRPr sz="975"/>
            </a:lvl7pPr>
            <a:lvl8pPr marL="3120390" indent="0">
              <a:buNone/>
              <a:defRPr sz="975"/>
            </a:lvl8pPr>
            <a:lvl9pPr marL="3566160" indent="0">
              <a:buNone/>
              <a:defRPr sz="975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B96C6-FDA5-4C0C-A97E-D39BF9CDE016}" type="datetimeFigureOut">
              <a:rPr lang="es-CO" smtClean="0"/>
              <a:t>15/08/2019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13212-53CA-47A6-8C73-49AA6E11F5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54982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7245" y="365126"/>
            <a:ext cx="1025271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7245" y="1825625"/>
            <a:ext cx="1025271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7245" y="6356351"/>
            <a:ext cx="26746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4B96C6-FDA5-4C0C-A97E-D39BF9CDE016}" type="datetimeFigureOut">
              <a:rPr lang="es-CO" smtClean="0"/>
              <a:t>15/08/2019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37635" y="6356351"/>
            <a:ext cx="40119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95335" y="6356351"/>
            <a:ext cx="26746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313212-53CA-47A6-8C73-49AA6E11F5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27050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91540" rtl="0" eaLnBrk="1" latinLnBrk="0" hangingPunct="1">
        <a:lnSpc>
          <a:spcPct val="90000"/>
        </a:lnSpc>
        <a:spcBef>
          <a:spcPct val="0"/>
        </a:spcBef>
        <a:buNone/>
        <a:defRPr sz="42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2885" indent="-222885" algn="l" defTabSz="891540" rtl="0" eaLnBrk="1" latinLnBrk="0" hangingPunct="1">
        <a:lnSpc>
          <a:spcPct val="90000"/>
        </a:lnSpc>
        <a:spcBef>
          <a:spcPts val="975"/>
        </a:spcBef>
        <a:buFont typeface="Arial" panose="020B0604020202020204" pitchFamily="34" charset="0"/>
        <a:buChar char="•"/>
        <a:defRPr sz="2730" kern="1200">
          <a:solidFill>
            <a:schemeClr val="tx1"/>
          </a:solidFill>
          <a:latin typeface="+mn-lt"/>
          <a:ea typeface="+mn-ea"/>
          <a:cs typeface="+mn-cs"/>
        </a:defRPr>
      </a:lvl1pPr>
      <a:lvl2pPr marL="668655" indent="-222885" algn="l" defTabSz="891540" rtl="0" eaLnBrk="1" latinLnBrk="0" hangingPunct="1">
        <a:lnSpc>
          <a:spcPct val="90000"/>
        </a:lnSpc>
        <a:spcBef>
          <a:spcPts val="488"/>
        </a:spcBef>
        <a:buFont typeface="Arial" panose="020B0604020202020204" pitchFamily="34" charset="0"/>
        <a:buChar char="•"/>
        <a:defRPr sz="2340" kern="1200">
          <a:solidFill>
            <a:schemeClr val="tx1"/>
          </a:solidFill>
          <a:latin typeface="+mn-lt"/>
          <a:ea typeface="+mn-ea"/>
          <a:cs typeface="+mn-cs"/>
        </a:defRPr>
      </a:lvl2pPr>
      <a:lvl3pPr marL="1114425" indent="-222885" algn="l" defTabSz="891540" rtl="0" eaLnBrk="1" latinLnBrk="0" hangingPunct="1">
        <a:lnSpc>
          <a:spcPct val="90000"/>
        </a:lnSpc>
        <a:spcBef>
          <a:spcPts val="488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560195" indent="-222885" algn="l" defTabSz="891540" rtl="0" eaLnBrk="1" latinLnBrk="0" hangingPunct="1">
        <a:lnSpc>
          <a:spcPct val="90000"/>
        </a:lnSpc>
        <a:spcBef>
          <a:spcPts val="488"/>
        </a:spcBef>
        <a:buFont typeface="Arial" panose="020B0604020202020204" pitchFamily="34" charset="0"/>
        <a:buChar char="•"/>
        <a:defRPr sz="1755" kern="1200">
          <a:solidFill>
            <a:schemeClr val="tx1"/>
          </a:solidFill>
          <a:latin typeface="+mn-lt"/>
          <a:ea typeface="+mn-ea"/>
          <a:cs typeface="+mn-cs"/>
        </a:defRPr>
      </a:lvl4pPr>
      <a:lvl5pPr marL="2005965" indent="-222885" algn="l" defTabSz="891540" rtl="0" eaLnBrk="1" latinLnBrk="0" hangingPunct="1">
        <a:lnSpc>
          <a:spcPct val="90000"/>
        </a:lnSpc>
        <a:spcBef>
          <a:spcPts val="488"/>
        </a:spcBef>
        <a:buFont typeface="Arial" panose="020B0604020202020204" pitchFamily="34" charset="0"/>
        <a:buChar char="•"/>
        <a:defRPr sz="1755" kern="1200">
          <a:solidFill>
            <a:schemeClr val="tx1"/>
          </a:solidFill>
          <a:latin typeface="+mn-lt"/>
          <a:ea typeface="+mn-ea"/>
          <a:cs typeface="+mn-cs"/>
        </a:defRPr>
      </a:lvl5pPr>
      <a:lvl6pPr marL="2451735" indent="-222885" algn="l" defTabSz="891540" rtl="0" eaLnBrk="1" latinLnBrk="0" hangingPunct="1">
        <a:lnSpc>
          <a:spcPct val="90000"/>
        </a:lnSpc>
        <a:spcBef>
          <a:spcPts val="488"/>
        </a:spcBef>
        <a:buFont typeface="Arial" panose="020B0604020202020204" pitchFamily="34" charset="0"/>
        <a:buChar char="•"/>
        <a:defRPr sz="1755" kern="1200">
          <a:solidFill>
            <a:schemeClr val="tx1"/>
          </a:solidFill>
          <a:latin typeface="+mn-lt"/>
          <a:ea typeface="+mn-ea"/>
          <a:cs typeface="+mn-cs"/>
        </a:defRPr>
      </a:lvl6pPr>
      <a:lvl7pPr marL="2897505" indent="-222885" algn="l" defTabSz="891540" rtl="0" eaLnBrk="1" latinLnBrk="0" hangingPunct="1">
        <a:lnSpc>
          <a:spcPct val="90000"/>
        </a:lnSpc>
        <a:spcBef>
          <a:spcPts val="488"/>
        </a:spcBef>
        <a:buFont typeface="Arial" panose="020B0604020202020204" pitchFamily="34" charset="0"/>
        <a:buChar char="•"/>
        <a:defRPr sz="1755" kern="1200">
          <a:solidFill>
            <a:schemeClr val="tx1"/>
          </a:solidFill>
          <a:latin typeface="+mn-lt"/>
          <a:ea typeface="+mn-ea"/>
          <a:cs typeface="+mn-cs"/>
        </a:defRPr>
      </a:lvl7pPr>
      <a:lvl8pPr marL="3343275" indent="-222885" algn="l" defTabSz="891540" rtl="0" eaLnBrk="1" latinLnBrk="0" hangingPunct="1">
        <a:lnSpc>
          <a:spcPct val="90000"/>
        </a:lnSpc>
        <a:spcBef>
          <a:spcPts val="488"/>
        </a:spcBef>
        <a:buFont typeface="Arial" panose="020B0604020202020204" pitchFamily="34" charset="0"/>
        <a:buChar char="•"/>
        <a:defRPr sz="1755" kern="1200">
          <a:solidFill>
            <a:schemeClr val="tx1"/>
          </a:solidFill>
          <a:latin typeface="+mn-lt"/>
          <a:ea typeface="+mn-ea"/>
          <a:cs typeface="+mn-cs"/>
        </a:defRPr>
      </a:lvl8pPr>
      <a:lvl9pPr marL="3789045" indent="-222885" algn="l" defTabSz="891540" rtl="0" eaLnBrk="1" latinLnBrk="0" hangingPunct="1">
        <a:lnSpc>
          <a:spcPct val="90000"/>
        </a:lnSpc>
        <a:spcBef>
          <a:spcPts val="488"/>
        </a:spcBef>
        <a:buFont typeface="Arial" panose="020B0604020202020204" pitchFamily="34" charset="0"/>
        <a:buChar char="•"/>
        <a:defRPr sz="175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91540" rtl="0" eaLnBrk="1" latinLnBrk="0" hangingPunct="1">
        <a:defRPr sz="1755" kern="1200">
          <a:solidFill>
            <a:schemeClr val="tx1"/>
          </a:solidFill>
          <a:latin typeface="+mn-lt"/>
          <a:ea typeface="+mn-ea"/>
          <a:cs typeface="+mn-cs"/>
        </a:defRPr>
      </a:lvl1pPr>
      <a:lvl2pPr marL="445770" algn="l" defTabSz="891540" rtl="0" eaLnBrk="1" latinLnBrk="0" hangingPunct="1">
        <a:defRPr sz="1755" kern="1200">
          <a:solidFill>
            <a:schemeClr val="tx1"/>
          </a:solidFill>
          <a:latin typeface="+mn-lt"/>
          <a:ea typeface="+mn-ea"/>
          <a:cs typeface="+mn-cs"/>
        </a:defRPr>
      </a:lvl2pPr>
      <a:lvl3pPr marL="891540" algn="l" defTabSz="891540" rtl="0" eaLnBrk="1" latinLnBrk="0" hangingPunct="1">
        <a:defRPr sz="1755" kern="1200">
          <a:solidFill>
            <a:schemeClr val="tx1"/>
          </a:solidFill>
          <a:latin typeface="+mn-lt"/>
          <a:ea typeface="+mn-ea"/>
          <a:cs typeface="+mn-cs"/>
        </a:defRPr>
      </a:lvl3pPr>
      <a:lvl4pPr marL="1337310" algn="l" defTabSz="891540" rtl="0" eaLnBrk="1" latinLnBrk="0" hangingPunct="1">
        <a:defRPr sz="1755" kern="1200">
          <a:solidFill>
            <a:schemeClr val="tx1"/>
          </a:solidFill>
          <a:latin typeface="+mn-lt"/>
          <a:ea typeface="+mn-ea"/>
          <a:cs typeface="+mn-cs"/>
        </a:defRPr>
      </a:lvl4pPr>
      <a:lvl5pPr marL="1783080" algn="l" defTabSz="891540" rtl="0" eaLnBrk="1" latinLnBrk="0" hangingPunct="1">
        <a:defRPr sz="1755" kern="1200">
          <a:solidFill>
            <a:schemeClr val="tx1"/>
          </a:solidFill>
          <a:latin typeface="+mn-lt"/>
          <a:ea typeface="+mn-ea"/>
          <a:cs typeface="+mn-cs"/>
        </a:defRPr>
      </a:lvl5pPr>
      <a:lvl6pPr marL="2228850" algn="l" defTabSz="891540" rtl="0" eaLnBrk="1" latinLnBrk="0" hangingPunct="1">
        <a:defRPr sz="1755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algn="l" defTabSz="891540" rtl="0" eaLnBrk="1" latinLnBrk="0" hangingPunct="1">
        <a:defRPr sz="1755" kern="1200">
          <a:solidFill>
            <a:schemeClr val="tx1"/>
          </a:solidFill>
          <a:latin typeface="+mn-lt"/>
          <a:ea typeface="+mn-ea"/>
          <a:cs typeface="+mn-cs"/>
        </a:defRPr>
      </a:lvl7pPr>
      <a:lvl8pPr marL="3120390" algn="l" defTabSz="891540" rtl="0" eaLnBrk="1" latinLnBrk="0" hangingPunct="1">
        <a:defRPr sz="1755" kern="1200">
          <a:solidFill>
            <a:schemeClr val="tx1"/>
          </a:solidFill>
          <a:latin typeface="+mn-lt"/>
          <a:ea typeface="+mn-ea"/>
          <a:cs typeface="+mn-cs"/>
        </a:defRPr>
      </a:lvl8pPr>
      <a:lvl9pPr marL="3566160" algn="l" defTabSz="891540" rtl="0" eaLnBrk="1" latinLnBrk="0" hangingPunct="1">
        <a:defRPr sz="17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rpmorales@alcaldiabogota.gov.co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8A8653D8-4CFC-44C6-A17F-4AC4EF61D9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" y="0"/>
            <a:ext cx="11885415" cy="685800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7E3BD5F6-46BA-44DB-ACE9-7F5D80D8D292}"/>
              </a:ext>
            </a:extLst>
          </p:cNvPr>
          <p:cNvSpPr txBox="1"/>
          <p:nvPr/>
        </p:nvSpPr>
        <p:spPr>
          <a:xfrm>
            <a:off x="3149600" y="4707970"/>
            <a:ext cx="5215467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altLang="es-CO" sz="2400" dirty="0">
                <a:solidFill>
                  <a:srgbClr val="02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Tercer Comité Institucional de </a:t>
            </a:r>
          </a:p>
          <a:p>
            <a:pPr algn="ctr"/>
            <a:r>
              <a:rPr lang="es-CO" altLang="es-CO" sz="2400" dirty="0">
                <a:solidFill>
                  <a:srgbClr val="02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 Interno</a:t>
            </a:r>
          </a:p>
          <a:p>
            <a:pPr algn="ctr"/>
            <a:r>
              <a:rPr lang="es-CO" altLang="es-CO" dirty="0">
                <a:solidFill>
                  <a:srgbClr val="02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 de julio de 2019</a:t>
            </a:r>
          </a:p>
        </p:txBody>
      </p:sp>
    </p:spTree>
    <p:extLst>
      <p:ext uri="{BB962C8B-B14F-4D97-AF65-F5344CB8AC3E}">
        <p14:creationId xmlns:p14="http://schemas.microsoft.com/office/powerpoint/2010/main" val="10309939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87A1C804-AE5D-41D9-9230-7D5C2230D3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5983" y="461665"/>
            <a:ext cx="11885415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BBE75497-9B59-4BC0-B7D9-2CC6025EBA0E}"/>
              </a:ext>
            </a:extLst>
          </p:cNvPr>
          <p:cNvSpPr txBox="1"/>
          <p:nvPr/>
        </p:nvSpPr>
        <p:spPr>
          <a:xfrm>
            <a:off x="0" y="0"/>
            <a:ext cx="118854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Seguimiento de metas Plan de Desarrollo Distrital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9DD89102-45C8-4FB2-90E6-A1B53867EC0A}"/>
              </a:ext>
            </a:extLst>
          </p:cNvPr>
          <p:cNvSpPr txBox="1"/>
          <p:nvPr/>
        </p:nvSpPr>
        <p:spPr>
          <a:xfrm>
            <a:off x="1998383" y="5743701"/>
            <a:ext cx="91439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000"/>
              </a:spcAft>
              <a:defRPr/>
            </a:pPr>
            <a:r>
              <a:rPr lang="es-E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 Reporte de seguimiento y recomendaciones al cumplimiento de metas PDD – trimestre abril-junio de 2019,  Decreto 215 de 2017.Propuesta del Plan Anual de Auditorías 2019.</a:t>
            </a:r>
            <a:endParaRPr lang="es-E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DD7074BA-6D8C-4CAD-941B-B6C83D462EEA}"/>
              </a:ext>
            </a:extLst>
          </p:cNvPr>
          <p:cNvSpPr txBox="1"/>
          <p:nvPr/>
        </p:nvSpPr>
        <p:spPr>
          <a:xfrm>
            <a:off x="508564" y="3211993"/>
            <a:ext cx="102098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000" b="1" dirty="0"/>
              <a:t>Fuente:</a:t>
            </a:r>
            <a:r>
              <a:rPr lang="es-CO" sz="1000" dirty="0"/>
              <a:t> elaboración propia, teniendo en cuenta el seguimiento reportado por OAP a Metas Plan de Desarrollo Distrital en SEGPLAN.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2E54D3C0-0320-4A4F-A380-C3B52373B974}"/>
              </a:ext>
            </a:extLst>
          </p:cNvPr>
          <p:cNvSpPr txBox="1"/>
          <p:nvPr/>
        </p:nvSpPr>
        <p:spPr>
          <a:xfrm>
            <a:off x="1612566" y="5368066"/>
            <a:ext cx="102098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000" b="1" dirty="0"/>
              <a:t>Fuente:</a:t>
            </a:r>
            <a:r>
              <a:rPr lang="es-CO" sz="1000" dirty="0"/>
              <a:t> elaboración propia, teniendo en cuenta la nueva metodología de la </a:t>
            </a:r>
            <a:r>
              <a:rPr lang="es-ES" sz="1000" dirty="0"/>
              <a:t>Dirección Distrital de Desarrollo Institucional de la Alcaldía Mayor de Bogotá D.C.</a:t>
            </a:r>
            <a:endParaRPr lang="es-CO" sz="1000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597EB2F2-F247-4BBE-8C0F-5AB6E0CA6E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56" y="714065"/>
            <a:ext cx="10705451" cy="2537820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4E0C77DD-DECF-4C6D-A21D-D15F200848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9981" y="3662688"/>
            <a:ext cx="10705451" cy="1687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76273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87A1C804-AE5D-41D9-9230-7D5C2230D3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50376"/>
            <a:ext cx="11885415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BBE75497-9B59-4BC0-B7D9-2CC6025EBA0E}"/>
              </a:ext>
            </a:extLst>
          </p:cNvPr>
          <p:cNvSpPr txBox="1"/>
          <p:nvPr/>
        </p:nvSpPr>
        <p:spPr>
          <a:xfrm>
            <a:off x="0" y="0"/>
            <a:ext cx="118854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Seguimiento de metas Plan de Desarrollo Distrital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FB44DCD-1613-40DC-9192-E18660F6A65F}"/>
              </a:ext>
            </a:extLst>
          </p:cNvPr>
          <p:cNvSpPr txBox="1"/>
          <p:nvPr/>
        </p:nvSpPr>
        <p:spPr>
          <a:xfrm>
            <a:off x="2083443" y="5537722"/>
            <a:ext cx="91439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000"/>
              </a:spcAft>
              <a:defRPr/>
            </a:pPr>
            <a:r>
              <a:rPr lang="es-E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 Reporte de seguimiento y recomendaciones al cumplimiento de metas PDD – trimestre abril-junio de 2019,  Decreto 215 de 2017.Propuesta del Plan Anual de Auditorías 2019.</a:t>
            </a:r>
            <a:endParaRPr lang="es-E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3303AFAC-13F5-4FD0-A753-365D026FCF4E}"/>
              </a:ext>
            </a:extLst>
          </p:cNvPr>
          <p:cNvSpPr txBox="1"/>
          <p:nvPr/>
        </p:nvSpPr>
        <p:spPr>
          <a:xfrm>
            <a:off x="1000893" y="2723997"/>
            <a:ext cx="102098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000" b="1" dirty="0"/>
              <a:t>Fuente:</a:t>
            </a:r>
            <a:r>
              <a:rPr lang="es-CO" sz="1000" dirty="0"/>
              <a:t> elaboración propia, teniendo en cuenta el seguimiento reportado por OAP a Metas Plan de Desarrollo Distrital en SEGPLAN.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653110C-1038-4119-A51E-5FB3476A07A5}"/>
              </a:ext>
            </a:extLst>
          </p:cNvPr>
          <p:cNvSpPr txBox="1"/>
          <p:nvPr/>
        </p:nvSpPr>
        <p:spPr>
          <a:xfrm>
            <a:off x="1756877" y="5057814"/>
            <a:ext cx="102098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000" b="1" dirty="0"/>
              <a:t>Fuente:</a:t>
            </a:r>
            <a:r>
              <a:rPr lang="es-CO" sz="1000" dirty="0"/>
              <a:t> elaboración propia, teniendo en cuenta la nueva metodología de la </a:t>
            </a:r>
            <a:r>
              <a:rPr lang="es-ES" sz="1000" dirty="0"/>
              <a:t>Dirección Distrital de Desarrollo Institucional de la Alcaldía Mayor de Bogotá D.C.</a:t>
            </a:r>
            <a:endParaRPr lang="es-CO" sz="1000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2558105B-2722-4CB1-88A0-7C411FF7C2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0893" y="718738"/>
            <a:ext cx="10005774" cy="1994407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57F07F8B-7418-45CA-932B-112E15E6FD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9819" y="3226207"/>
            <a:ext cx="10005774" cy="1837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4467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87A1C804-AE5D-41D9-9230-7D5C2230D3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5" y="193219"/>
            <a:ext cx="11885415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BBE75497-9B59-4BC0-B7D9-2CC6025EBA0E}"/>
              </a:ext>
            </a:extLst>
          </p:cNvPr>
          <p:cNvSpPr txBox="1"/>
          <p:nvPr/>
        </p:nvSpPr>
        <p:spPr>
          <a:xfrm>
            <a:off x="0" y="0"/>
            <a:ext cx="118854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Seguimiento de metas Plan de Desarrollo Distrital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5DA2426-FAF5-4805-A93C-59437E4DC984}"/>
              </a:ext>
            </a:extLst>
          </p:cNvPr>
          <p:cNvSpPr txBox="1"/>
          <p:nvPr/>
        </p:nvSpPr>
        <p:spPr>
          <a:xfrm>
            <a:off x="2083443" y="5537722"/>
            <a:ext cx="91439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000"/>
              </a:spcAft>
              <a:defRPr/>
            </a:pPr>
            <a:r>
              <a:rPr lang="es-E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 Reporte de seguimiento y recomendaciones al cumplimiento de metas PDD – trimestre abril-junio de 2019,  Decreto 215 de 2017.Propuesta del Plan Anual de Auditorías 2019.</a:t>
            </a:r>
            <a:endParaRPr lang="es-E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ABB09FB6-9811-44EC-8BE9-89905C2C6AB5}"/>
              </a:ext>
            </a:extLst>
          </p:cNvPr>
          <p:cNvSpPr txBox="1"/>
          <p:nvPr/>
        </p:nvSpPr>
        <p:spPr>
          <a:xfrm>
            <a:off x="251942" y="4277675"/>
            <a:ext cx="113815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000" b="1" dirty="0"/>
              <a:t>Fuente:</a:t>
            </a:r>
            <a:r>
              <a:rPr lang="es-CO" sz="1000" dirty="0"/>
              <a:t> elaboración propia, teniendo en cuenta el seguimiento al Plan Anual de Adquisiciones reportado por la Secretaría General y la Subdirección Técnica de Producción e Intervención.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1F6A746-E363-4626-B07E-A70E6C70D4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770" y="784628"/>
            <a:ext cx="11531871" cy="3493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8641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87A1C804-AE5D-41D9-9230-7D5C2230D3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3908" y="801511"/>
            <a:ext cx="11885415" cy="6276622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E2EE12F1-CCD6-41BF-8F4A-C032AAF5EA15}"/>
              </a:ext>
            </a:extLst>
          </p:cNvPr>
          <p:cNvSpPr txBox="1"/>
          <p:nvPr/>
        </p:nvSpPr>
        <p:spPr>
          <a:xfrm>
            <a:off x="2147776" y="5895213"/>
            <a:ext cx="759164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45E6F96-1B87-40F0-A659-517E50BD47B7}"/>
              </a:ext>
            </a:extLst>
          </p:cNvPr>
          <p:cNvSpPr txBox="1"/>
          <p:nvPr/>
        </p:nvSpPr>
        <p:spPr>
          <a:xfrm>
            <a:off x="95693" y="58348"/>
            <a:ext cx="11791507" cy="540147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>
              <a:spcAft>
                <a:spcPts val="1000"/>
              </a:spcAft>
              <a:buFont typeface="Calibri" panose="020F0502020204030204" pitchFamily="34" charset="0"/>
              <a:buAutoNum type="romanUcPeriod"/>
              <a:defRPr/>
            </a:pPr>
            <a:endParaRPr lang="es-CO" altLang="es-CO" sz="1600" dirty="0">
              <a:cs typeface="Arial"/>
            </a:endParaRPr>
          </a:p>
          <a:p>
            <a:pPr algn="just">
              <a:spcAft>
                <a:spcPts val="1000"/>
              </a:spcAft>
              <a:buFont typeface="Calibri" panose="020F0502020204030204" pitchFamily="34" charset="0"/>
              <a:buAutoNum type="romanUcPeriod"/>
              <a:defRPr/>
            </a:pPr>
            <a:r>
              <a:rPr lang="es-CO" altLang="es-CO" sz="1600" b="1" dirty="0">
                <a:cs typeface="Arial"/>
              </a:rPr>
              <a:t> 	Verificación del quorum.</a:t>
            </a:r>
          </a:p>
          <a:p>
            <a:pPr algn="just">
              <a:spcAft>
                <a:spcPts val="1000"/>
              </a:spcAft>
              <a:buFont typeface="Calibri" panose="020F0502020204030204" pitchFamily="34" charset="0"/>
              <a:buAutoNum type="romanUcPeriod"/>
              <a:defRPr/>
            </a:pPr>
            <a:r>
              <a:rPr lang="es-ES" sz="1600" b="1" dirty="0"/>
              <a:t> 	Resultados del seguimiento y evaluación</a:t>
            </a:r>
            <a:r>
              <a:rPr lang="es-ES" sz="1600" dirty="0"/>
              <a:t> </a:t>
            </a:r>
            <a:r>
              <a:rPr lang="es-ES" sz="1600" b="1" dirty="0"/>
              <a:t>de las siguientes actividades para el periodo referido:</a:t>
            </a:r>
            <a:r>
              <a:rPr lang="es-ES" sz="1600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/>
              <a:t>Metas Plan de Desarrollo Distrital – PDD: reporte de avance y recomendaciones acorde con la nueva metodología de seguimiento. trimestre abril-junio de 2019, OAP-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/>
              <a:t>Evaluación de la gestión del riesgo: diseño y ejecución de controles identificados en el mapa de riesgos institucional, semestre enero-junio de  2019.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/>
              <a:t>Derechos de petición: consolidado cumplimiento de los tiempos de respuesta, semestre enero-junio de 2019.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/>
              <a:t>Plan de mejoramiento vigente Contraloría de Bogotá D.C.: reporte de avance del cumplimiento de acciones correctivas formuladas vigencias 2018 y 2019:  trimestre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/>
              <a:t>e abril – junio de 2019.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/>
              <a:t>Estado del Sistema de Control Interno - conclusión y recomendaciones del informe pormenorizado SCI – periodo febrero – junio de  2019. </a:t>
            </a:r>
          </a:p>
          <a:p>
            <a:r>
              <a:rPr lang="es-ES" sz="1600" dirty="0"/>
              <a:t>III. 	</a:t>
            </a:r>
            <a:r>
              <a:rPr lang="es-ES" sz="1600" b="1" dirty="0"/>
              <a:t>Plan de mejoramiento Contraloría de Bogotá D.C</a:t>
            </a:r>
            <a:r>
              <a:rPr lang="es-ES" sz="1600" dirty="0"/>
              <a:t>., </a:t>
            </a:r>
            <a:r>
              <a:rPr lang="es-ES" sz="1600" b="1" dirty="0"/>
              <a:t>Auditoría de  regularidad 111 año 2016 vigente:        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/>
              <a:t>trazabilidad de la gestión OCI, hallazgos  vigentes y acciones propuestas a seguir. </a:t>
            </a:r>
          </a:p>
          <a:p>
            <a:r>
              <a:rPr lang="es-ES" sz="1600" dirty="0"/>
              <a:t>IV. 	</a:t>
            </a:r>
            <a:r>
              <a:rPr lang="es-ES" sz="1600" b="1" dirty="0"/>
              <a:t>Plan Anual de Auditorías 2019 V2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/>
              <a:t>reporte de avance del semestre enero – junio 2019.  </a:t>
            </a:r>
          </a:p>
          <a:p>
            <a:r>
              <a:rPr lang="es-ES" sz="1600" dirty="0"/>
              <a:t>V. 	</a:t>
            </a:r>
            <a:r>
              <a:rPr lang="es-ES" sz="1600" b="1" dirty="0"/>
              <a:t>Varios</a:t>
            </a:r>
            <a:endParaRPr lang="es-E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/>
              <a:t>Actualización Carta de Representación por cambio de un integrante del equipo directivo.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/>
              <a:t>Reporte de avance plan de acción Proceso Control, Evaluación y Mejora de la Gestión.</a:t>
            </a:r>
            <a:endParaRPr lang="es-CO" sz="20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8842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8A8653D8-4CFC-44C6-A17F-4AC4EF61D9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5" y="0"/>
            <a:ext cx="11885415" cy="685800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7E3BD5F6-46BA-44DB-ACE9-7F5D80D8D292}"/>
              </a:ext>
            </a:extLst>
          </p:cNvPr>
          <p:cNvSpPr txBox="1"/>
          <p:nvPr/>
        </p:nvSpPr>
        <p:spPr>
          <a:xfrm>
            <a:off x="2252869" y="4561214"/>
            <a:ext cx="7182679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altLang="es-CO" sz="2400" dirty="0">
                <a:solidFill>
                  <a:srgbClr val="02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CUMPLIMIENTO METAS PLAN DE DESARROLLO DISTRITAL</a:t>
            </a:r>
          </a:p>
          <a:p>
            <a:pPr algn="ctr"/>
            <a:r>
              <a:rPr lang="es-CO" sz="1050" dirty="0">
                <a:solidFill>
                  <a:srgbClr val="02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 junio de 2019 </a:t>
            </a:r>
            <a:endParaRPr lang="es-CO" sz="1050" dirty="0"/>
          </a:p>
        </p:txBody>
      </p:sp>
    </p:spTree>
    <p:extLst>
      <p:ext uri="{BB962C8B-B14F-4D97-AF65-F5344CB8AC3E}">
        <p14:creationId xmlns:p14="http://schemas.microsoft.com/office/powerpoint/2010/main" val="3130782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87A1C804-AE5D-41D9-9230-7D5C2230D3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5" y="193219"/>
            <a:ext cx="11885415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BBE75497-9B59-4BC0-B7D9-2CC6025EBA0E}"/>
              </a:ext>
            </a:extLst>
          </p:cNvPr>
          <p:cNvSpPr txBox="1"/>
          <p:nvPr/>
        </p:nvSpPr>
        <p:spPr>
          <a:xfrm>
            <a:off x="0" y="0"/>
            <a:ext cx="118854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Nueva metodología de reporte al seguimiento OCI metas Plan de Desarrollo Distrital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0E7ABCFC-0479-4F24-9229-F07D36804E48}"/>
              </a:ext>
            </a:extLst>
          </p:cNvPr>
          <p:cNvSpPr txBox="1"/>
          <p:nvPr/>
        </p:nvSpPr>
        <p:spPr>
          <a:xfrm>
            <a:off x="2083443" y="5537722"/>
            <a:ext cx="91439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000"/>
              </a:spcAft>
              <a:defRPr/>
            </a:pPr>
            <a:r>
              <a:rPr lang="es-E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 Reporte de seguimiento y recomendaciones al cumplimiento de metas PDD – trimestre abril-junio de 2019,  Decreto 215 de 2017.Propuesta del Plan Anual de Auditorías 2019.</a:t>
            </a:r>
            <a:endParaRPr lang="es-E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9B0A1EBD-1AE5-4193-AE3F-AF5AE32F18D3}"/>
              </a:ext>
            </a:extLst>
          </p:cNvPr>
          <p:cNvSpPr/>
          <p:nvPr/>
        </p:nvSpPr>
        <p:spPr>
          <a:xfrm>
            <a:off x="1274141" y="1080517"/>
            <a:ext cx="4072270" cy="389494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dirty="0">
                <a:solidFill>
                  <a:schemeClr val="tx1"/>
                </a:solidFill>
              </a:rPr>
              <a:t>Se reportaba por un link de Google docs. – Engorroso diligenciamiento por errores con la dirección electrónica.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CO" dirty="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dirty="0">
                <a:solidFill>
                  <a:schemeClr val="tx1"/>
                </a:solidFill>
              </a:rPr>
              <a:t>Análisis del cumplimiento de metas con en énfasis en lo físico; recursos y contractual no tenían relevancia en el reporte.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CO" dirty="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dirty="0">
                <a:solidFill>
                  <a:schemeClr val="tx1"/>
                </a:solidFill>
              </a:rPr>
              <a:t>Cinta de opciones en las observaciones limitada </a:t>
            </a:r>
          </a:p>
          <a:p>
            <a:pPr algn="ctr"/>
            <a:endParaRPr lang="es-CO" dirty="0"/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4B462A21-84A6-4EA6-97EC-18057EE614FE}"/>
              </a:ext>
            </a:extLst>
          </p:cNvPr>
          <p:cNvSpPr/>
          <p:nvPr/>
        </p:nvSpPr>
        <p:spPr>
          <a:xfrm>
            <a:off x="6182832" y="1137106"/>
            <a:ext cx="4541611" cy="42364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es-CO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dirty="0"/>
              <a:t>El formato enviado a la entidad trae información de las metas y su ejecución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CO" sz="5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dirty="0"/>
              <a:t>El reporte se realiza por correo electrónico a </a:t>
            </a:r>
            <a:r>
              <a:rPr lang="es-CO" u="sng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rpmorales@alcaldiabogota.gov</a:t>
            </a:r>
            <a:r>
              <a:rPr lang="es-CO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.co</a:t>
            </a:r>
            <a:r>
              <a:rPr lang="es-CO" dirty="0"/>
              <a:t> para reportar el seguimiento.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CO" sz="500" u="sng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dirty="0"/>
              <a:t>Análisis detallado del cumplimiento de metas físicas, presupuestales y contractuales.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CO" sz="5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dirty="0"/>
              <a:t>Cinta de opciones ampliada para determinar el adecuado estado de las metas de proyectos de inversión.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CO" sz="5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CO" u="sng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CO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70124E91-9542-4948-85BD-A811BA4877EB}"/>
              </a:ext>
            </a:extLst>
          </p:cNvPr>
          <p:cNvSpPr txBox="1"/>
          <p:nvPr/>
        </p:nvSpPr>
        <p:spPr>
          <a:xfrm>
            <a:off x="1850834" y="694063"/>
            <a:ext cx="30626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u="sng" dirty="0"/>
              <a:t>ANTES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05955D92-FA7A-4FEE-AD21-820A883CA03D}"/>
              </a:ext>
            </a:extLst>
          </p:cNvPr>
          <p:cNvSpPr txBox="1"/>
          <p:nvPr/>
        </p:nvSpPr>
        <p:spPr>
          <a:xfrm>
            <a:off x="6792817" y="711185"/>
            <a:ext cx="30626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u="sng" dirty="0"/>
              <a:t>AHORA</a:t>
            </a:r>
          </a:p>
        </p:txBody>
      </p:sp>
    </p:spTree>
    <p:extLst>
      <p:ext uri="{BB962C8B-B14F-4D97-AF65-F5344CB8AC3E}">
        <p14:creationId xmlns:p14="http://schemas.microsoft.com/office/powerpoint/2010/main" val="2075566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87A1C804-AE5D-41D9-9230-7D5C2230D3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5" y="193219"/>
            <a:ext cx="11885415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BBE75497-9B59-4BC0-B7D9-2CC6025EBA0E}"/>
              </a:ext>
            </a:extLst>
          </p:cNvPr>
          <p:cNvSpPr txBox="1"/>
          <p:nvPr/>
        </p:nvSpPr>
        <p:spPr>
          <a:xfrm>
            <a:off x="0" y="0"/>
            <a:ext cx="118854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Nueva metodología de reporte al seguimiento de metas Plan de Desarrollo Distrital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0E7ABCFC-0479-4F24-9229-F07D36804E48}"/>
              </a:ext>
            </a:extLst>
          </p:cNvPr>
          <p:cNvSpPr txBox="1"/>
          <p:nvPr/>
        </p:nvSpPr>
        <p:spPr>
          <a:xfrm>
            <a:off x="2083443" y="5537722"/>
            <a:ext cx="91439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000"/>
              </a:spcAft>
              <a:defRPr/>
            </a:pPr>
            <a:r>
              <a:rPr lang="es-E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 Reporte de seguimiento y recomendaciones al cumplimiento de metas PDD – trimestre abril-junio de 2019,  Decreto 215 de 2017.Propuesta del Plan Anual de Auditorías 2019.</a:t>
            </a:r>
            <a:endParaRPr lang="es-E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49423AB-8A90-405E-805C-62CDEA8C6B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742" y="752633"/>
            <a:ext cx="5494126" cy="4033855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3C4A62EE-31F9-4046-8640-CB87EC7F243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47825" y="752633"/>
            <a:ext cx="6011634" cy="3992242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FCF06037-A2AD-4509-B7DC-204D09EAC557}"/>
              </a:ext>
            </a:extLst>
          </p:cNvPr>
          <p:cNvSpPr txBox="1"/>
          <p:nvPr/>
        </p:nvSpPr>
        <p:spPr>
          <a:xfrm>
            <a:off x="6057132" y="4895077"/>
            <a:ext cx="44582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000" dirty="0"/>
              <a:t>FUENTE: Correo electrónico recibido Dirección Distrital de Desarrollo Institucional </a:t>
            </a:r>
          </a:p>
        </p:txBody>
      </p:sp>
    </p:spTree>
    <p:extLst>
      <p:ext uri="{BB962C8B-B14F-4D97-AF65-F5344CB8AC3E}">
        <p14:creationId xmlns:p14="http://schemas.microsoft.com/office/powerpoint/2010/main" val="17008245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87A1C804-AE5D-41D9-9230-7D5C2230D3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5" y="193219"/>
            <a:ext cx="11885415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BBE75497-9B59-4BC0-B7D9-2CC6025EBA0E}"/>
              </a:ext>
            </a:extLst>
          </p:cNvPr>
          <p:cNvSpPr txBox="1"/>
          <p:nvPr/>
        </p:nvSpPr>
        <p:spPr>
          <a:xfrm>
            <a:off x="0" y="0"/>
            <a:ext cx="118854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Nueva metodología de reporte al seguimiento de metas Plan de Desarrollo Distrital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0E7ABCFC-0479-4F24-9229-F07D36804E48}"/>
              </a:ext>
            </a:extLst>
          </p:cNvPr>
          <p:cNvSpPr txBox="1"/>
          <p:nvPr/>
        </p:nvSpPr>
        <p:spPr>
          <a:xfrm>
            <a:off x="2083443" y="5537722"/>
            <a:ext cx="91439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000"/>
              </a:spcAft>
              <a:defRPr/>
            </a:pPr>
            <a:r>
              <a:rPr lang="es-E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 Reporte de seguimiento y recomendaciones al cumplimiento de metas PDD – trimestre abril-junio de 2019,  Decreto 215 de 2017.Propuesta del Plan Anual de Auditorías 2019.</a:t>
            </a:r>
            <a:endParaRPr lang="es-E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683C131-F4E8-4462-968B-6D67179874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6753" y="1089442"/>
            <a:ext cx="7756491" cy="3820502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E6FD9634-F013-402C-BD9E-AA52B0C8D49A}"/>
              </a:ext>
            </a:extLst>
          </p:cNvPr>
          <p:cNvSpPr txBox="1"/>
          <p:nvPr/>
        </p:nvSpPr>
        <p:spPr>
          <a:xfrm>
            <a:off x="2083443" y="4978333"/>
            <a:ext cx="44582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000" dirty="0"/>
              <a:t>FUENTE: Correo electrónico recibido Dirección Distrital de Desarrollo Institucional </a:t>
            </a:r>
          </a:p>
        </p:txBody>
      </p:sp>
    </p:spTree>
    <p:extLst>
      <p:ext uri="{BB962C8B-B14F-4D97-AF65-F5344CB8AC3E}">
        <p14:creationId xmlns:p14="http://schemas.microsoft.com/office/powerpoint/2010/main" val="14297999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87A1C804-AE5D-41D9-9230-7D5C2230D3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5" y="193219"/>
            <a:ext cx="11885415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BBE75497-9B59-4BC0-B7D9-2CC6025EBA0E}"/>
              </a:ext>
            </a:extLst>
          </p:cNvPr>
          <p:cNvSpPr txBox="1"/>
          <p:nvPr/>
        </p:nvSpPr>
        <p:spPr>
          <a:xfrm>
            <a:off x="0" y="0"/>
            <a:ext cx="118854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Seguimiento de metas Plan de Desarrollo Distrital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0E7ABCFC-0479-4F24-9229-F07D36804E48}"/>
              </a:ext>
            </a:extLst>
          </p:cNvPr>
          <p:cNvSpPr txBox="1"/>
          <p:nvPr/>
        </p:nvSpPr>
        <p:spPr>
          <a:xfrm>
            <a:off x="2083443" y="5537722"/>
            <a:ext cx="91439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000"/>
              </a:spcAft>
              <a:defRPr/>
            </a:pPr>
            <a:r>
              <a:rPr lang="es-E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 Reporte de seguimiento y recomendaciones al cumplimiento de metas PDD – trimestre abril-junio de 2019,  Decreto 215 de 2017.Propuesta del Plan Anual de Auditorías 2019.</a:t>
            </a:r>
            <a:endParaRPr lang="es-E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7CAF001-EEB2-49FC-8789-FC6D0D15F69D}"/>
              </a:ext>
            </a:extLst>
          </p:cNvPr>
          <p:cNvSpPr txBox="1"/>
          <p:nvPr/>
        </p:nvSpPr>
        <p:spPr>
          <a:xfrm>
            <a:off x="776331" y="4675239"/>
            <a:ext cx="102098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000" b="1" dirty="0"/>
              <a:t>Fuente:</a:t>
            </a:r>
            <a:r>
              <a:rPr lang="es-CO" sz="1000" dirty="0"/>
              <a:t> elaboración propia, teniendo en cuenta el seguimiento reportado por OAP a Metas Plan de Desarrollo Distrital en SEGPLAN.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D06FF0B-2647-49E9-9CDC-3352310A0F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7778" y="932983"/>
            <a:ext cx="10209858" cy="3651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248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87A1C804-AE5D-41D9-9230-7D5C2230D3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5" y="193219"/>
            <a:ext cx="11885415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BBE75497-9B59-4BC0-B7D9-2CC6025EBA0E}"/>
              </a:ext>
            </a:extLst>
          </p:cNvPr>
          <p:cNvSpPr txBox="1"/>
          <p:nvPr/>
        </p:nvSpPr>
        <p:spPr>
          <a:xfrm>
            <a:off x="0" y="0"/>
            <a:ext cx="118854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Seguimiento de metas Plan de Desarrollo Distrital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0E7ABCFC-0479-4F24-9229-F07D36804E48}"/>
              </a:ext>
            </a:extLst>
          </p:cNvPr>
          <p:cNvSpPr txBox="1"/>
          <p:nvPr/>
        </p:nvSpPr>
        <p:spPr>
          <a:xfrm>
            <a:off x="2083443" y="5537722"/>
            <a:ext cx="91439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000"/>
              </a:spcAft>
              <a:defRPr/>
            </a:pPr>
            <a:r>
              <a:rPr lang="es-E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 Reporte de seguimiento y recomendaciones al cumplimiento de metas PDD – trimestre abril-junio de 2019,  Decreto 215 de 2017.Propuesta del Plan Anual de Auditorías 2019.</a:t>
            </a:r>
            <a:endParaRPr lang="es-E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7CAF001-EEB2-49FC-8789-FC6D0D15F69D}"/>
              </a:ext>
            </a:extLst>
          </p:cNvPr>
          <p:cNvSpPr txBox="1"/>
          <p:nvPr/>
        </p:nvSpPr>
        <p:spPr>
          <a:xfrm>
            <a:off x="390359" y="4449541"/>
            <a:ext cx="102098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000" b="1" dirty="0"/>
              <a:t>Fuente:</a:t>
            </a:r>
            <a:r>
              <a:rPr lang="es-CO" sz="1000" dirty="0"/>
              <a:t> elaboración propia, teniendo en cuenta la nueva metodología de la </a:t>
            </a:r>
            <a:r>
              <a:rPr lang="es-ES" sz="1000" dirty="0"/>
              <a:t>Dirección Distrital de Desarrollo Institucional de la Alcaldía Mayor de Bogotá D.C.</a:t>
            </a:r>
            <a:endParaRPr lang="es-CO" sz="1000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544E0072-1F7D-4EF0-B3B1-D54AD9CB67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359" y="880660"/>
            <a:ext cx="10837083" cy="3595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0747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87A1C804-AE5D-41D9-9230-7D5C2230D3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5" y="181930"/>
            <a:ext cx="11885415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BBE75497-9B59-4BC0-B7D9-2CC6025EBA0E}"/>
              </a:ext>
            </a:extLst>
          </p:cNvPr>
          <p:cNvSpPr txBox="1"/>
          <p:nvPr/>
        </p:nvSpPr>
        <p:spPr>
          <a:xfrm>
            <a:off x="0" y="0"/>
            <a:ext cx="118854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Seguimiento de metas Plan de Desarrollo Distrital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FB44DCD-1613-40DC-9192-E18660F6A65F}"/>
              </a:ext>
            </a:extLst>
          </p:cNvPr>
          <p:cNvSpPr txBox="1"/>
          <p:nvPr/>
        </p:nvSpPr>
        <p:spPr>
          <a:xfrm>
            <a:off x="2083443" y="5537722"/>
            <a:ext cx="91439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000"/>
              </a:spcAft>
              <a:defRPr/>
            </a:pPr>
            <a:r>
              <a:rPr lang="es-E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 Reporte de seguimiento y recomendaciones al cumplimiento de metas PDD – trimestre abril-junio de 2019,  Decreto 215 de 2017.Propuesta del Plan Anual de Auditorías 2019.</a:t>
            </a:r>
            <a:endParaRPr lang="es-E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CDDA984B-8EF5-4FE5-BC6E-A62A16184C3B}"/>
              </a:ext>
            </a:extLst>
          </p:cNvPr>
          <p:cNvSpPr txBox="1"/>
          <p:nvPr/>
        </p:nvSpPr>
        <p:spPr>
          <a:xfrm>
            <a:off x="369537" y="2428807"/>
            <a:ext cx="102098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000" b="1" dirty="0"/>
              <a:t>Fuente:</a:t>
            </a:r>
            <a:r>
              <a:rPr lang="es-CO" sz="1000" dirty="0"/>
              <a:t> elaboración propia, teniendo en cuenta el seguimiento reportado por OAP a Metas Plan de Desarrollo Distrital en SEGPLAN.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807B21BF-1561-457D-B0A0-A339BCAEA201}"/>
              </a:ext>
            </a:extLst>
          </p:cNvPr>
          <p:cNvSpPr txBox="1"/>
          <p:nvPr/>
        </p:nvSpPr>
        <p:spPr>
          <a:xfrm>
            <a:off x="369537" y="4793632"/>
            <a:ext cx="102098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000" b="1" dirty="0"/>
              <a:t>Fuente:</a:t>
            </a:r>
            <a:r>
              <a:rPr lang="es-CO" sz="1000" dirty="0"/>
              <a:t> elaboración propia, teniendo en cuenta la nueva metodología de la </a:t>
            </a:r>
            <a:r>
              <a:rPr lang="es-ES" sz="1000" dirty="0"/>
              <a:t>Dirección Distrital de Desarrollo Institucional de la Alcaldía Mayor de Bogotá D.C.</a:t>
            </a:r>
            <a:endParaRPr lang="es-CO" sz="100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E0E03F21-BC53-4A39-B2C7-525AB1D58F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537" y="861705"/>
            <a:ext cx="10625841" cy="1567101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706EC484-6894-41F1-831F-3683DEF61F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9537" y="3009743"/>
            <a:ext cx="10705451" cy="168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4539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2138</TotalTime>
  <Words>742</Words>
  <Application>Microsoft Office PowerPoint</Application>
  <PresentationFormat>Personalizado</PresentationFormat>
  <Paragraphs>67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Nelson Andres Ovalle Fernandez</dc:creator>
  <cp:lastModifiedBy>Andrea Rafaela Montoya Gonzalez</cp:lastModifiedBy>
  <cp:revision>31</cp:revision>
  <cp:lastPrinted>2018-07-23T15:52:28Z</cp:lastPrinted>
  <dcterms:created xsi:type="dcterms:W3CDTF">2018-05-23T20:33:42Z</dcterms:created>
  <dcterms:modified xsi:type="dcterms:W3CDTF">2019-08-15T16:49:07Z</dcterms:modified>
</cp:coreProperties>
</file>