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89" r:id="rId2"/>
    <p:sldId id="276" r:id="rId3"/>
    <p:sldId id="290" r:id="rId4"/>
    <p:sldId id="312" r:id="rId5"/>
    <p:sldId id="31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19" r:id="rId16"/>
    <p:sldId id="338" r:id="rId17"/>
    <p:sldId id="288" r:id="rId18"/>
    <p:sldId id="275" r:id="rId19"/>
    <p:sldId id="296" r:id="rId20"/>
    <p:sldId id="311" r:id="rId21"/>
    <p:sldId id="279" r:id="rId22"/>
    <p:sldId id="297" r:id="rId23"/>
    <p:sldId id="299" r:id="rId24"/>
    <p:sldId id="304" r:id="rId25"/>
    <p:sldId id="303" r:id="rId26"/>
    <p:sldId id="282" r:id="rId27"/>
    <p:sldId id="286" r:id="rId28"/>
    <p:sldId id="285" r:id="rId29"/>
    <p:sldId id="287" r:id="rId30"/>
    <p:sldId id="272" r:id="rId31"/>
    <p:sldId id="262" r:id="rId32"/>
    <p:sldId id="273" r:id="rId33"/>
    <p:sldId id="259" r:id="rId34"/>
    <p:sldId id="291" r:id="rId35"/>
    <p:sldId id="316" r:id="rId36"/>
    <p:sldId id="315" r:id="rId37"/>
    <p:sldId id="263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314" r:id="rId46"/>
    <p:sldId id="317" r:id="rId47"/>
    <p:sldId id="313" r:id="rId48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215"/>
    <a:srgbClr val="00B4DE"/>
    <a:srgbClr val="FF3300"/>
    <a:srgbClr val="CC00CC"/>
    <a:srgbClr val="FF00FF"/>
    <a:srgbClr val="F5F5F5"/>
    <a:srgbClr val="FF66FF"/>
    <a:srgbClr val="00CCFF"/>
    <a:srgbClr val="9933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94744-124C-4B5C-B8B7-7B08F60D245F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4C70E-6BBF-4C86-987F-ABCA858E7C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54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0913" y="757238"/>
            <a:ext cx="5046662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AA10E4-4D8F-424F-A572-ACD133A2ADD8}" type="slidenum">
              <a:rPr lang="es-ES" altLang="es-CO"/>
              <a:pPr eaLnBrk="1" hangingPunct="1">
                <a:spcBef>
                  <a:spcPct val="0"/>
                </a:spcBef>
              </a:pPr>
              <a:t>33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01567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08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09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12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51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4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47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81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54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5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68E6-9406-4EFC-9BDE-6965F0258806}" type="datetimeFigureOut">
              <a:rPr lang="es-ES" smtClean="0"/>
              <a:t>22/02/2019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2C3CB-A258-4B51-B156-9ACF48D6AE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6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v.gov.co/sisgestion2017/Documentos/ESTRATEGICOS/SIG/SIG-DE-002-V1_Guia_para_la_Gestion_del_Riesgo_de_Corrupcion_-_Presidencia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>
            <a:extLst>
              <a:ext uri="{FF2B5EF4-FFF2-40B4-BE49-F238E27FC236}">
                <a16:creationId xmlns:a16="http://schemas.microsoft.com/office/drawing/2014/main" id="{A48747E1-5CD4-4D2C-9213-31390C1D4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6">
            <a:extLst>
              <a:ext uri="{FF2B5EF4-FFF2-40B4-BE49-F238E27FC236}">
                <a16:creationId xmlns:a16="http://schemas.microsoft.com/office/drawing/2014/main" id="{CDAD3EC2-CBB9-44E8-9586-18B71FFB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70" y="3831743"/>
            <a:ext cx="887868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dirty="0">
                <a:solidFill>
                  <a:srgbClr val="023E65"/>
                </a:solidFill>
                <a:latin typeface="Gotham Rounded Medium"/>
              </a:rPr>
              <a:t>2da Reunión OCI- OAP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dirty="0">
                <a:solidFill>
                  <a:srgbClr val="023E65"/>
                </a:solidFill>
                <a:latin typeface="Gotham Rounded Medium"/>
              </a:rPr>
              <a:t>SEGUIMIENTO AL PLAN ANTICORRUPCIÓN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dirty="0">
                <a:solidFill>
                  <a:srgbClr val="023E65"/>
                </a:solidFill>
                <a:latin typeface="Gotham Rounded Medium"/>
              </a:rPr>
              <a:t>Y DE ATENCIÓN AL CIUDADANO-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dirty="0">
                <a:solidFill>
                  <a:srgbClr val="023E65"/>
                </a:solidFill>
                <a:latin typeface="Gotham Rounded Medium"/>
              </a:rPr>
              <a:t>UAERMV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dirty="0">
                <a:solidFill>
                  <a:srgbClr val="023E65"/>
                </a:solidFill>
                <a:latin typeface="Gotham Rounded Medium"/>
              </a:rPr>
              <a:t>CUATRIMESTRE MAYO-AGOSTO 2018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400" dirty="0">
                <a:solidFill>
                  <a:srgbClr val="023E65"/>
                </a:solidFill>
                <a:latin typeface="Gotham Rounded Medium"/>
              </a:rPr>
              <a:t>SEPTIEMBRE 27 DE 2018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O" altLang="es-CO" sz="1800" dirty="0"/>
          </a:p>
        </p:txBody>
      </p:sp>
    </p:spTree>
    <p:extLst>
      <p:ext uri="{BB962C8B-B14F-4D97-AF65-F5344CB8AC3E}">
        <p14:creationId xmlns:p14="http://schemas.microsoft.com/office/powerpoint/2010/main" val="162622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798541-BE43-46EA-B5A1-C326E4F5F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6" t="15112" r="7638" b="21556"/>
          <a:stretch/>
        </p:blipFill>
        <p:spPr>
          <a:xfrm>
            <a:off x="333741" y="1219200"/>
            <a:ext cx="9105144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2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8ABD08-466A-4B99-AB4B-71A742A5C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4" t="11556" r="13333" b="5110"/>
          <a:stretch/>
        </p:blipFill>
        <p:spPr>
          <a:xfrm>
            <a:off x="198783" y="1231900"/>
            <a:ext cx="924010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8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726EEA-F272-48FE-AC14-93F2F69CA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11111" r="8472" b="6445"/>
          <a:stretch/>
        </p:blipFill>
        <p:spPr>
          <a:xfrm>
            <a:off x="393699" y="1206500"/>
            <a:ext cx="9045185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94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3C5704-656E-4F1E-A8D5-79CC0F43C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5" t="17111" r="13752" b="7332"/>
          <a:stretch/>
        </p:blipFill>
        <p:spPr>
          <a:xfrm>
            <a:off x="294885" y="1105125"/>
            <a:ext cx="9144000" cy="49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0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095BC4-9749-466D-B49B-6EB21707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2" t="20667" r="7916" b="25777"/>
          <a:stretch/>
        </p:blipFill>
        <p:spPr>
          <a:xfrm>
            <a:off x="608441" y="1105125"/>
            <a:ext cx="8336776" cy="49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551C61-F0D7-4E21-AF46-3CAA3B733659}"/>
              </a:ext>
            </a:extLst>
          </p:cNvPr>
          <p:cNvSpPr txBox="1"/>
          <p:nvPr/>
        </p:nvSpPr>
        <p:spPr>
          <a:xfrm>
            <a:off x="546100" y="1275907"/>
            <a:ext cx="8597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attachment.outlook.office.net/owa/igor.gutierrez@umv.gov.co/service.svc/s/GetFileAttachment?id=AAMkADI4ZWY1NzBlLTA1ZTctNDFkNS1hMmQ3LWI1Y2YxYjg2MzEzOQBGAAAAAACI%2FGUedWHsTLejL2868KLoBwCF2o%2Birod0TZYEiaQlznNNAAAAAAEMAACF2o%2Birod0TZYEiaQlznNNAABud0ZrAAABEgAQABPpWLFzcENBlU4lXVYj4fE%3D&amp;X-OWA-CANARY=7BaYp3ktG0ywwJQV_aJvkJAtVKr_LtYYvBbjgKigdUrmoUOhPqkJ2C16blQdOw7VrJEcijQiDV0.&amp;token=eyJhbGciOiJSUzI1NiIsImtpZCI6IjA2MDBGOUY2NzQ2MjA3MzdFNzM0MDRFMjg3QzQ1QTgxOENCN0NFQjgiLCJ4NXQiOiJCZ0Q1OW5SaUJ6Zm5OQVRpaDhSYWdZeTN6cmciLCJ0eXAiOiJKV1QifQ.eyJ2ZXIiOiJFeGNoYW5nZS5DYWxsYmFjay5WMSIsImFwcGN0eHNlbmRlciI6Ik93YURvd25sb2FkQDBlZDk0N2EyLTA5ZGEtNGNhYy05MmM5LTJhMDdmN2UzMGJkMCIsImFwcGN0eCI6IntcIm1zZXhjaHByb3RcIjpcIm93YVwiLFwicHJpbWFyeXNpZFwiOlwiUy0xLTUtMjEtMzc3MzIwMDQ2Ny0xNjQ4MzQ3MTM4LTMzMzMzMzQ0NjItMTIwMjcxMzBcIixcInB1aWRcIjpcIjExNTM5MDY2NjEyODc3MzYwNDFcIixcIm9pZFwiOlwiMzI1MzBmMWItZTJiMS00YmFmLTk0OTYtOGUwNDRhMzBmYjA0XCIsXCJzY29wZVwiOlwiT3dhRG93bmxvYWRcIn0iLCJuYmYiOjE1MzkyMTAzMDYsImV4cCI6MTUzOTIxMDkwNiwiaXNzIjoiMDAwMDAwMDItMDAwMC0wZmYxLWNlMDAtMDAwMDAwMDAwMDAwQDBlZDk0N2EyLTA5ZGEtNGNhYy05MmM5LTJhMDdmN2UzMGJkMCIsImF1ZCI6IjAwMDAwMDAyLTAwMDAtMGZmMS1jZTAwLTAwMDAwMDAwMDAwMC9hdHRhY2htZW50Lm91dGxvb2sub2ZmaWNlLm5ldEAwZWQ5NDdhMi0wOWRhLTRjYWMtOTJjOS0yYTA3ZjdlMzBiZDAifQ.HrxfKW7cB5GdY2h0n_dixtT6ysv1uSNbM6lWfl08YxqeOzBalO1HaDYhBi-8m8O46HsnRtzGAanEmBUTalYCcVCb5T_LNFAH5ASidAk3sb4SOpkH3ZpqWIPfsCzMpOWFMCjYyi3V8Zsbwre4s6bRwr1q9gbEYaHTx1wWyeOb-qDtZwx3aFz9K9wPAoltZNR-37hfiKaiFPlZrtaBRJ13VaDSkMFZFo8c3mbzmoVpbDY9DYpluiAK3iSxQudCbwlQoyQCybjNbACIDHqVJVbi07VmMTm1CcN1sqS6M733p_zI6vpi4RksEKyBBILMP4DJGw3tiovxQzODQmucn2DZsw&amp;owa=outlook.office.com&amp;isImagePreview=True">
            <a:extLst>
              <a:ext uri="{FF2B5EF4-FFF2-40B4-BE49-F238E27FC236}">
                <a16:creationId xmlns:a16="http://schemas.microsoft.com/office/drawing/2014/main" id="{FC010A86-AC55-41C9-8D46-F6511A5E0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10610"/>
          <a:stretch/>
        </p:blipFill>
        <p:spPr bwMode="auto">
          <a:xfrm>
            <a:off x="1" y="708025"/>
            <a:ext cx="9733770" cy="614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4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551C61-F0D7-4E21-AF46-3CAA3B733659}"/>
              </a:ext>
            </a:extLst>
          </p:cNvPr>
          <p:cNvSpPr txBox="1"/>
          <p:nvPr/>
        </p:nvSpPr>
        <p:spPr>
          <a:xfrm>
            <a:off x="546100" y="1275907"/>
            <a:ext cx="8597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  <a:p>
            <a:pPr algn="ctr"/>
            <a:endParaRPr lang="es-ES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OCI presentó el resultado del seguimiento a las actividades del PAAC con corte al 31/08/2018, asimismo, a las actividades que debieron ser cumplidas al 100% en el primer cuatrimestre y que aún no están cumplidas en su totalidad.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seguimiento a las actividades del PAAC, a 2 de estas no se señaló porcentaje de avance por cuanto no se había recibido la evidencia respectiva, estas son:</a:t>
            </a:r>
          </a:p>
          <a:p>
            <a:pPr algn="just"/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Elaborar informes sobre las quejas y reclamos, con el fin de mejorar el servicio que presta la entidad – 0%.</a:t>
            </a:r>
            <a:br>
              <a:rPr lang="es-E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defRPr/>
            </a:pPr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Adecuar los medios electrónicos para permitir la accesibilidad a población en situación de discapacidad – 0% (1 informe con las mejoras, corte Julio – Diciembre, sin avance).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8CE11A4-8701-4416-A266-2C9751AC88B9}"/>
              </a:ext>
            </a:extLst>
          </p:cNvPr>
          <p:cNvSpPr/>
          <p:nvPr/>
        </p:nvSpPr>
        <p:spPr>
          <a:xfrm>
            <a:off x="294885" y="85538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94249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929544-0B4D-44A9-BBC3-6B5FD76BC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1" t="15007" r="3044" b="8950"/>
          <a:stretch/>
        </p:blipFill>
        <p:spPr>
          <a:xfrm>
            <a:off x="1384803" y="1284494"/>
            <a:ext cx="7169426" cy="24985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4EB879-8655-4AAE-A1B1-EF73323D1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9" t="29102" r="13480" b="7151"/>
          <a:stretch/>
        </p:blipFill>
        <p:spPr>
          <a:xfrm>
            <a:off x="1384804" y="3359426"/>
            <a:ext cx="7169425" cy="33859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14288C5-DAE6-4D34-A6ED-3678B8F35D2B}"/>
              </a:ext>
            </a:extLst>
          </p:cNvPr>
          <p:cNvSpPr/>
          <p:nvPr/>
        </p:nvSpPr>
        <p:spPr>
          <a:xfrm>
            <a:off x="-265043" y="708025"/>
            <a:ext cx="9733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004 de 2018- recomendaciones para formulación del PAAC 2019</a:t>
            </a:r>
          </a:p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Radicado 20181120128092 del 11 de septiembre de 2018. </a:t>
            </a:r>
          </a:p>
        </p:txBody>
      </p:sp>
    </p:spTree>
    <p:extLst>
      <p:ext uri="{BB962C8B-B14F-4D97-AF65-F5344CB8AC3E}">
        <p14:creationId xmlns:p14="http://schemas.microsoft.com/office/powerpoint/2010/main" val="100548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15359F-8CDB-4ED7-9904-227CBA9F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3B64F9-7F1E-40B0-BB33-A0395401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1" t="16158" r="13841" b="35380"/>
          <a:stretch/>
        </p:blipFill>
        <p:spPr>
          <a:xfrm>
            <a:off x="341266" y="1145238"/>
            <a:ext cx="9143999" cy="31374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58E94B-ACA8-462B-B56A-1ADB80464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9" t="29572" r="13478" b="28669"/>
          <a:stretch/>
        </p:blipFill>
        <p:spPr>
          <a:xfrm>
            <a:off x="341266" y="4208686"/>
            <a:ext cx="9236763" cy="272331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95D503A-8F3F-45A4-923D-8995BFAAFF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85ED2E-118F-43F4-A77A-4D014F2A4B1A}"/>
              </a:ext>
            </a:extLst>
          </p:cNvPr>
          <p:cNvSpPr/>
          <p:nvPr/>
        </p:nvSpPr>
        <p:spPr>
          <a:xfrm>
            <a:off x="248502" y="708025"/>
            <a:ext cx="8643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004 de 2018- recomendaciones para formulación del PAAC 2019</a:t>
            </a:r>
          </a:p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Radicado 20181120128092 del 11 de septiembre de 2018. </a:t>
            </a:r>
          </a:p>
        </p:txBody>
      </p:sp>
    </p:spTree>
    <p:extLst>
      <p:ext uri="{BB962C8B-B14F-4D97-AF65-F5344CB8AC3E}">
        <p14:creationId xmlns:p14="http://schemas.microsoft.com/office/powerpoint/2010/main" val="205862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15359F-8CDB-4ED7-9904-227CBA9F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95D503A-8F3F-45A4-923D-8995BFAAFF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RECOMENDACIÓN – identificación del riesgo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310A5DD-82FB-4CB9-8C66-36691BD5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2" t="24159" r="14344" b="20161"/>
          <a:stretch/>
        </p:blipFill>
        <p:spPr>
          <a:xfrm>
            <a:off x="294886" y="827295"/>
            <a:ext cx="9144000" cy="286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3C28C3-55D5-4D58-A036-790956894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8" t="27122" r="13623" b="25189"/>
          <a:stretch/>
        </p:blipFill>
        <p:spPr>
          <a:xfrm>
            <a:off x="294886" y="3574775"/>
            <a:ext cx="9143999" cy="32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C401C24-1CA9-45DE-9282-19242970CCBD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altLang="es-CO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CO" altLang="es-CO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8BB656D-0F7A-4255-A802-B71C38C2FC12}"/>
              </a:ext>
            </a:extLst>
          </p:cNvPr>
          <p:cNvSpPr/>
          <p:nvPr/>
        </p:nvSpPr>
        <p:spPr>
          <a:xfrm>
            <a:off x="238539" y="734529"/>
            <a:ext cx="86006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mejoramiento formulado por OAP a la Audiencia de     Rendición de cuentas- </a:t>
            </a:r>
            <a:r>
              <a:rPr lang="es-E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RdC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18 de mayo de 2018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Anticorrupción y de Atención al Ciudadano- PAAC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Anticorrupción y Atención al Ciudadano – resultados del seguimiento OCI al 31 de agosto de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Observaciones y recomendaciones.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004 de 2018- recomendaciones para formulación del PAAC 2019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Riesgos de Corrupción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de riesgos de corrupción, resultados del seguimiento OCI al 31 de agosto de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Observaciones y recomendaciones.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Varios</a:t>
            </a:r>
            <a:endParaRPr lang="es-CO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28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15359F-8CDB-4ED7-9904-227CBA9F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95D503A-8F3F-45A4-923D-8995BFAAFF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RECOMENDACIÓN – identificación del riesgo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50EB09-6751-49DA-89D5-5744B6576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40" r="6816"/>
          <a:stretch/>
        </p:blipFill>
        <p:spPr>
          <a:xfrm>
            <a:off x="569845" y="708025"/>
            <a:ext cx="8574155" cy="52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62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DF7E404-74FD-4194-B326-EBE1DD6D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49473EA-049E-47B2-996E-00FF1269C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9" t="16038" r="8985" b="12815"/>
          <a:stretch/>
        </p:blipFill>
        <p:spPr>
          <a:xfrm>
            <a:off x="0" y="788227"/>
            <a:ext cx="9011478" cy="242846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C014D15-805F-4644-AB62-33AC544AA0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30965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que trae la guía </a:t>
            </a:r>
            <a:r>
              <a:rPr lang="es-ES" sz="20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dafp</a:t>
            </a:r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2019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E54707-5ECC-42B7-B1FC-2A5AB0B99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2" t="16554" r="5941" b="11784"/>
          <a:stretch/>
        </p:blipFill>
        <p:spPr>
          <a:xfrm>
            <a:off x="-82825" y="3322983"/>
            <a:ext cx="9309650" cy="29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66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DF7E404-74FD-4194-B326-EBE1DD6D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E5B3EF-22AA-4410-A007-35F8C5934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4" t="26349" r="13478" b="24673"/>
          <a:stretch/>
        </p:blipFill>
        <p:spPr>
          <a:xfrm>
            <a:off x="172277" y="834888"/>
            <a:ext cx="9011477" cy="495631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714E184-3FF0-48CE-8CF9-EE6BEE0083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250016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RECOMENDACIÓN- diseño de los controles</a:t>
            </a:r>
          </a:p>
        </p:txBody>
      </p:sp>
    </p:spTree>
    <p:extLst>
      <p:ext uri="{BB962C8B-B14F-4D97-AF65-F5344CB8AC3E}">
        <p14:creationId xmlns:p14="http://schemas.microsoft.com/office/powerpoint/2010/main" val="3260216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DF7E404-74FD-4194-B326-EBE1DD6D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CB123D-2249-43B2-941C-0F3A94D3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2" t="18874" r="17391" b="47357"/>
          <a:stretch/>
        </p:blipFill>
        <p:spPr>
          <a:xfrm>
            <a:off x="0" y="1062037"/>
            <a:ext cx="8859078" cy="328322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FE62BCB-C922-4F67-83B4-823EE02C1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250016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RECOMENDACIÓN –  diseño de los controles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7F7C76E-87DF-4103-9E26-23AF4765A809}"/>
              </a:ext>
            </a:extLst>
          </p:cNvPr>
          <p:cNvSpPr/>
          <p:nvPr/>
        </p:nvSpPr>
        <p:spPr>
          <a:xfrm>
            <a:off x="622853" y="4699277"/>
            <a:ext cx="7871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que trae la guía </a:t>
            </a:r>
            <a:r>
              <a:rPr lang="es-ES" b="1" cap="all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dafp</a:t>
            </a:r>
            <a:r>
              <a:rPr lang="es-ES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2019</a:t>
            </a:r>
          </a:p>
        </p:txBody>
      </p:sp>
    </p:spTree>
    <p:extLst>
      <p:ext uri="{BB962C8B-B14F-4D97-AF65-F5344CB8AC3E}">
        <p14:creationId xmlns:p14="http://schemas.microsoft.com/office/powerpoint/2010/main" val="1779992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DF7E404-74FD-4194-B326-EBE1DD6D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79D519-DC96-40E3-90CC-698F79C0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" y="1232452"/>
            <a:ext cx="8965096" cy="335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BB87939-0405-490D-A351-883803BC19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250016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RECOMENDACIÓN –  diseño de los controles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CBF18B9-4199-435E-A4E5-604E2F1A0FD1}"/>
              </a:ext>
            </a:extLst>
          </p:cNvPr>
          <p:cNvSpPr/>
          <p:nvPr/>
        </p:nvSpPr>
        <p:spPr>
          <a:xfrm>
            <a:off x="636105" y="4925013"/>
            <a:ext cx="7871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que trae la guía </a:t>
            </a:r>
            <a:r>
              <a:rPr lang="es-ES" b="1" cap="all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dafp</a:t>
            </a:r>
            <a:r>
              <a:rPr lang="es-ES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2019</a:t>
            </a:r>
          </a:p>
        </p:txBody>
      </p:sp>
    </p:spTree>
    <p:extLst>
      <p:ext uri="{BB962C8B-B14F-4D97-AF65-F5344CB8AC3E}">
        <p14:creationId xmlns:p14="http://schemas.microsoft.com/office/powerpoint/2010/main" val="1001321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DF7E404-74FD-4194-B326-EBE1DD6D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8AA4FD-B671-41E1-A69A-7118E9DF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6" y="1444487"/>
            <a:ext cx="9144000" cy="246458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BF8A887-FB8B-4562-A0C4-723C0CA3C722}"/>
              </a:ext>
            </a:extLst>
          </p:cNvPr>
          <p:cNvSpPr txBox="1">
            <a:spLocks/>
          </p:cNvSpPr>
          <p:nvPr/>
        </p:nvSpPr>
        <p:spPr>
          <a:xfrm>
            <a:off x="0" y="87106"/>
            <a:ext cx="9250016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riesgos de corrupción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RECOMENDACIÓN –  diseño de los controles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46AB7B9-40C1-4956-BB5B-84199C80F706}"/>
              </a:ext>
            </a:extLst>
          </p:cNvPr>
          <p:cNvSpPr/>
          <p:nvPr/>
        </p:nvSpPr>
        <p:spPr>
          <a:xfrm>
            <a:off x="636105" y="4499760"/>
            <a:ext cx="7871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que trae la guía </a:t>
            </a:r>
            <a:r>
              <a:rPr lang="es-ES" b="1" cap="all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dafp</a:t>
            </a:r>
            <a:r>
              <a:rPr lang="es-ES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2019</a:t>
            </a:r>
          </a:p>
        </p:txBody>
      </p:sp>
    </p:spTree>
    <p:extLst>
      <p:ext uri="{BB962C8B-B14F-4D97-AF65-F5344CB8AC3E}">
        <p14:creationId xmlns:p14="http://schemas.microsoft.com/office/powerpoint/2010/main" val="3267422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ABEF47-36AD-4183-A4D7-2A2AC236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8" t="15781" r="17101" b="12042"/>
          <a:stretch/>
        </p:blipFill>
        <p:spPr>
          <a:xfrm>
            <a:off x="0" y="954157"/>
            <a:ext cx="8931965" cy="588396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8AECEA1-C5CD-4169-8900-7B300833E2AC}"/>
              </a:ext>
            </a:extLst>
          </p:cNvPr>
          <p:cNvSpPr txBox="1">
            <a:spLocks/>
          </p:cNvSpPr>
          <p:nvPr/>
        </p:nvSpPr>
        <p:spPr>
          <a:xfrm>
            <a:off x="0" y="19878"/>
            <a:ext cx="9250016" cy="93427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integrado de planeación y control – </a:t>
            </a:r>
            <a:r>
              <a:rPr lang="es-ES" sz="20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mipg</a:t>
            </a:r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 de las Línea de defensa  en gestión de riesgos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: guía DAFP 2018 </a:t>
            </a:r>
          </a:p>
        </p:txBody>
      </p:sp>
    </p:spTree>
    <p:extLst>
      <p:ext uri="{BB962C8B-B14F-4D97-AF65-F5344CB8AC3E}">
        <p14:creationId xmlns:p14="http://schemas.microsoft.com/office/powerpoint/2010/main" val="91854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86762C-7A46-4F18-97D6-2F583F76B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1" t="17585" r="16812" b="11784"/>
          <a:stretch/>
        </p:blipFill>
        <p:spPr>
          <a:xfrm>
            <a:off x="0" y="954157"/>
            <a:ext cx="9144000" cy="585207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0DEF5C1-8F20-4FB9-8C61-128E2D459595}"/>
              </a:ext>
            </a:extLst>
          </p:cNvPr>
          <p:cNvSpPr txBox="1">
            <a:spLocks/>
          </p:cNvSpPr>
          <p:nvPr/>
        </p:nvSpPr>
        <p:spPr>
          <a:xfrm>
            <a:off x="0" y="19878"/>
            <a:ext cx="9250016" cy="93427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integrado de planeación y control – </a:t>
            </a:r>
            <a:r>
              <a:rPr lang="es-ES" sz="20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mipg</a:t>
            </a:r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 de las Línea de defensa  en gestión de riesgos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: guía DAFP 2018 </a:t>
            </a:r>
          </a:p>
        </p:txBody>
      </p:sp>
    </p:spTree>
    <p:extLst>
      <p:ext uri="{BB962C8B-B14F-4D97-AF65-F5344CB8AC3E}">
        <p14:creationId xmlns:p14="http://schemas.microsoft.com/office/powerpoint/2010/main" val="3097450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C18DCC-9F3C-484A-BD04-DF02B948A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2" t="16038" r="16812" b="11784"/>
          <a:stretch/>
        </p:blipFill>
        <p:spPr>
          <a:xfrm>
            <a:off x="0" y="887896"/>
            <a:ext cx="9143999" cy="59701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03D7BD-8181-4B65-8568-0FCBB6C8E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4" y="-49752"/>
            <a:ext cx="9051235" cy="10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69C161-2240-410A-BD5D-FBCB84F50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2" t="15521" r="16666" b="13590"/>
          <a:stretch/>
        </p:blipFill>
        <p:spPr>
          <a:xfrm>
            <a:off x="0" y="954157"/>
            <a:ext cx="9143999" cy="590384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EF771C0-44B7-4405-9513-5E59A7E91E58}"/>
              </a:ext>
            </a:extLst>
          </p:cNvPr>
          <p:cNvSpPr txBox="1">
            <a:spLocks/>
          </p:cNvSpPr>
          <p:nvPr/>
        </p:nvSpPr>
        <p:spPr>
          <a:xfrm>
            <a:off x="0" y="19878"/>
            <a:ext cx="9144000" cy="93427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integrado de planeación y control – </a:t>
            </a:r>
            <a:r>
              <a:rPr lang="es-ES" sz="2000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mipg</a:t>
            </a:r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 de las Línea de defensa  en gestión de riesgos</a:t>
            </a:r>
          </a:p>
          <a:p>
            <a:pPr algn="ctr"/>
            <a:r>
              <a:rPr lang="es-ES" sz="1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: guía DAFP 2018 </a:t>
            </a:r>
          </a:p>
        </p:txBody>
      </p:sp>
    </p:spTree>
    <p:extLst>
      <p:ext uri="{BB962C8B-B14F-4D97-AF65-F5344CB8AC3E}">
        <p14:creationId xmlns:p14="http://schemas.microsoft.com/office/powerpoint/2010/main" val="52259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C401C24-1CA9-45DE-9282-19242970CCBD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MEJORAMIENTO A LA AUDIENCIA DE RENDICIÓN DE CUENTAS - 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RdC</a:t>
            </a:r>
            <a:endParaRPr lang="es-ES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8BB656D-0F7A-4255-A802-B71C38C2FC12}"/>
              </a:ext>
            </a:extLst>
          </p:cNvPr>
          <p:cNvSpPr/>
          <p:nvPr/>
        </p:nvSpPr>
        <p:spPr>
          <a:xfrm>
            <a:off x="271669" y="951398"/>
            <a:ext cx="86006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 recibió mediante radicado 20181500046423 de fecha 16/08/2018 el plan de mejoramiento formulado por OAP,  el cual contiene 3 acciones de mejora a implementar, plan que debe ser ajustado en los siguientes aspectos: </a:t>
            </a:r>
          </a:p>
          <a:p>
            <a:pPr algn="ctr"/>
            <a:endParaRPr lang="es-E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de mejora propuestas que no contienen la descripción de la situación evidenciada.</a:t>
            </a:r>
          </a:p>
          <a:p>
            <a:pPr marL="457200" indent="-457200" algn="just">
              <a:buAutoNum type="arabicPeriod" startAt="2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registran  varios responsables de implementar las acciones los cuales deben estar informados </a:t>
            </a:r>
          </a:p>
          <a:p>
            <a:pPr marL="457200" indent="-457200" algn="just">
              <a:buAutoNum type="arabicPeriod" startAt="3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propone mesa de trabajo conjunta, en forma previa,  para ajustar el plan y remitirlo a OCI para aprobación y publicación.</a:t>
            </a:r>
          </a:p>
          <a:p>
            <a:pPr algn="just"/>
            <a:endParaRPr lang="es-E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ES" sz="20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Observaciones generales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 precisó que este plan de mejoramiento se debe adecuar al formato establecido por la entidad; es decir, se debe diligenciar completamente para su respectiva aprobación y seguimiento.</a:t>
            </a:r>
          </a:p>
        </p:txBody>
      </p:sp>
    </p:spTree>
    <p:extLst>
      <p:ext uri="{BB962C8B-B14F-4D97-AF65-F5344CB8AC3E}">
        <p14:creationId xmlns:p14="http://schemas.microsoft.com/office/powerpoint/2010/main" val="532195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079457-9AC1-4348-9CDC-B1AE8050E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3" r="13478" b="2147"/>
          <a:stretch/>
        </p:blipFill>
        <p:spPr>
          <a:xfrm>
            <a:off x="119270" y="954157"/>
            <a:ext cx="9024730" cy="59038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423A014-B48C-4C50-A770-803FD4D88064}"/>
              </a:ext>
            </a:extLst>
          </p:cNvPr>
          <p:cNvSpPr txBox="1">
            <a:spLocks/>
          </p:cNvSpPr>
          <p:nvPr/>
        </p:nvSpPr>
        <p:spPr>
          <a:xfrm>
            <a:off x="0" y="19878"/>
            <a:ext cx="9144000" cy="93427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DE PROCESOS O ÁREAS QUE DEBEN IDENTIFICAR RIESGOS DE CORRUPCIÓN -</a:t>
            </a:r>
            <a:endParaRPr lang="es-ES" sz="1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00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3A01132-627F-48E3-90BE-CD5FBD769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3" r="12463"/>
          <a:stretch/>
        </p:blipFill>
        <p:spPr>
          <a:xfrm>
            <a:off x="132522" y="954158"/>
            <a:ext cx="8905461" cy="576469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8D36DD3-F7E5-4BC1-B1D8-2F3D8754702E}"/>
              </a:ext>
            </a:extLst>
          </p:cNvPr>
          <p:cNvSpPr txBox="1">
            <a:spLocks/>
          </p:cNvSpPr>
          <p:nvPr/>
        </p:nvSpPr>
        <p:spPr>
          <a:xfrm>
            <a:off x="0" y="19878"/>
            <a:ext cx="9144000" cy="93427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DE FACTORES DE RIESGOS DE CORRUPCIÓN -</a:t>
            </a:r>
            <a:endParaRPr lang="es-ES" sz="1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92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024CEF-805B-4A24-93EC-AAE62B813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5" t="17844" r="19276" b="5340"/>
          <a:stretch/>
        </p:blipFill>
        <p:spPr>
          <a:xfrm>
            <a:off x="0" y="1099930"/>
            <a:ext cx="9144000" cy="575807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F684E6D-ED0D-4CE4-A156-0AD296100037}"/>
              </a:ext>
            </a:extLst>
          </p:cNvPr>
          <p:cNvSpPr txBox="1">
            <a:spLocks/>
          </p:cNvSpPr>
          <p:nvPr/>
        </p:nvSpPr>
        <p:spPr>
          <a:xfrm>
            <a:off x="0" y="19878"/>
            <a:ext cx="9144000" cy="93427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DE LOS ESCENARIOS DE RIESGOS DE CORRUPCIÓN -</a:t>
            </a:r>
            <a:endParaRPr lang="es-ES" sz="1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20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260350" y="49213"/>
            <a:ext cx="8574088" cy="668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" name="1 Pentágono"/>
          <p:cNvSpPr/>
          <p:nvPr/>
        </p:nvSpPr>
        <p:spPr>
          <a:xfrm>
            <a:off x="469439" y="1760281"/>
            <a:ext cx="8232098" cy="2292700"/>
          </a:xfrm>
          <a:prstGeom prst="homePlate">
            <a:avLst>
              <a:gd name="adj" fmla="val 24053"/>
            </a:avLst>
          </a:prstGeom>
          <a:solidFill>
            <a:schemeClr val="accent1">
              <a:lumMod val="40000"/>
              <a:lumOff val="60000"/>
              <a:alpha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Llamada de flecha hacia abajo"/>
          <p:cNvSpPr/>
          <p:nvPr/>
        </p:nvSpPr>
        <p:spPr>
          <a:xfrm>
            <a:off x="578732" y="705879"/>
            <a:ext cx="8189256" cy="1081088"/>
          </a:xfrm>
          <a:prstGeom prst="downArrowCallout">
            <a:avLst>
              <a:gd name="adj1" fmla="val 23530"/>
              <a:gd name="adj2" fmla="val 313175"/>
              <a:gd name="adj3" fmla="val 20687"/>
              <a:gd name="adj4" fmla="val 79313"/>
            </a:avLst>
          </a:prstGeom>
          <a:solidFill>
            <a:schemeClr val="accent6">
              <a:lumMod val="40000"/>
              <a:lumOff val="60000"/>
              <a:alpha val="48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67" name="11 CuadroTexto"/>
          <p:cNvSpPr txBox="1">
            <a:spLocks noChangeArrowheads="1"/>
          </p:cNvSpPr>
          <p:nvPr/>
        </p:nvSpPr>
        <p:spPr bwMode="auto">
          <a:xfrm>
            <a:off x="3361765" y="675451"/>
            <a:ext cx="2317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600" b="1" dirty="0">
                <a:solidFill>
                  <a:srgbClr val="0070C0"/>
                </a:solidFill>
                <a:latin typeface="Arial Narrow" pitchFamily="34" charset="0"/>
                <a:ea typeface="+mn-ea"/>
              </a:rPr>
              <a:t>PROCESOS ESTRATÉGICOS</a:t>
            </a:r>
          </a:p>
        </p:txBody>
      </p:sp>
      <p:sp>
        <p:nvSpPr>
          <p:cNvPr id="14" name="13 Llamada de flecha hacia arriba"/>
          <p:cNvSpPr/>
          <p:nvPr/>
        </p:nvSpPr>
        <p:spPr>
          <a:xfrm>
            <a:off x="430308" y="4133353"/>
            <a:ext cx="5678669" cy="2508908"/>
          </a:xfrm>
          <a:prstGeom prst="upArrowCallout">
            <a:avLst>
              <a:gd name="adj1" fmla="val 25000"/>
              <a:gd name="adj2" fmla="val 581250"/>
              <a:gd name="adj3" fmla="val 10785"/>
              <a:gd name="adj4" fmla="val 89215"/>
            </a:avLst>
          </a:prstGeom>
          <a:solidFill>
            <a:srgbClr val="FFFF85">
              <a:alpha val="50000"/>
            </a:srgb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9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073" name="15 CuadroTexto"/>
          <p:cNvSpPr txBox="1">
            <a:spLocks noChangeArrowheads="1"/>
          </p:cNvSpPr>
          <p:nvPr/>
        </p:nvSpPr>
        <p:spPr bwMode="auto">
          <a:xfrm>
            <a:off x="2072667" y="4178715"/>
            <a:ext cx="23939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600" b="1" dirty="0">
                <a:solidFill>
                  <a:srgbClr val="0070C0"/>
                </a:solidFill>
                <a:latin typeface="Arial Narrow" pitchFamily="34" charset="0"/>
                <a:ea typeface="+mn-ea"/>
              </a:rPr>
              <a:t>PROCESOS DE APOYO                               </a:t>
            </a:r>
          </a:p>
        </p:txBody>
      </p:sp>
      <p:sp>
        <p:nvSpPr>
          <p:cNvPr id="22" name="21 Llamada de flecha hacia arriba"/>
          <p:cNvSpPr/>
          <p:nvPr/>
        </p:nvSpPr>
        <p:spPr>
          <a:xfrm>
            <a:off x="6194671" y="4093597"/>
            <a:ext cx="2506866" cy="2508908"/>
          </a:xfrm>
          <a:prstGeom prst="upArrowCallout">
            <a:avLst>
              <a:gd name="adj1" fmla="val 25000"/>
              <a:gd name="adj2" fmla="val 613345"/>
              <a:gd name="adj3" fmla="val 35192"/>
              <a:gd name="adj4" fmla="val 75000"/>
            </a:avLst>
          </a:prstGeom>
          <a:solidFill>
            <a:srgbClr val="FFCCFF">
              <a:alpha val="49000"/>
            </a:srgb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81" name="23 CuadroTexto"/>
          <p:cNvSpPr txBox="1">
            <a:spLocks noChangeArrowheads="1"/>
          </p:cNvSpPr>
          <p:nvPr/>
        </p:nvSpPr>
        <p:spPr bwMode="auto">
          <a:xfrm>
            <a:off x="5870779" y="4879203"/>
            <a:ext cx="31559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600" b="1" dirty="0">
                <a:solidFill>
                  <a:srgbClr val="0070C0"/>
                </a:solidFill>
                <a:latin typeface="Arial Narrow" pitchFamily="34" charset="0"/>
                <a:ea typeface="+mn-ea"/>
              </a:rPr>
              <a:t>PROCESO DE EVALUACIÓN                                  </a:t>
            </a:r>
          </a:p>
        </p:txBody>
      </p:sp>
      <p:sp>
        <p:nvSpPr>
          <p:cNvPr id="6" name="Forma libre 5"/>
          <p:cNvSpPr/>
          <p:nvPr/>
        </p:nvSpPr>
        <p:spPr>
          <a:xfrm>
            <a:off x="983142" y="928958"/>
            <a:ext cx="2295905" cy="540000"/>
          </a:xfrm>
          <a:custGeom>
            <a:avLst/>
            <a:gdLst>
              <a:gd name="connsiteX0" fmla="*/ 0 w 2164013"/>
              <a:gd name="connsiteY0" fmla="*/ 0 h 269457"/>
              <a:gd name="connsiteX1" fmla="*/ 2164013 w 2164013"/>
              <a:gd name="connsiteY1" fmla="*/ 0 h 269457"/>
              <a:gd name="connsiteX2" fmla="*/ 2164013 w 2164013"/>
              <a:gd name="connsiteY2" fmla="*/ 269457 h 269457"/>
              <a:gd name="connsiteX3" fmla="*/ 0 w 2164013"/>
              <a:gd name="connsiteY3" fmla="*/ 269457 h 269457"/>
              <a:gd name="connsiteX4" fmla="*/ 0 w 2164013"/>
              <a:gd name="connsiteY4" fmla="*/ 0 h 2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013" h="269457">
                <a:moveTo>
                  <a:pt x="0" y="0"/>
                </a:moveTo>
                <a:lnTo>
                  <a:pt x="2164013" y="0"/>
                </a:lnTo>
                <a:lnTo>
                  <a:pt x="2164013" y="269457"/>
                </a:lnTo>
                <a:lnTo>
                  <a:pt x="0" y="2694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200" b="1" i="0" kern="1200" dirty="0">
                <a:solidFill>
                  <a:srgbClr val="324D1F"/>
                </a:solidFill>
                <a:latin typeface="Arial Narrow" pitchFamily="34" charset="0"/>
                <a:cs typeface="Arial" pitchFamily="34" charset="0"/>
              </a:rPr>
              <a:t>PLANEACIÓN ESTRATÉGICA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i="0" kern="1200" dirty="0"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3440640" y="1039857"/>
            <a:ext cx="2186754" cy="540000"/>
          </a:xfrm>
          <a:custGeom>
            <a:avLst/>
            <a:gdLst>
              <a:gd name="connsiteX0" fmla="*/ 0 w 2352495"/>
              <a:gd name="connsiteY0" fmla="*/ 0 h 270000"/>
              <a:gd name="connsiteX1" fmla="*/ 2352495 w 2352495"/>
              <a:gd name="connsiteY1" fmla="*/ 0 h 270000"/>
              <a:gd name="connsiteX2" fmla="*/ 2352495 w 2352495"/>
              <a:gd name="connsiteY2" fmla="*/ 270000 h 270000"/>
              <a:gd name="connsiteX3" fmla="*/ 0 w 2352495"/>
              <a:gd name="connsiteY3" fmla="*/ 270000 h 270000"/>
              <a:gd name="connsiteX4" fmla="*/ 0 w 2352495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2495" h="270000">
                <a:moveTo>
                  <a:pt x="0" y="0"/>
                </a:moveTo>
                <a:lnTo>
                  <a:pt x="2352495" y="0"/>
                </a:lnTo>
                <a:lnTo>
                  <a:pt x="2352495" y="270000"/>
                </a:lnTo>
                <a:lnTo>
                  <a:pt x="0" y="27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rgbClr val="324D1F"/>
                </a:solidFill>
                <a:latin typeface="Arial Narrow" pitchFamily="34" charset="0"/>
                <a:cs typeface="Arial" pitchFamily="34" charset="0"/>
              </a:rPr>
              <a:t>SISTEMA INTEGRADO DE GESTIÓN</a:t>
            </a:r>
            <a:r>
              <a:rPr lang="es-CO" sz="1100" b="1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rgbClr val="FF4215"/>
              </a:solidFill>
              <a:highlight>
                <a:srgbClr val="FFFF00"/>
              </a:highligh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5785686" y="895939"/>
            <a:ext cx="2160000" cy="540000"/>
          </a:xfrm>
          <a:custGeom>
            <a:avLst/>
            <a:gdLst>
              <a:gd name="connsiteX0" fmla="*/ 0 w 1675541"/>
              <a:gd name="connsiteY0" fmla="*/ 0 h 270000"/>
              <a:gd name="connsiteX1" fmla="*/ 1675541 w 1675541"/>
              <a:gd name="connsiteY1" fmla="*/ 0 h 270000"/>
              <a:gd name="connsiteX2" fmla="*/ 1675541 w 1675541"/>
              <a:gd name="connsiteY2" fmla="*/ 270000 h 270000"/>
              <a:gd name="connsiteX3" fmla="*/ 0 w 1675541"/>
              <a:gd name="connsiteY3" fmla="*/ 270000 h 270000"/>
              <a:gd name="connsiteX4" fmla="*/ 0 w 1675541"/>
              <a:gd name="connsiteY4" fmla="*/ 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5541" h="270000">
                <a:moveTo>
                  <a:pt x="0" y="0"/>
                </a:moveTo>
                <a:lnTo>
                  <a:pt x="1675541" y="0"/>
                </a:lnTo>
                <a:lnTo>
                  <a:pt x="1675541" y="270000"/>
                </a:lnTo>
                <a:lnTo>
                  <a:pt x="0" y="27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rgbClr val="324D1F"/>
                </a:solidFill>
                <a:latin typeface="Arial Narrow" pitchFamily="34" charset="0"/>
                <a:cs typeface="Arial" pitchFamily="34" charset="0"/>
              </a:rPr>
              <a:t>COMUNICACIONES</a:t>
            </a:r>
          </a:p>
        </p:txBody>
      </p:sp>
      <p:sp>
        <p:nvSpPr>
          <p:cNvPr id="15" name="Forma libre 14"/>
          <p:cNvSpPr/>
          <p:nvPr/>
        </p:nvSpPr>
        <p:spPr>
          <a:xfrm>
            <a:off x="983142" y="2319958"/>
            <a:ext cx="2286500" cy="590694"/>
          </a:xfrm>
          <a:custGeom>
            <a:avLst/>
            <a:gdLst>
              <a:gd name="connsiteX0" fmla="*/ 0 w 5472608"/>
              <a:gd name="connsiteY0" fmla="*/ 0 h 262891"/>
              <a:gd name="connsiteX1" fmla="*/ 5472608 w 5472608"/>
              <a:gd name="connsiteY1" fmla="*/ 0 h 262891"/>
              <a:gd name="connsiteX2" fmla="*/ 5472608 w 5472608"/>
              <a:gd name="connsiteY2" fmla="*/ 262891 h 262891"/>
              <a:gd name="connsiteX3" fmla="*/ 0 w 5472608"/>
              <a:gd name="connsiteY3" fmla="*/ 262891 h 262891"/>
              <a:gd name="connsiteX4" fmla="*/ 0 w 5472608"/>
              <a:gd name="connsiteY4" fmla="*/ 0 h 26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608" h="262891">
                <a:moveTo>
                  <a:pt x="0" y="0"/>
                </a:moveTo>
                <a:lnTo>
                  <a:pt x="5472608" y="0"/>
                </a:lnTo>
                <a:lnTo>
                  <a:pt x="5472608" y="262891"/>
                </a:lnTo>
                <a:lnTo>
                  <a:pt x="0" y="26289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PLANIFICACIÓN DEL DESARROLLO VIAL LOCAL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</p:txBody>
      </p:sp>
      <p:sp>
        <p:nvSpPr>
          <p:cNvPr id="20" name="Forma libre 19"/>
          <p:cNvSpPr/>
          <p:nvPr/>
        </p:nvSpPr>
        <p:spPr>
          <a:xfrm>
            <a:off x="3440640" y="2062285"/>
            <a:ext cx="2186754" cy="540000"/>
          </a:xfrm>
          <a:custGeom>
            <a:avLst/>
            <a:gdLst>
              <a:gd name="connsiteX0" fmla="*/ 0 w 1668237"/>
              <a:gd name="connsiteY0" fmla="*/ 0 h 314083"/>
              <a:gd name="connsiteX1" fmla="*/ 1668237 w 1668237"/>
              <a:gd name="connsiteY1" fmla="*/ 0 h 314083"/>
              <a:gd name="connsiteX2" fmla="*/ 1668237 w 1668237"/>
              <a:gd name="connsiteY2" fmla="*/ 314083 h 314083"/>
              <a:gd name="connsiteX3" fmla="*/ 0 w 1668237"/>
              <a:gd name="connsiteY3" fmla="*/ 314083 h 314083"/>
              <a:gd name="connsiteX4" fmla="*/ 0 w 1668237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237" h="314083">
                <a:moveTo>
                  <a:pt x="0" y="0"/>
                </a:moveTo>
                <a:lnTo>
                  <a:pt x="1668237" y="0"/>
                </a:lnTo>
                <a:lnTo>
                  <a:pt x="1668237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APOYO INTERINSTITUCIONAL</a:t>
            </a:r>
          </a:p>
        </p:txBody>
      </p:sp>
      <p:sp>
        <p:nvSpPr>
          <p:cNvPr id="21" name="Forma libre 20"/>
          <p:cNvSpPr/>
          <p:nvPr/>
        </p:nvSpPr>
        <p:spPr>
          <a:xfrm>
            <a:off x="992548" y="3071429"/>
            <a:ext cx="2286500" cy="540000"/>
          </a:xfrm>
          <a:custGeom>
            <a:avLst/>
            <a:gdLst>
              <a:gd name="connsiteX0" fmla="*/ 0 w 1297210"/>
              <a:gd name="connsiteY0" fmla="*/ 0 h 314083"/>
              <a:gd name="connsiteX1" fmla="*/ 1297210 w 1297210"/>
              <a:gd name="connsiteY1" fmla="*/ 0 h 314083"/>
              <a:gd name="connsiteX2" fmla="*/ 1297210 w 1297210"/>
              <a:gd name="connsiteY2" fmla="*/ 314083 h 314083"/>
              <a:gd name="connsiteX3" fmla="*/ 0 w 1297210"/>
              <a:gd name="connsiteY3" fmla="*/ 314083 h 314083"/>
              <a:gd name="connsiteX4" fmla="*/ 0 w 1297210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7210" h="314083">
                <a:moveTo>
                  <a:pt x="0" y="0"/>
                </a:moveTo>
                <a:lnTo>
                  <a:pt x="1297210" y="0"/>
                </a:lnTo>
                <a:lnTo>
                  <a:pt x="1297210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PRODUCCIÓN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</p:txBody>
      </p:sp>
      <p:sp>
        <p:nvSpPr>
          <p:cNvPr id="23" name="Forma libre 22"/>
          <p:cNvSpPr/>
          <p:nvPr/>
        </p:nvSpPr>
        <p:spPr>
          <a:xfrm>
            <a:off x="3440640" y="2706215"/>
            <a:ext cx="2160000" cy="621333"/>
          </a:xfrm>
          <a:custGeom>
            <a:avLst/>
            <a:gdLst>
              <a:gd name="connsiteX0" fmla="*/ 0 w 1668237"/>
              <a:gd name="connsiteY0" fmla="*/ 0 h 314083"/>
              <a:gd name="connsiteX1" fmla="*/ 1668237 w 1668237"/>
              <a:gd name="connsiteY1" fmla="*/ 0 h 314083"/>
              <a:gd name="connsiteX2" fmla="*/ 1668237 w 1668237"/>
              <a:gd name="connsiteY2" fmla="*/ 314083 h 314083"/>
              <a:gd name="connsiteX3" fmla="*/ 0 w 1668237"/>
              <a:gd name="connsiteY3" fmla="*/ 314083 h 314083"/>
              <a:gd name="connsiteX4" fmla="*/ 0 w 1668237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237" h="314083">
                <a:moveTo>
                  <a:pt x="0" y="0"/>
                </a:moveTo>
                <a:lnTo>
                  <a:pt x="1668237" y="0"/>
                </a:lnTo>
                <a:lnTo>
                  <a:pt x="1668237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INTERVENCIÓN DE LA MALLA VIAL </a:t>
            </a:r>
            <a:r>
              <a:rPr lang="es-CO" sz="10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LOCAL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</p:txBody>
      </p:sp>
      <p:sp>
        <p:nvSpPr>
          <p:cNvPr id="26" name="Forma libre 25"/>
          <p:cNvSpPr/>
          <p:nvPr/>
        </p:nvSpPr>
        <p:spPr>
          <a:xfrm>
            <a:off x="5795697" y="3044156"/>
            <a:ext cx="2174825" cy="594547"/>
          </a:xfrm>
          <a:custGeom>
            <a:avLst/>
            <a:gdLst>
              <a:gd name="connsiteX0" fmla="*/ 0 w 1668237"/>
              <a:gd name="connsiteY0" fmla="*/ 0 h 314083"/>
              <a:gd name="connsiteX1" fmla="*/ 1668237 w 1668237"/>
              <a:gd name="connsiteY1" fmla="*/ 0 h 314083"/>
              <a:gd name="connsiteX2" fmla="*/ 1668237 w 1668237"/>
              <a:gd name="connsiteY2" fmla="*/ 314083 h 314083"/>
              <a:gd name="connsiteX3" fmla="*/ 0 w 1668237"/>
              <a:gd name="connsiteY3" fmla="*/ 314083 h 314083"/>
              <a:gd name="connsiteX4" fmla="*/ 0 w 1668237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237" h="314083">
                <a:moveTo>
                  <a:pt x="0" y="0"/>
                </a:moveTo>
                <a:lnTo>
                  <a:pt x="1668237" y="0"/>
                </a:lnTo>
                <a:lnTo>
                  <a:pt x="1668237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GESTIÓN SOCIAL Y ATENCIÓN A PARTES INTERESADAS</a:t>
            </a:r>
          </a:p>
        </p:txBody>
      </p:sp>
      <p:sp>
        <p:nvSpPr>
          <p:cNvPr id="32" name="9 CuadroTexto"/>
          <p:cNvSpPr txBox="1">
            <a:spLocks noChangeArrowheads="1"/>
          </p:cNvSpPr>
          <p:nvPr/>
        </p:nvSpPr>
        <p:spPr bwMode="auto">
          <a:xfrm>
            <a:off x="3496702" y="1770900"/>
            <a:ext cx="2047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600" b="1" dirty="0">
                <a:solidFill>
                  <a:srgbClr val="0070C0"/>
                </a:solidFill>
                <a:latin typeface="Arial Narrow" pitchFamily="34" charset="0"/>
                <a:ea typeface="+mn-ea"/>
              </a:rPr>
              <a:t>PROCESOS MISIONALES</a:t>
            </a:r>
          </a:p>
        </p:txBody>
      </p:sp>
      <p:sp>
        <p:nvSpPr>
          <p:cNvPr id="9" name="Forma libre 8"/>
          <p:cNvSpPr/>
          <p:nvPr/>
        </p:nvSpPr>
        <p:spPr>
          <a:xfrm>
            <a:off x="631928" y="5892598"/>
            <a:ext cx="1537809" cy="632132"/>
          </a:xfrm>
          <a:custGeom>
            <a:avLst/>
            <a:gdLst>
              <a:gd name="connsiteX0" fmla="*/ 0 w 1625739"/>
              <a:gd name="connsiteY0" fmla="*/ 0 h 297462"/>
              <a:gd name="connsiteX1" fmla="*/ 1625739 w 1625739"/>
              <a:gd name="connsiteY1" fmla="*/ 0 h 297462"/>
              <a:gd name="connsiteX2" fmla="*/ 1625739 w 1625739"/>
              <a:gd name="connsiteY2" fmla="*/ 297462 h 297462"/>
              <a:gd name="connsiteX3" fmla="*/ 0 w 1625739"/>
              <a:gd name="connsiteY3" fmla="*/ 297462 h 297462"/>
              <a:gd name="connsiteX4" fmla="*/ 0 w 1625739"/>
              <a:gd name="connsiteY4" fmla="*/ 0 h 29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739" h="297462">
                <a:moveTo>
                  <a:pt x="0" y="0"/>
                </a:moveTo>
                <a:lnTo>
                  <a:pt x="1625739" y="0"/>
                </a:lnTo>
                <a:lnTo>
                  <a:pt x="1625739" y="297462"/>
                </a:lnTo>
                <a:lnTo>
                  <a:pt x="0" y="2974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i="0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i="0" kern="1200" dirty="0"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GESTIÓN DOCUMENTAL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i="0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2293309" y="4460880"/>
            <a:ext cx="1965145" cy="636699"/>
          </a:xfrm>
          <a:custGeom>
            <a:avLst/>
            <a:gdLst>
              <a:gd name="connsiteX0" fmla="*/ 0 w 1625739"/>
              <a:gd name="connsiteY0" fmla="*/ 0 h 297462"/>
              <a:gd name="connsiteX1" fmla="*/ 1625739 w 1625739"/>
              <a:gd name="connsiteY1" fmla="*/ 0 h 297462"/>
              <a:gd name="connsiteX2" fmla="*/ 1625739 w 1625739"/>
              <a:gd name="connsiteY2" fmla="*/ 297462 h 297462"/>
              <a:gd name="connsiteX3" fmla="*/ 0 w 1625739"/>
              <a:gd name="connsiteY3" fmla="*/ 297462 h 297462"/>
              <a:gd name="connsiteX4" fmla="*/ 0 w 1625739"/>
              <a:gd name="connsiteY4" fmla="*/ 0 h 29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739" h="297462">
                <a:moveTo>
                  <a:pt x="0" y="0"/>
                </a:moveTo>
                <a:lnTo>
                  <a:pt x="1625739" y="0"/>
                </a:lnTo>
                <a:lnTo>
                  <a:pt x="1625739" y="297462"/>
                </a:lnTo>
                <a:lnTo>
                  <a:pt x="0" y="2974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SISTEMAS DE INFORMACIÓN  Y TECNOLOGÍA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7" name="Forma libre 16"/>
          <p:cNvSpPr/>
          <p:nvPr/>
        </p:nvSpPr>
        <p:spPr>
          <a:xfrm>
            <a:off x="2293309" y="5944621"/>
            <a:ext cx="1971478" cy="616339"/>
          </a:xfrm>
          <a:custGeom>
            <a:avLst/>
            <a:gdLst>
              <a:gd name="connsiteX0" fmla="*/ 0 w 1591836"/>
              <a:gd name="connsiteY0" fmla="*/ 0 h 298113"/>
              <a:gd name="connsiteX1" fmla="*/ 1591836 w 1591836"/>
              <a:gd name="connsiteY1" fmla="*/ 0 h 298113"/>
              <a:gd name="connsiteX2" fmla="*/ 1591836 w 1591836"/>
              <a:gd name="connsiteY2" fmla="*/ 298113 h 298113"/>
              <a:gd name="connsiteX3" fmla="*/ 0 w 1591836"/>
              <a:gd name="connsiteY3" fmla="*/ 298113 h 298113"/>
              <a:gd name="connsiteX4" fmla="*/ 0 w 1591836"/>
              <a:gd name="connsiteY4" fmla="*/ 0 h 29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836" h="298113">
                <a:moveTo>
                  <a:pt x="0" y="0"/>
                </a:moveTo>
                <a:lnTo>
                  <a:pt x="1591836" y="0"/>
                </a:lnTo>
                <a:lnTo>
                  <a:pt x="1591836" y="298113"/>
                </a:lnTo>
                <a:lnTo>
                  <a:pt x="0" y="2981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JURÍDICA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4399068" y="5908391"/>
            <a:ext cx="1573487" cy="616339"/>
          </a:xfrm>
          <a:custGeom>
            <a:avLst/>
            <a:gdLst>
              <a:gd name="connsiteX0" fmla="*/ 0 w 1742968"/>
              <a:gd name="connsiteY0" fmla="*/ 0 h 298113"/>
              <a:gd name="connsiteX1" fmla="*/ 1742968 w 1742968"/>
              <a:gd name="connsiteY1" fmla="*/ 0 h 298113"/>
              <a:gd name="connsiteX2" fmla="*/ 1742968 w 1742968"/>
              <a:gd name="connsiteY2" fmla="*/ 298113 h 298113"/>
              <a:gd name="connsiteX3" fmla="*/ 0 w 1742968"/>
              <a:gd name="connsiteY3" fmla="*/ 298113 h 298113"/>
              <a:gd name="connsiteX4" fmla="*/ 0 w 1742968"/>
              <a:gd name="connsiteY4" fmla="*/ 0 h 29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968" h="298113">
                <a:moveTo>
                  <a:pt x="0" y="0"/>
                </a:moveTo>
                <a:lnTo>
                  <a:pt x="1742968" y="0"/>
                </a:lnTo>
                <a:lnTo>
                  <a:pt x="1742968" y="298113"/>
                </a:lnTo>
                <a:lnTo>
                  <a:pt x="0" y="2981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CONTRATACIÓN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Forma libre 47"/>
          <p:cNvSpPr/>
          <p:nvPr/>
        </p:nvSpPr>
        <p:spPr>
          <a:xfrm>
            <a:off x="6287568" y="5238751"/>
            <a:ext cx="2321072" cy="653848"/>
          </a:xfrm>
          <a:custGeom>
            <a:avLst/>
            <a:gdLst>
              <a:gd name="connsiteX0" fmla="*/ 0 w 5184576"/>
              <a:gd name="connsiteY0" fmla="*/ 0 h 229805"/>
              <a:gd name="connsiteX1" fmla="*/ 5184576 w 5184576"/>
              <a:gd name="connsiteY1" fmla="*/ 0 h 229805"/>
              <a:gd name="connsiteX2" fmla="*/ 5184576 w 5184576"/>
              <a:gd name="connsiteY2" fmla="*/ 229805 h 229805"/>
              <a:gd name="connsiteX3" fmla="*/ 0 w 5184576"/>
              <a:gd name="connsiteY3" fmla="*/ 229805 h 229805"/>
              <a:gd name="connsiteX4" fmla="*/ 0 w 5184576"/>
              <a:gd name="connsiteY4" fmla="*/ 0 h 2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576" h="229805">
                <a:moveTo>
                  <a:pt x="0" y="0"/>
                </a:moveTo>
                <a:lnTo>
                  <a:pt x="5184576" y="0"/>
                </a:lnTo>
                <a:lnTo>
                  <a:pt x="5184576" y="229805"/>
                </a:lnTo>
                <a:lnTo>
                  <a:pt x="0" y="229805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6600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rgbClr val="660033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rgbClr val="660033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rgbClr val="660033"/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rgbClr val="660033"/>
                </a:solidFill>
                <a:latin typeface="Arial Narrow" pitchFamily="34" charset="0"/>
                <a:cs typeface="Arial" pitchFamily="34" charset="0"/>
              </a:rPr>
              <a:t>CONTROL PARA EL MEJORAMIENTO CONTINUO DE LA GESTIÓN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rgbClr val="660033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" name="Forma libre 26"/>
          <p:cNvSpPr/>
          <p:nvPr/>
        </p:nvSpPr>
        <p:spPr>
          <a:xfrm>
            <a:off x="613269" y="5172257"/>
            <a:ext cx="1556468" cy="609251"/>
          </a:xfrm>
          <a:custGeom>
            <a:avLst/>
            <a:gdLst>
              <a:gd name="connsiteX0" fmla="*/ 0 w 830199"/>
              <a:gd name="connsiteY0" fmla="*/ 0 h 314083"/>
              <a:gd name="connsiteX1" fmla="*/ 830199 w 830199"/>
              <a:gd name="connsiteY1" fmla="*/ 0 h 314083"/>
              <a:gd name="connsiteX2" fmla="*/ 830199 w 830199"/>
              <a:gd name="connsiteY2" fmla="*/ 314083 h 314083"/>
              <a:gd name="connsiteX3" fmla="*/ 0 w 830199"/>
              <a:gd name="connsiteY3" fmla="*/ 314083 h 314083"/>
              <a:gd name="connsiteX4" fmla="*/ 0 w 830199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199" h="314083">
                <a:moveTo>
                  <a:pt x="0" y="0"/>
                </a:moveTo>
                <a:lnTo>
                  <a:pt x="830199" y="0"/>
                </a:lnTo>
                <a:lnTo>
                  <a:pt x="830199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TALENTO HUMANO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rgbClr val="7030A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" name="Forma libre 28"/>
          <p:cNvSpPr/>
          <p:nvPr/>
        </p:nvSpPr>
        <p:spPr>
          <a:xfrm>
            <a:off x="2293309" y="5172257"/>
            <a:ext cx="1971478" cy="609251"/>
          </a:xfrm>
          <a:custGeom>
            <a:avLst/>
            <a:gdLst>
              <a:gd name="connsiteX0" fmla="*/ 0 w 1501118"/>
              <a:gd name="connsiteY0" fmla="*/ 0 h 314083"/>
              <a:gd name="connsiteX1" fmla="*/ 1501118 w 1501118"/>
              <a:gd name="connsiteY1" fmla="*/ 0 h 314083"/>
              <a:gd name="connsiteX2" fmla="*/ 1501118 w 1501118"/>
              <a:gd name="connsiteY2" fmla="*/ 314083 h 314083"/>
              <a:gd name="connsiteX3" fmla="*/ 0 w 1501118"/>
              <a:gd name="connsiteY3" fmla="*/ 314083 h 314083"/>
              <a:gd name="connsiteX4" fmla="*/ 0 w 1501118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118" h="314083">
                <a:moveTo>
                  <a:pt x="0" y="0"/>
                </a:moveTo>
                <a:lnTo>
                  <a:pt x="1501118" y="0"/>
                </a:lnTo>
                <a:lnTo>
                  <a:pt x="1501118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ADMINISTRACIÓN DE BIENES E INFRAESTRUCTURA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 1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" name="Forma libre 29"/>
          <p:cNvSpPr/>
          <p:nvPr/>
        </p:nvSpPr>
        <p:spPr>
          <a:xfrm>
            <a:off x="609880" y="4409020"/>
            <a:ext cx="1559857" cy="609251"/>
          </a:xfrm>
          <a:custGeom>
            <a:avLst/>
            <a:gdLst>
              <a:gd name="connsiteX0" fmla="*/ 0 w 1133215"/>
              <a:gd name="connsiteY0" fmla="*/ 0 h 314083"/>
              <a:gd name="connsiteX1" fmla="*/ 1133215 w 1133215"/>
              <a:gd name="connsiteY1" fmla="*/ 0 h 314083"/>
              <a:gd name="connsiteX2" fmla="*/ 1133215 w 1133215"/>
              <a:gd name="connsiteY2" fmla="*/ 314083 h 314083"/>
              <a:gd name="connsiteX3" fmla="*/ 0 w 1133215"/>
              <a:gd name="connsiteY3" fmla="*/ 314083 h 314083"/>
              <a:gd name="connsiteX4" fmla="*/ 0 w 1133215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215" h="314083">
                <a:moveTo>
                  <a:pt x="0" y="0"/>
                </a:moveTo>
                <a:lnTo>
                  <a:pt x="1133215" y="0"/>
                </a:lnTo>
                <a:lnTo>
                  <a:pt x="1133215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i="0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i="0" kern="1200" dirty="0"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OPERACIÓN DE MAQUINARIA</a:t>
            </a:r>
            <a:r>
              <a:rPr lang="es-CO" sz="1100" b="1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0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Riesgos de corrupción:1</a:t>
            </a:r>
            <a:endParaRPr lang="es-CO" sz="1000" b="1" i="0" kern="1200" dirty="0">
              <a:solidFill>
                <a:srgbClr val="FF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i="0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1" name="Forma libre 30"/>
          <p:cNvSpPr/>
          <p:nvPr/>
        </p:nvSpPr>
        <p:spPr>
          <a:xfrm>
            <a:off x="4373805" y="5186074"/>
            <a:ext cx="1559858" cy="609252"/>
          </a:xfrm>
          <a:custGeom>
            <a:avLst/>
            <a:gdLst>
              <a:gd name="connsiteX0" fmla="*/ 0 w 1501118"/>
              <a:gd name="connsiteY0" fmla="*/ 0 h 314083"/>
              <a:gd name="connsiteX1" fmla="*/ 1501118 w 1501118"/>
              <a:gd name="connsiteY1" fmla="*/ 0 h 314083"/>
              <a:gd name="connsiteX2" fmla="*/ 1501118 w 1501118"/>
              <a:gd name="connsiteY2" fmla="*/ 314083 h 314083"/>
              <a:gd name="connsiteX3" fmla="*/ 0 w 1501118"/>
              <a:gd name="connsiteY3" fmla="*/ 314083 h 314083"/>
              <a:gd name="connsiteX4" fmla="*/ 0 w 1501118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118" h="314083">
                <a:moveTo>
                  <a:pt x="0" y="0"/>
                </a:moveTo>
                <a:lnTo>
                  <a:pt x="1501118" y="0"/>
                </a:lnTo>
                <a:lnTo>
                  <a:pt x="1501118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CONTROL DISCIPLINARIO INTERNO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0" name="Forma libre 39"/>
          <p:cNvSpPr/>
          <p:nvPr/>
        </p:nvSpPr>
        <p:spPr>
          <a:xfrm>
            <a:off x="4412698" y="4464925"/>
            <a:ext cx="1559857" cy="640492"/>
          </a:xfrm>
          <a:custGeom>
            <a:avLst/>
            <a:gdLst>
              <a:gd name="connsiteX0" fmla="*/ 0 w 1637917"/>
              <a:gd name="connsiteY0" fmla="*/ 0 h 314083"/>
              <a:gd name="connsiteX1" fmla="*/ 1637917 w 1637917"/>
              <a:gd name="connsiteY1" fmla="*/ 0 h 314083"/>
              <a:gd name="connsiteX2" fmla="*/ 1637917 w 1637917"/>
              <a:gd name="connsiteY2" fmla="*/ 314083 h 314083"/>
              <a:gd name="connsiteX3" fmla="*/ 0 w 1637917"/>
              <a:gd name="connsiteY3" fmla="*/ 314083 h 314083"/>
              <a:gd name="connsiteX4" fmla="*/ 0 w 1637917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917" h="314083">
                <a:moveTo>
                  <a:pt x="0" y="0"/>
                </a:moveTo>
                <a:lnTo>
                  <a:pt x="1637917" y="0"/>
                </a:lnTo>
                <a:lnTo>
                  <a:pt x="1637917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4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FINANCIERA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95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95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95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95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95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lang="es-CO" sz="1100" b="1" kern="1200" dirty="0">
              <a:solidFill>
                <a:schemeClr val="accent4">
                  <a:lumMod val="50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Forma libre 43"/>
          <p:cNvSpPr/>
          <p:nvPr/>
        </p:nvSpPr>
        <p:spPr>
          <a:xfrm>
            <a:off x="3440640" y="3418191"/>
            <a:ext cx="2160000" cy="540000"/>
          </a:xfrm>
          <a:custGeom>
            <a:avLst/>
            <a:gdLst>
              <a:gd name="connsiteX0" fmla="*/ 0 w 5472608"/>
              <a:gd name="connsiteY0" fmla="*/ 0 h 262891"/>
              <a:gd name="connsiteX1" fmla="*/ 5472608 w 5472608"/>
              <a:gd name="connsiteY1" fmla="*/ 0 h 262891"/>
              <a:gd name="connsiteX2" fmla="*/ 5472608 w 5472608"/>
              <a:gd name="connsiteY2" fmla="*/ 262891 h 262891"/>
              <a:gd name="connsiteX3" fmla="*/ 0 w 5472608"/>
              <a:gd name="connsiteY3" fmla="*/ 262891 h 262891"/>
              <a:gd name="connsiteX4" fmla="*/ 0 w 5472608"/>
              <a:gd name="connsiteY4" fmla="*/ 0 h 26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608" h="262891">
                <a:moveTo>
                  <a:pt x="0" y="0"/>
                </a:moveTo>
                <a:lnTo>
                  <a:pt x="5472608" y="0"/>
                </a:lnTo>
                <a:lnTo>
                  <a:pt x="5472608" y="262891"/>
                </a:lnTo>
                <a:lnTo>
                  <a:pt x="0" y="26289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ATENCIÓN AL CIUDADANO</a:t>
            </a:r>
          </a:p>
        </p:txBody>
      </p:sp>
      <p:sp>
        <p:nvSpPr>
          <p:cNvPr id="45" name="Forma libre 44"/>
          <p:cNvSpPr/>
          <p:nvPr/>
        </p:nvSpPr>
        <p:spPr>
          <a:xfrm>
            <a:off x="5785686" y="2319958"/>
            <a:ext cx="2160000" cy="590694"/>
          </a:xfrm>
          <a:custGeom>
            <a:avLst/>
            <a:gdLst>
              <a:gd name="connsiteX0" fmla="*/ 0 w 1668237"/>
              <a:gd name="connsiteY0" fmla="*/ 0 h 314083"/>
              <a:gd name="connsiteX1" fmla="*/ 1668237 w 1668237"/>
              <a:gd name="connsiteY1" fmla="*/ 0 h 314083"/>
              <a:gd name="connsiteX2" fmla="*/ 1668237 w 1668237"/>
              <a:gd name="connsiteY2" fmla="*/ 314083 h 314083"/>
              <a:gd name="connsiteX3" fmla="*/ 0 w 1668237"/>
              <a:gd name="connsiteY3" fmla="*/ 314083 h 314083"/>
              <a:gd name="connsiteX4" fmla="*/ 0 w 1668237"/>
              <a:gd name="connsiteY4" fmla="*/ 0 h 31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237" h="314083">
                <a:moveTo>
                  <a:pt x="0" y="0"/>
                </a:moveTo>
                <a:lnTo>
                  <a:pt x="1668237" y="0"/>
                </a:lnTo>
                <a:lnTo>
                  <a:pt x="1668237" y="314083"/>
                </a:lnTo>
                <a:lnTo>
                  <a:pt x="0" y="314083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8232" tIns="13970" rIns="78232" bIns="13970" numCol="1" spcCol="1270" anchor="ctr" anchorCtr="0">
            <a:noAutofit/>
          </a:bodyPr>
          <a:lstStyle/>
          <a:p>
            <a:pPr algn="ctr" defTabSz="488950">
              <a:lnSpc>
                <a:spcPts val="950"/>
              </a:lnSpc>
              <a:spcBef>
                <a:spcPct val="0"/>
              </a:spcBef>
            </a:pPr>
            <a:r>
              <a:rPr lang="es-CO" sz="11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GESTIÓN AMBIENTAL</a:t>
            </a:r>
          </a:p>
          <a:p>
            <a:pPr algn="ctr" defTabSz="488950">
              <a:lnSpc>
                <a:spcPts val="950"/>
              </a:lnSpc>
              <a:spcBef>
                <a:spcPct val="0"/>
              </a:spcBef>
            </a:pPr>
            <a:endParaRPr lang="es-CO" sz="10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048848" y="4100035"/>
            <a:ext cx="1095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latin typeface="Franklin Gothic Book" panose="020B0503020102020204" pitchFamily="34" charset="0"/>
              </a:rPr>
              <a:t>9  </a:t>
            </a:r>
          </a:p>
          <a:p>
            <a:r>
              <a:rPr lang="es-CO" sz="1000" b="1" dirty="0">
                <a:latin typeface="Franklin Gothic Book" panose="020B0503020102020204" pitchFamily="34" charset="0"/>
              </a:rPr>
              <a:t>AGOSTO 2018</a:t>
            </a:r>
            <a:endParaRPr lang="es-ES" sz="1000" b="1" dirty="0">
              <a:latin typeface="Franklin Gothic Book" panose="020B0503020102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970522" y="3690753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4827688" y="426115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Franklin Gothic Book" panose="020B0503020102020204" pitchFamily="34" charset="0"/>
              </a:rPr>
              <a:t>6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9FFC25C-95ED-4AC1-88AA-45A57A048A11}"/>
              </a:ext>
            </a:extLst>
          </p:cNvPr>
          <p:cNvSpPr/>
          <p:nvPr/>
        </p:nvSpPr>
        <p:spPr>
          <a:xfrm>
            <a:off x="4373720" y="4409020"/>
            <a:ext cx="1660182" cy="663989"/>
          </a:xfrm>
          <a:prstGeom prst="ellipse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2317D67-7CC2-4C58-ADFA-CF5F8BD4F568}"/>
              </a:ext>
            </a:extLst>
          </p:cNvPr>
          <p:cNvSpPr/>
          <p:nvPr/>
        </p:nvSpPr>
        <p:spPr>
          <a:xfrm>
            <a:off x="570741" y="5144887"/>
            <a:ext cx="1660182" cy="663989"/>
          </a:xfrm>
          <a:prstGeom prst="ellipse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5C5B613B-72BB-4C76-9A40-031CB1DEF23A}"/>
              </a:ext>
            </a:extLst>
          </p:cNvPr>
          <p:cNvSpPr/>
          <p:nvPr/>
        </p:nvSpPr>
        <p:spPr>
          <a:xfrm>
            <a:off x="4327173" y="5156557"/>
            <a:ext cx="1660182" cy="663989"/>
          </a:xfrm>
          <a:prstGeom prst="ellipse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4B6BC180-18A2-4EC8-AC60-4C582092233B}"/>
              </a:ext>
            </a:extLst>
          </p:cNvPr>
          <p:cNvSpPr/>
          <p:nvPr/>
        </p:nvSpPr>
        <p:spPr>
          <a:xfrm>
            <a:off x="3717303" y="3368499"/>
            <a:ext cx="1660182" cy="663989"/>
          </a:xfrm>
          <a:prstGeom prst="ellipse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20B6E8F6-A2B9-465E-82AE-57B2DB6FEC6C}"/>
              </a:ext>
            </a:extLst>
          </p:cNvPr>
          <p:cNvSpPr/>
          <p:nvPr/>
        </p:nvSpPr>
        <p:spPr>
          <a:xfrm>
            <a:off x="6197528" y="6004497"/>
            <a:ext cx="1064663" cy="409555"/>
          </a:xfrm>
          <a:prstGeom prst="ellipse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2" name="23 CuadroTexto">
            <a:extLst>
              <a:ext uri="{FF2B5EF4-FFF2-40B4-BE49-F238E27FC236}">
                <a16:creationId xmlns:a16="http://schemas.microsoft.com/office/drawing/2014/main" id="{CB7AF845-FB4A-473A-900B-E85D5CDF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297" y="6058885"/>
            <a:ext cx="13464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1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NO HAN IDENTIFICADO RIESGOS DE CORRUPCIÓN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1E867527-32CE-4220-926B-3F69952357CE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AutoNum type="arabicPeriod" startAt="3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MAPA DE RIESGOS DE CORRUPCIÓN UAERMV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MAYO- AGOSTO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44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C401C24-1CA9-45DE-9282-19242970CCBD}"/>
              </a:ext>
            </a:extLst>
          </p:cNvPr>
          <p:cNvSpPr txBox="1">
            <a:spLocks/>
          </p:cNvSpPr>
          <p:nvPr/>
        </p:nvSpPr>
        <p:spPr>
          <a:xfrm>
            <a:off x="0" y="-8045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AutoNum type="arabicPeriod" startAt="3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MAPA DE RIESGOS DE CORRUPCIÓN UAERMV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D70042-A59F-46F2-AB53-B97A97B28219}"/>
              </a:ext>
            </a:extLst>
          </p:cNvPr>
          <p:cNvSpPr txBox="1"/>
          <p:nvPr/>
        </p:nvSpPr>
        <p:spPr>
          <a:xfrm>
            <a:off x="1292605" y="4470595"/>
            <a:ext cx="65587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400" dirty="0"/>
          </a:p>
          <a:p>
            <a:pPr algn="just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Conclusiones del análisis OCI: </a:t>
            </a:r>
          </a:p>
          <a:p>
            <a:pPr marL="342900" indent="-342900" algn="just">
              <a:buAutoNum type="arabicPeriod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Nueve (9) riesgos de corrupción en igual número de procesos; tres (3) en procesos misionales y seis (6) en procesos de apoyo</a:t>
            </a:r>
          </a:p>
          <a:p>
            <a:pPr marL="342900" indent="-342900" algn="just">
              <a:buAutoNum type="arabicPeriod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Procesos como Financiera, Talento Humano, Control Disciplinario y Atención al Ciudadano con factores generadores de corrupción no han identificado estos riesgos.</a:t>
            </a:r>
          </a:p>
          <a:p>
            <a:pPr marL="342900" indent="-342900" algn="just">
              <a:buFontTx/>
              <a:buAutoNum type="arabicPeriod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La valoración del riesgo se hace con la metodología para riesgos de gestión: un riesgo en nivel extremo, cinco en moderado y tres en bajo.</a:t>
            </a:r>
          </a:p>
          <a:p>
            <a:pPr marL="342900" indent="-342900" algn="just">
              <a:buAutoNum type="arabicPeriod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La redacción del riesgo es similar a uno de gestión y no contiene los cuatro elementos que establece la Secretaría de Transparencia de la Presidencia de la República.</a:t>
            </a:r>
          </a:p>
          <a:p>
            <a:pPr marL="342900" indent="-342900" algn="just">
              <a:buAutoNum type="arabicPeriod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No se está dando cumplimiento con la guía 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SIG-DE-002-V1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Guia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para la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Gestion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del Riesgo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Corrupcion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– Presidencia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adoptada por la UAERMV.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s-CO" sz="1400" dirty="0"/>
          </a:p>
          <a:p>
            <a:pPr marL="342900" indent="-342900">
              <a:buAutoNum type="arabicPeriod"/>
            </a:pPr>
            <a:endParaRPr lang="es-CO" sz="1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F3710F-2B94-4721-A2F0-1E8F4BD4B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41" t="17135" r="8261" b="17390"/>
          <a:stretch/>
        </p:blipFill>
        <p:spPr>
          <a:xfrm>
            <a:off x="-119269" y="699980"/>
            <a:ext cx="9263270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C401C24-1CA9-45DE-9282-19242970CCBD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AutoNum type="arabicPeriod" startAt="3"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MAPA DE RIESGOS DE CORRUPCIÓN UAERMV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D70042-A59F-46F2-AB53-B97A97B28219}"/>
              </a:ext>
            </a:extLst>
          </p:cNvPr>
          <p:cNvSpPr txBox="1"/>
          <p:nvPr/>
        </p:nvSpPr>
        <p:spPr>
          <a:xfrm>
            <a:off x="470848" y="828288"/>
            <a:ext cx="82023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400" dirty="0"/>
          </a:p>
          <a:p>
            <a:pPr algn="ctr"/>
            <a:r>
              <a:rPr lang="es-CO" sz="2800" b="1" dirty="0"/>
              <a:t>ANÁLISIS OCI A CADA RIESGO DE CORRUPCIÓN IDENTIFICADO POR PROCESO:</a:t>
            </a:r>
          </a:p>
          <a:p>
            <a:pPr algn="just"/>
            <a:endParaRPr lang="es-CO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O" sz="2800" dirty="0"/>
              <a:t>Comparativo: PRIMER CUATRIMESTRE (ABRIL DE 2018) CONTRA EL SEGUNDO CUATRIMESTRE (AGOSTO DE 2018)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CO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O" sz="2800" dirty="0"/>
              <a:t>Se incluyen las sugerencias emitidas por OAP en el formato SIG-FM-015 </a:t>
            </a:r>
            <a:r>
              <a:rPr lang="es-ES" sz="2800" dirty="0"/>
              <a:t>FORMATO DE MONITOREO AL MAPA DE RIESGOS POR PROCESO,</a:t>
            </a:r>
            <a:r>
              <a:rPr lang="es-CO" sz="2800" dirty="0"/>
              <a:t> 	que según lo informado a OCI no fueron socializadas a los procesos en su momento.</a:t>
            </a:r>
          </a:p>
          <a:p>
            <a:pPr algn="just"/>
            <a:endParaRPr lang="es-CO" sz="1200" dirty="0"/>
          </a:p>
          <a:p>
            <a:pPr algn="just"/>
            <a:r>
              <a:rPr lang="es-CO" sz="1200" dirty="0"/>
              <a:t> </a:t>
            </a:r>
            <a:endParaRPr lang="es-CO" sz="1400" dirty="0"/>
          </a:p>
          <a:p>
            <a:pPr marL="342900" indent="-342900">
              <a:buAutoNum type="arabicPeriod"/>
            </a:pP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2742188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C401C24-1CA9-45DE-9282-19242970CCBD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OPERACIÓN DE MAQUINARIA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3205317-4633-478D-8A73-79F0A8C44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669199"/>
              </p:ext>
            </p:extLst>
          </p:nvPr>
        </p:nvGraphicFramePr>
        <p:xfrm>
          <a:off x="135420" y="770100"/>
          <a:ext cx="8752233" cy="1548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2" name="Worksheet" r:id="rId4" imgW="13830137" imgH="5010278" progId="Excel.Sheet.12">
                  <p:embed/>
                </p:oleObj>
              </mc:Choice>
              <mc:Fallback>
                <p:oleObj name="Worksheet" r:id="rId4" imgW="13830137" imgH="5010278" progId="Excel.Sheet.12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83205317-4633-478D-8A73-79F0A8C440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5420" y="770100"/>
                        <a:ext cx="8752233" cy="1548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E3082D8E-508B-4108-B1FC-CCDC1276BC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754764"/>
              </p:ext>
            </p:extLst>
          </p:nvPr>
        </p:nvGraphicFramePr>
        <p:xfrm>
          <a:off x="165652" y="2438418"/>
          <a:ext cx="8691770" cy="1896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3" name="Worksheet" r:id="rId6" imgW="13792240" imgH="4000526" progId="Excel.Sheet.12">
                  <p:embed/>
                </p:oleObj>
              </mc:Choice>
              <mc:Fallback>
                <p:oleObj name="Worksheet" r:id="rId6" imgW="13792240" imgH="4000526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E3082D8E-508B-4108-B1FC-CCDC1276BC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5652" y="2438418"/>
                        <a:ext cx="8691770" cy="1896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872D4FE-9196-477C-A8E6-6C95055F44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28724"/>
              </p:ext>
            </p:extLst>
          </p:nvPr>
        </p:nvGraphicFramePr>
        <p:xfrm>
          <a:off x="165652" y="4575242"/>
          <a:ext cx="8812696" cy="1766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4" name="Worksheet" r:id="rId8" imgW="15668541" imgH="1914637" progId="Excel.Sheet.12">
                  <p:embed/>
                </p:oleObj>
              </mc:Choice>
              <mc:Fallback>
                <p:oleObj name="Worksheet" r:id="rId8" imgW="15668541" imgH="1914637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872D4FE-9196-477C-A8E6-6C95055F4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652" y="4575242"/>
                        <a:ext cx="8812696" cy="1766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27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4F6AB7E-A1E5-4850-9372-02804F5453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535388"/>
              </p:ext>
            </p:extLst>
          </p:nvPr>
        </p:nvGraphicFramePr>
        <p:xfrm>
          <a:off x="1" y="509070"/>
          <a:ext cx="9143999" cy="220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3" name="Worksheet" r:id="rId3" imgW="13830137" imgH="5010278" progId="Excel.Sheet.12">
                  <p:embed/>
                </p:oleObj>
              </mc:Choice>
              <mc:Fallback>
                <p:oleObj name="Worksheet" r:id="rId3" imgW="13830137" imgH="50102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509070"/>
                        <a:ext cx="9143999" cy="220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4F52B89A-EE18-4393-9689-AAD687C1F6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369529"/>
              </p:ext>
            </p:extLst>
          </p:nvPr>
        </p:nvGraphicFramePr>
        <p:xfrm>
          <a:off x="0" y="2717283"/>
          <a:ext cx="914400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4" name="Worksheet" r:id="rId5" imgW="13144630" imgH="3981498" progId="Excel.Sheet.12">
                  <p:embed/>
                </p:oleObj>
              </mc:Choice>
              <mc:Fallback>
                <p:oleObj name="Worksheet" r:id="rId5" imgW="13144630" imgH="398149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717283"/>
                        <a:ext cx="9144000" cy="184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1D61C7B-B18B-457B-8BA9-79A86ECE61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286554"/>
              </p:ext>
            </p:extLst>
          </p:nvPr>
        </p:nvGraphicFramePr>
        <p:xfrm>
          <a:off x="0" y="4713289"/>
          <a:ext cx="9144000" cy="2031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" name="Worksheet" r:id="rId7" imgW="14649544" imgH="2523955" progId="Excel.Sheet.12">
                  <p:embed/>
                </p:oleObj>
              </mc:Choice>
              <mc:Fallback>
                <p:oleObj name="Worksheet" r:id="rId7" imgW="14649544" imgH="25239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713289"/>
                        <a:ext cx="9144000" cy="2031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476DA351-BDE6-475C-9F1B-8ECBF539B604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PRODUCCIÓN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66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0A0736C-BD70-46F2-B2E8-1BBED5D9F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227921"/>
              </p:ext>
            </p:extLst>
          </p:nvPr>
        </p:nvGraphicFramePr>
        <p:xfrm>
          <a:off x="0" y="569845"/>
          <a:ext cx="9144000" cy="2160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9" name="Worksheet" r:id="rId3" imgW="13830137" imgH="6677129" progId="Excel.Sheet.12">
                  <p:embed/>
                </p:oleObj>
              </mc:Choice>
              <mc:Fallback>
                <p:oleObj name="Worksheet" r:id="rId3" imgW="13830137" imgH="66771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69845"/>
                        <a:ext cx="9144000" cy="2160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5D3E4CC9-46F8-4E33-A43B-A7FA6E9CDF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640536"/>
              </p:ext>
            </p:extLst>
          </p:nvPr>
        </p:nvGraphicFramePr>
        <p:xfrm>
          <a:off x="0" y="2663688"/>
          <a:ext cx="9144000" cy="2027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" name="Worksheet" r:id="rId5" imgW="13792240" imgH="5934192" progId="Excel.Sheet.12">
                  <p:embed/>
                </p:oleObj>
              </mc:Choice>
              <mc:Fallback>
                <p:oleObj name="Worksheet" r:id="rId5" imgW="13792240" imgH="59341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663688"/>
                        <a:ext cx="9144000" cy="2027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9D72E97-0FCD-4901-AF93-6DE7873E6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189869"/>
              </p:ext>
            </p:extLst>
          </p:nvPr>
        </p:nvGraphicFramePr>
        <p:xfrm>
          <a:off x="0" y="4691270"/>
          <a:ext cx="9144000" cy="216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1" name="Worksheet" r:id="rId7" imgW="16544793" imgH="5705433" progId="Excel.Sheet.12">
                  <p:embed/>
                </p:oleObj>
              </mc:Choice>
              <mc:Fallback>
                <p:oleObj name="Worksheet" r:id="rId7" imgW="16544793" imgH="57054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691270"/>
                        <a:ext cx="9144000" cy="2166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B4F5D114-5F93-46E4-B6DC-1F8DA5852A09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GESTIÓN DOCUMENTAL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67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75E284E-AE99-4748-8113-344CBF0AD2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579426"/>
              </p:ext>
            </p:extLst>
          </p:nvPr>
        </p:nvGraphicFramePr>
        <p:xfrm>
          <a:off x="0" y="541681"/>
          <a:ext cx="9144000" cy="220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4" name="Worksheet" r:id="rId3" imgW="13830137" imgH="5010278" progId="Excel.Sheet.12">
                  <p:embed/>
                </p:oleObj>
              </mc:Choice>
              <mc:Fallback>
                <p:oleObj name="Worksheet" r:id="rId3" imgW="13830137" imgH="50102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41681"/>
                        <a:ext cx="9144000" cy="220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95B80CD-4B1D-4822-8CB3-C7E709C397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620774"/>
              </p:ext>
            </p:extLst>
          </p:nvPr>
        </p:nvGraphicFramePr>
        <p:xfrm>
          <a:off x="1" y="2575890"/>
          <a:ext cx="9143999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" name="Worksheet" r:id="rId5" imgW="13144630" imgH="4848329" progId="Excel.Sheet.12">
                  <p:embed/>
                </p:oleObj>
              </mc:Choice>
              <mc:Fallback>
                <p:oleObj name="Worksheet" r:id="rId5" imgW="13144630" imgH="48483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" y="2575890"/>
                        <a:ext cx="9143999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61FED65-BC43-4CA7-A684-578D0D9A4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237160"/>
              </p:ext>
            </p:extLst>
          </p:nvPr>
        </p:nvGraphicFramePr>
        <p:xfrm>
          <a:off x="0" y="4823790"/>
          <a:ext cx="9143998" cy="203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6" name="Worksheet" r:id="rId7" imgW="19021543" imgH="4352755" progId="Excel.Sheet.12">
                  <p:embed/>
                </p:oleObj>
              </mc:Choice>
              <mc:Fallback>
                <p:oleObj name="Worksheet" r:id="rId7" imgW="19021543" imgH="43527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823790"/>
                        <a:ext cx="9143998" cy="2034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6BFCD07F-2029-44FF-8B16-E1F444ABB63F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PLANIFICACIÓN DEL DESARROLLO VIAL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1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D92DAA-AB6A-4820-9558-9DF3871D2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3" t="11395" r="2174" b="4326"/>
          <a:stretch/>
        </p:blipFill>
        <p:spPr>
          <a:xfrm>
            <a:off x="633509" y="1372080"/>
            <a:ext cx="8466752" cy="48165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B38AC84-335B-4A7F-A00B-88B5F02542AD}"/>
              </a:ext>
            </a:extLst>
          </p:cNvPr>
          <p:cNvSpPr/>
          <p:nvPr/>
        </p:nvSpPr>
        <p:spPr>
          <a:xfrm>
            <a:off x="914400" y="5582093"/>
            <a:ext cx="3327991" cy="369332"/>
          </a:xfrm>
          <a:prstGeom prst="rect">
            <a:avLst/>
          </a:prstGeom>
          <a:noFill/>
          <a:ln>
            <a:solidFill>
              <a:srgbClr val="FF4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6E0256D-FE23-4682-88B4-D1CE4BB2397A}"/>
              </a:ext>
            </a:extLst>
          </p:cNvPr>
          <p:cNvSpPr/>
          <p:nvPr/>
        </p:nvSpPr>
        <p:spPr>
          <a:xfrm>
            <a:off x="294885" y="85538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826934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D3C1312-A8D1-4E3B-8328-C6BDDD4CE8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245867"/>
              </p:ext>
            </p:extLst>
          </p:nvPr>
        </p:nvGraphicFramePr>
        <p:xfrm>
          <a:off x="-1" y="685317"/>
          <a:ext cx="9144000" cy="189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" name="Worksheet" r:id="rId3" imgW="13830137" imgH="6677129" progId="Excel.Sheet.12">
                  <p:embed/>
                </p:oleObj>
              </mc:Choice>
              <mc:Fallback>
                <p:oleObj name="Worksheet" r:id="rId3" imgW="13830137" imgH="66771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685317"/>
                        <a:ext cx="9144000" cy="1897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B9712C8-F942-47D8-8451-276C79F3CD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048235"/>
              </p:ext>
            </p:extLst>
          </p:nvPr>
        </p:nvGraphicFramePr>
        <p:xfrm>
          <a:off x="46382" y="2582932"/>
          <a:ext cx="9051235" cy="2038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7" name="Worksheet" r:id="rId5" imgW="13144630" imgH="6286421" progId="Excel.Sheet.12">
                  <p:embed/>
                </p:oleObj>
              </mc:Choice>
              <mc:Fallback>
                <p:oleObj name="Worksheet" r:id="rId5" imgW="13144630" imgH="62864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82" y="2582932"/>
                        <a:ext cx="9051235" cy="2038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27915CC-C457-4934-91F4-F43E0C4E26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522766"/>
              </p:ext>
            </p:extLst>
          </p:nvPr>
        </p:nvGraphicFramePr>
        <p:xfrm>
          <a:off x="46382" y="4621213"/>
          <a:ext cx="9051235" cy="2179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8" name="Worksheet" r:id="rId7" imgW="14601963" imgH="4552761" progId="Excel.Sheet.12">
                  <p:embed/>
                </p:oleObj>
              </mc:Choice>
              <mc:Fallback>
                <p:oleObj name="Worksheet" r:id="rId7" imgW="14601963" imgH="45527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382" y="4621213"/>
                        <a:ext cx="9051235" cy="2179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6333B98B-5EF7-4648-91DA-CE1DD4888EBC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JURÍDICA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13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D70447C-A5B6-4F8B-8512-8A0F7BE028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001170"/>
              </p:ext>
            </p:extLst>
          </p:nvPr>
        </p:nvGraphicFramePr>
        <p:xfrm>
          <a:off x="0" y="331443"/>
          <a:ext cx="9144000" cy="23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9" name="Worksheet" r:id="rId3" imgW="13830137" imgH="6677129" progId="Excel.Sheet.12">
                  <p:embed/>
                </p:oleObj>
              </mc:Choice>
              <mc:Fallback>
                <p:oleObj name="Worksheet" r:id="rId3" imgW="13830137" imgH="66771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31443"/>
                        <a:ext cx="9144000" cy="23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2DEC8CA-1558-4E28-980D-773D244F99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023712"/>
              </p:ext>
            </p:extLst>
          </p:nvPr>
        </p:nvGraphicFramePr>
        <p:xfrm>
          <a:off x="0" y="2690330"/>
          <a:ext cx="91440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0" name="Worksheet" r:id="rId5" imgW="13144630" imgH="6715184" progId="Excel.Sheet.12">
                  <p:embed/>
                </p:oleObj>
              </mc:Choice>
              <mc:Fallback>
                <p:oleObj name="Worksheet" r:id="rId5" imgW="13144630" imgH="67151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690330"/>
                        <a:ext cx="9144000" cy="250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703B2F0-429C-4F58-AD4A-B41C85B83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867147"/>
              </p:ext>
            </p:extLst>
          </p:nvPr>
        </p:nvGraphicFramePr>
        <p:xfrm>
          <a:off x="0" y="4864100"/>
          <a:ext cx="9144000" cy="204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1" name="Worksheet" r:id="rId7" imgW="14516064" imgH="2819523" progId="Excel.Sheet.12">
                  <p:embed/>
                </p:oleObj>
              </mc:Choice>
              <mc:Fallback>
                <p:oleObj name="Worksheet" r:id="rId7" imgW="14516064" imgH="28195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864100"/>
                        <a:ext cx="9144000" cy="2040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B96F19DA-85E7-4773-9CEC-0DED167938FB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SISTEMAS DE INFORMACIÓN Y T.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15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FC1EDBE-6168-4E83-8995-E1D23F5917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207531"/>
              </p:ext>
            </p:extLst>
          </p:nvPr>
        </p:nvGraphicFramePr>
        <p:xfrm>
          <a:off x="-2" y="721277"/>
          <a:ext cx="9144000" cy="248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" name="Worksheet" r:id="rId3" imgW="13830137" imgH="7858132" progId="Excel.Sheet.12">
                  <p:embed/>
                </p:oleObj>
              </mc:Choice>
              <mc:Fallback>
                <p:oleObj name="Worksheet" r:id="rId3" imgW="13830137" imgH="78581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" y="721277"/>
                        <a:ext cx="9144000" cy="248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4A73DC8-65A4-48B1-B359-B3D500B67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043948"/>
              </p:ext>
            </p:extLst>
          </p:nvPr>
        </p:nvGraphicFramePr>
        <p:xfrm>
          <a:off x="0" y="2759766"/>
          <a:ext cx="9144000" cy="223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3" name="Worksheet" r:id="rId5" imgW="13792240" imgH="6839078" progId="Excel.Sheet.12">
                  <p:embed/>
                </p:oleObj>
              </mc:Choice>
              <mc:Fallback>
                <p:oleObj name="Worksheet" r:id="rId5" imgW="13792240" imgH="68390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759766"/>
                        <a:ext cx="9144000" cy="2233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6B26BF7-8D0F-4071-BDD9-2AE539378D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277433"/>
              </p:ext>
            </p:extLst>
          </p:nvPr>
        </p:nvGraphicFramePr>
        <p:xfrm>
          <a:off x="66257" y="4993103"/>
          <a:ext cx="9143999" cy="182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4" name="Worksheet" r:id="rId7" imgW="17125874" imgH="4219560" progId="Excel.Sheet.12">
                  <p:embed/>
                </p:oleObj>
              </mc:Choice>
              <mc:Fallback>
                <p:oleObj name="Worksheet" r:id="rId7" imgW="17125874" imgH="42195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257" y="4993103"/>
                        <a:ext cx="9143999" cy="1822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BF714FF-300D-4ED9-B379-93801DEA49C2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ADMINISTRACIÓN DE BIENES E INFRAESTRUCTURA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43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8352930-2F9B-4CF9-AE11-ADF8602C5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939471"/>
              </p:ext>
            </p:extLst>
          </p:nvPr>
        </p:nvGraphicFramePr>
        <p:xfrm>
          <a:off x="0" y="721277"/>
          <a:ext cx="9144000" cy="2116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6" name="Worksheet" r:id="rId3" imgW="13830137" imgH="5581540" progId="Excel.Sheet.12">
                  <p:embed/>
                </p:oleObj>
              </mc:Choice>
              <mc:Fallback>
                <p:oleObj name="Worksheet" r:id="rId3" imgW="13830137" imgH="55815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21277"/>
                        <a:ext cx="9144000" cy="2116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EE763AB-E3D2-48B0-ABD2-C5C2692AB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546248"/>
              </p:ext>
            </p:extLst>
          </p:nvPr>
        </p:nvGraphicFramePr>
        <p:xfrm>
          <a:off x="0" y="2870889"/>
          <a:ext cx="9144000" cy="1868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7" name="Worksheet" r:id="rId5" imgW="13144630" imgH="4505402" progId="Excel.Sheet.12">
                  <p:embed/>
                </p:oleObj>
              </mc:Choice>
              <mc:Fallback>
                <p:oleObj name="Worksheet" r:id="rId5" imgW="13144630" imgH="45054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870889"/>
                        <a:ext cx="9144000" cy="1868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29894FE-9B56-457B-8DEE-97285BE8D4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223627"/>
              </p:ext>
            </p:extLst>
          </p:nvPr>
        </p:nvGraphicFramePr>
        <p:xfrm>
          <a:off x="-1" y="4772990"/>
          <a:ext cx="9488557" cy="170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8" name="Worksheet" r:id="rId7" imgW="18116658" imgH="4457621" progId="Excel.Sheet.12">
                  <p:embed/>
                </p:oleObj>
              </mc:Choice>
              <mc:Fallback>
                <p:oleObj name="Worksheet" r:id="rId7" imgW="18116658" imgH="44576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" y="4772990"/>
                        <a:ext cx="9488557" cy="170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AD1B14A4-DA3E-4231-8F06-F503DA4027AF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INTERVENCIÓN DE LA MALLA VIAL LOCAL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31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CFEB8B6-FECE-4C61-9F65-2F68C19A5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247433"/>
              </p:ext>
            </p:extLst>
          </p:nvPr>
        </p:nvGraphicFramePr>
        <p:xfrm>
          <a:off x="0" y="721277"/>
          <a:ext cx="9144000" cy="2266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7" name="Worksheet" r:id="rId3" imgW="13830137" imgH="6677129" progId="Excel.Sheet.12">
                  <p:embed/>
                </p:oleObj>
              </mc:Choice>
              <mc:Fallback>
                <p:oleObj name="Worksheet" r:id="rId3" imgW="13830137" imgH="66771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21277"/>
                        <a:ext cx="9144000" cy="2266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884154D-3A79-4DAD-AA0B-3BABCA6967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860383"/>
              </p:ext>
            </p:extLst>
          </p:nvPr>
        </p:nvGraphicFramePr>
        <p:xfrm>
          <a:off x="0" y="3022393"/>
          <a:ext cx="9144000" cy="169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8" name="Worksheet" r:id="rId5" imgW="13792240" imgH="4962496" progId="Excel.Sheet.12">
                  <p:embed/>
                </p:oleObj>
              </mc:Choice>
              <mc:Fallback>
                <p:oleObj name="Worksheet" r:id="rId5" imgW="13792240" imgH="49624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022393"/>
                        <a:ext cx="9144000" cy="1696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47779B3-2D4F-49C7-BA85-7C79D26C9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90405"/>
              </p:ext>
            </p:extLst>
          </p:nvPr>
        </p:nvGraphicFramePr>
        <p:xfrm>
          <a:off x="0" y="4718671"/>
          <a:ext cx="9144000" cy="2047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9" name="Worksheet" r:id="rId7" imgW="13887403" imgH="2952719" progId="Excel.Sheet.12">
                  <p:embed/>
                </p:oleObj>
              </mc:Choice>
              <mc:Fallback>
                <p:oleObj name="Worksheet" r:id="rId7" imgW="13887403" imgH="29527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718671"/>
                        <a:ext cx="9144000" cy="2047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BBF3EE07-722A-45A7-B38B-C0AD0506B0E9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CONTRATACIÓN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CUATRIMESTRE MAYO A GOSTO DE 2018</a:t>
            </a:r>
          </a:p>
          <a:p>
            <a:pPr algn="ctr"/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28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C401C24-1CA9-45DE-9282-19242970CCBD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9144000" cy="1018106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AutoNum type="arabicPeriod" startAt="3"/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MAPA DE RIESGOS DE CORRUPCIÓN UAERMV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8BB656D-0F7A-4255-A802-B71C38C2FC12}"/>
              </a:ext>
            </a:extLst>
          </p:cNvPr>
          <p:cNvSpPr/>
          <p:nvPr/>
        </p:nvSpPr>
        <p:spPr>
          <a:xfrm>
            <a:off x="271669" y="1031358"/>
            <a:ext cx="860066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Producto de los análisis anteriores, OCI emita las siguientes recomendaciones a OAP:</a:t>
            </a:r>
          </a:p>
          <a:p>
            <a:pPr marL="457200" indent="-457200" algn="just"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Diseñar un formato diferente para la identificación, valoración y monitoreo a los mapas de riesgos de corrupción.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2. Socializar en la entidad la Guía SIG-DE-002-V1 Guía para la Gestión del Riesgo de Corrupción de la Secretaría de Transparencia de la Presidencia de la República.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3. Establecer fechas diferenciadas para el  monitoreo y seguimiento según el tipo de riesgo; no obstante, evaluar el cumplimiento de las normas vigentes y priorizar.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4. Publicar y socializar  la nueva versión del mapa, cada vez que algún proceso actualice su mapa de riesgos de corrupción.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5. Generar mecanismos para atender las dos recomendaciones que la Circular 004 de 2018 hace sobre la redacción de riesgos de corrupción y diseño de controles.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84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8BB656D-0F7A-4255-A802-B71C38C2FC12}"/>
              </a:ext>
            </a:extLst>
          </p:cNvPr>
          <p:cNvSpPr/>
          <p:nvPr/>
        </p:nvSpPr>
        <p:spPr>
          <a:xfrm>
            <a:off x="238539" y="734529"/>
            <a:ext cx="86006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</a:t>
            </a:r>
          </a:p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LA </a:t>
            </a:r>
          </a:p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8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>
            <a:extLst>
              <a:ext uri="{FF2B5EF4-FFF2-40B4-BE49-F238E27FC236}">
                <a16:creationId xmlns:a16="http://schemas.microsoft.com/office/drawing/2014/main" id="{BA485BEC-1947-4DBF-A9C6-C8E4A544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08EDBB-3F55-485C-AB6D-E6B76ECE5B5E}"/>
              </a:ext>
            </a:extLst>
          </p:cNvPr>
          <p:cNvSpPr/>
          <p:nvPr/>
        </p:nvSpPr>
        <p:spPr>
          <a:xfrm>
            <a:off x="2633007" y="3244334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copiar la imagen gracias por su atención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8BC548-C925-45F5-A9B3-3C950CA98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18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66E6E4-AA99-4F81-8C17-21C983502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1" t="13814" r="15233" b="4139"/>
          <a:stretch/>
        </p:blipFill>
        <p:spPr>
          <a:xfrm>
            <a:off x="818707" y="1043620"/>
            <a:ext cx="8218967" cy="50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7ECCAA-A312-48A7-8F53-2553DE73D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0" t="11481" r="7638" b="4629"/>
          <a:stretch/>
        </p:blipFill>
        <p:spPr>
          <a:xfrm>
            <a:off x="294886" y="1043621"/>
            <a:ext cx="8554230" cy="49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00DED7-F88C-43B0-B2B5-B54FED85F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7" t="10461" r="10586" b="13760"/>
          <a:stretch/>
        </p:blipFill>
        <p:spPr>
          <a:xfrm>
            <a:off x="273128" y="1105125"/>
            <a:ext cx="8870872" cy="48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2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8D6DF5-22E6-4520-BF24-9CB8C84F1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1" t="11110" r="7500" b="19555"/>
          <a:stretch/>
        </p:blipFill>
        <p:spPr>
          <a:xfrm>
            <a:off x="403225" y="1206499"/>
            <a:ext cx="8740775" cy="48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8A28D0-0A86-4779-A1D4-2956306F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733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6056D4-E5C7-4834-8F67-2D7CCB8D3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33770" cy="708025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 Anticorrupción y de Atención al Ciudadano- PAAC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461B6-0802-4185-88BA-D02EE08F08FE}"/>
              </a:ext>
            </a:extLst>
          </p:cNvPr>
          <p:cNvSpPr/>
          <p:nvPr/>
        </p:nvSpPr>
        <p:spPr>
          <a:xfrm>
            <a:off x="2633007" y="3244334"/>
            <a:ext cx="6312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1F1DFA-D5F6-461A-82E5-D3E1A5F3D95E}"/>
              </a:ext>
            </a:extLst>
          </p:cNvPr>
          <p:cNvSpPr/>
          <p:nvPr/>
        </p:nvSpPr>
        <p:spPr>
          <a:xfrm>
            <a:off x="294885" y="7219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seguimiento OCI al 31 de agosto de 2018</a:t>
            </a:r>
            <a:endParaRPr lang="es-CO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8781A0-B51A-45E5-969A-9170A95BA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11334" r="13612" b="5777"/>
          <a:stretch/>
        </p:blipFill>
        <p:spPr>
          <a:xfrm>
            <a:off x="635000" y="1105125"/>
            <a:ext cx="8508999" cy="49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375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2085</TotalTime>
  <Words>1467</Words>
  <Application>Microsoft Office PowerPoint</Application>
  <PresentationFormat>Presentación en pantalla (4:3)</PresentationFormat>
  <Paragraphs>243</Paragraphs>
  <Slides>47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Arial Narrow</vt:lpstr>
      <vt:lpstr>Calibri</vt:lpstr>
      <vt:lpstr>Calibri Light</vt:lpstr>
      <vt:lpstr>Franklin Gothic Book</vt:lpstr>
      <vt:lpstr>Gotham Rounded Medium</vt:lpstr>
      <vt:lpstr>Wingdings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angela correa</dc:creator>
  <cp:lastModifiedBy>Edna Matilde Vallejo Gordillo</cp:lastModifiedBy>
  <cp:revision>168</cp:revision>
  <cp:lastPrinted>2018-05-08T15:21:44Z</cp:lastPrinted>
  <dcterms:created xsi:type="dcterms:W3CDTF">2018-02-28T22:44:07Z</dcterms:created>
  <dcterms:modified xsi:type="dcterms:W3CDTF">2019-02-22T22:02:05Z</dcterms:modified>
</cp:coreProperties>
</file>