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256" r:id="rId5"/>
    <p:sldId id="479" r:id="rId6"/>
    <p:sldId id="564" r:id="rId7"/>
    <p:sldId id="568" r:id="rId8"/>
    <p:sldId id="543" r:id="rId9"/>
    <p:sldId id="550" r:id="rId10"/>
    <p:sldId id="546" r:id="rId11"/>
    <p:sldId id="571" r:id="rId12"/>
    <p:sldId id="582" r:id="rId13"/>
    <p:sldId id="583" r:id="rId14"/>
    <p:sldId id="575" r:id="rId15"/>
    <p:sldId id="588" r:id="rId16"/>
    <p:sldId id="631" r:id="rId17"/>
    <p:sldId id="604" r:id="rId18"/>
    <p:sldId id="632" r:id="rId19"/>
    <p:sldId id="601" r:id="rId20"/>
    <p:sldId id="589" r:id="rId21"/>
    <p:sldId id="633" r:id="rId22"/>
    <p:sldId id="590" r:id="rId23"/>
    <p:sldId id="591" r:id="rId24"/>
    <p:sldId id="634" r:id="rId25"/>
    <p:sldId id="580" r:id="rId26"/>
    <p:sldId id="607" r:id="rId27"/>
    <p:sldId id="592" r:id="rId28"/>
    <p:sldId id="559" r:id="rId29"/>
    <p:sldId id="531" r:id="rId30"/>
    <p:sldId id="557" r:id="rId31"/>
    <p:sldId id="602" r:id="rId32"/>
    <p:sldId id="603" r:id="rId33"/>
    <p:sldId id="554" r:id="rId34"/>
    <p:sldId id="637" r:id="rId35"/>
    <p:sldId id="608" r:id="rId36"/>
    <p:sldId id="609" r:id="rId37"/>
    <p:sldId id="625" r:id="rId38"/>
    <p:sldId id="614" r:id="rId39"/>
    <p:sldId id="626" r:id="rId40"/>
    <p:sldId id="508" r:id="rId41"/>
    <p:sldId id="635" r:id="rId42"/>
    <p:sldId id="636" r:id="rId43"/>
  </p:sldIdLst>
  <p:sldSz cx="12192000" cy="6858000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jandra Medina" initials="AM" lastIdx="1" clrIdx="0">
    <p:extLst>
      <p:ext uri="{19B8F6BF-5375-455C-9EA6-DF929625EA0E}">
        <p15:presenceInfo xmlns:p15="http://schemas.microsoft.com/office/powerpoint/2012/main" userId="S-1-5-21-1396396509-2624365003-81599600-5308" providerId="AD"/>
      </p:ext>
    </p:extLst>
  </p:cmAuthor>
  <p:cmAuthor id="2" name="Gerardo Flintsch" initials="GF" lastIdx="1" clrIdx="1">
    <p:extLst>
      <p:ext uri="{19B8F6BF-5375-455C-9EA6-DF929625EA0E}">
        <p15:presenceInfo xmlns:p15="http://schemas.microsoft.com/office/powerpoint/2012/main" userId="8045bdb6ee4cfd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800000"/>
    <a:srgbClr val="FFFF99"/>
    <a:srgbClr val="FFFFCC"/>
    <a:srgbClr val="00CC00"/>
    <a:srgbClr val="990000"/>
    <a:srgbClr val="66FF99"/>
    <a:srgbClr val="CCFF99"/>
    <a:srgbClr val="66FF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944" autoAdjust="0"/>
    <p:restoredTop sz="93983" autoAdjust="0"/>
  </p:normalViewPr>
  <p:slideViewPr>
    <p:cSldViewPr>
      <p:cViewPr varScale="1">
        <p:scale>
          <a:sx n="57" d="100"/>
          <a:sy n="57" d="100"/>
        </p:scale>
        <p:origin x="62" y="9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2849" y="48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5-22T20:34:50.312" idx="1">
    <p:pos x="6510" y="722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6CE7FC-68E2-40E4-B020-69530A6F582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09C610CD-B793-4120-AC05-DC09EB4A2E52}">
      <dgm:prSet phldrT="[Text]" custT="1"/>
      <dgm:spPr>
        <a:solidFill>
          <a:srgbClr val="FFCC66">
            <a:alpha val="49804"/>
          </a:srgbClr>
        </a:solidFill>
      </dgm:spPr>
      <dgm:t>
        <a:bodyPr/>
        <a:lstStyle/>
        <a:p>
          <a:pPr algn="ctr"/>
          <a:r>
            <a:rPr lang="es-UY" sz="1700" b="1" noProof="0" dirty="0" smtClean="0">
              <a:solidFill>
                <a:srgbClr val="800000"/>
              </a:solidFill>
            </a:rPr>
            <a:t>Económico</a:t>
          </a:r>
          <a:endParaRPr lang="es-UY" sz="1700" b="1" noProof="0" dirty="0">
            <a:solidFill>
              <a:srgbClr val="800000"/>
            </a:solidFill>
          </a:endParaRPr>
        </a:p>
      </dgm:t>
    </dgm:pt>
    <dgm:pt modelId="{7AF89218-7E62-4687-9C5F-ACCD940A3263}" type="parTrans" cxnId="{AD9E7B5D-FDC5-4C2D-A42B-CAAC7F8AF9C3}">
      <dgm:prSet/>
      <dgm:spPr/>
      <dgm:t>
        <a:bodyPr/>
        <a:lstStyle/>
        <a:p>
          <a:endParaRPr lang="en-US" sz="1700" b="1">
            <a:solidFill>
              <a:srgbClr val="800000"/>
            </a:solidFill>
          </a:endParaRPr>
        </a:p>
      </dgm:t>
    </dgm:pt>
    <dgm:pt modelId="{6D5C1E89-CAE8-4565-A0B5-A8C286565E23}" type="sibTrans" cxnId="{AD9E7B5D-FDC5-4C2D-A42B-CAAC7F8AF9C3}">
      <dgm:prSet/>
      <dgm:spPr/>
      <dgm:t>
        <a:bodyPr/>
        <a:lstStyle/>
        <a:p>
          <a:endParaRPr lang="en-US" sz="1700" b="1">
            <a:solidFill>
              <a:srgbClr val="800000"/>
            </a:solidFill>
          </a:endParaRPr>
        </a:p>
      </dgm:t>
    </dgm:pt>
    <dgm:pt modelId="{9BC23512-1C21-4BDB-A7F4-4184524B8D33}">
      <dgm:prSet phldrT="[Text]" custT="1"/>
      <dgm:spPr>
        <a:solidFill>
          <a:srgbClr val="33CC33">
            <a:alpha val="49804"/>
          </a:srgbClr>
        </a:solidFill>
      </dgm:spPr>
      <dgm:t>
        <a:bodyPr/>
        <a:lstStyle/>
        <a:p>
          <a:pPr algn="ctr"/>
          <a:r>
            <a:rPr lang="es-UY" sz="1700" b="1" noProof="0" dirty="0" smtClean="0">
              <a:solidFill>
                <a:srgbClr val="003300"/>
              </a:solidFill>
            </a:rPr>
            <a:t>Medio-ambiental</a:t>
          </a:r>
          <a:endParaRPr lang="es-UY" sz="1700" b="1" noProof="0" dirty="0">
            <a:solidFill>
              <a:srgbClr val="003300"/>
            </a:solidFill>
          </a:endParaRPr>
        </a:p>
      </dgm:t>
    </dgm:pt>
    <dgm:pt modelId="{B6A77774-F2C2-4531-8A38-7786F3D15E10}" type="parTrans" cxnId="{5F3D0F55-77C5-4D22-997F-2967A1E0FD55}">
      <dgm:prSet/>
      <dgm:spPr/>
      <dgm:t>
        <a:bodyPr/>
        <a:lstStyle/>
        <a:p>
          <a:endParaRPr lang="en-US" sz="1700" b="1">
            <a:solidFill>
              <a:srgbClr val="800000"/>
            </a:solidFill>
          </a:endParaRPr>
        </a:p>
      </dgm:t>
    </dgm:pt>
    <dgm:pt modelId="{A4EF8EC5-A366-4C48-944A-DECB0E0806AB}" type="sibTrans" cxnId="{5F3D0F55-77C5-4D22-997F-2967A1E0FD55}">
      <dgm:prSet/>
      <dgm:spPr/>
      <dgm:t>
        <a:bodyPr/>
        <a:lstStyle/>
        <a:p>
          <a:endParaRPr lang="en-US" sz="1700" b="1">
            <a:solidFill>
              <a:srgbClr val="800000"/>
            </a:solidFill>
          </a:endParaRPr>
        </a:p>
      </dgm:t>
    </dgm:pt>
    <dgm:pt modelId="{D9A6A08C-0C4D-4A31-94F0-8FB5997A9863}">
      <dgm:prSet phldrT="[Text]" custT="1"/>
      <dgm:spPr>
        <a:solidFill>
          <a:srgbClr val="00B0F0">
            <a:alpha val="50000"/>
          </a:srgbClr>
        </a:solidFill>
      </dgm:spPr>
      <dgm:t>
        <a:bodyPr/>
        <a:lstStyle/>
        <a:p>
          <a:pPr algn="ctr"/>
          <a:r>
            <a:rPr lang="es-UY" sz="1700" b="1" noProof="0" dirty="0" smtClean="0">
              <a:solidFill>
                <a:srgbClr val="000066"/>
              </a:solidFill>
            </a:rPr>
            <a:t>Social</a:t>
          </a:r>
          <a:endParaRPr lang="es-UY" sz="1700" b="1" noProof="0" dirty="0">
            <a:solidFill>
              <a:srgbClr val="000066"/>
            </a:solidFill>
          </a:endParaRPr>
        </a:p>
      </dgm:t>
    </dgm:pt>
    <dgm:pt modelId="{72D63764-456A-47EB-8C2C-A59E4E32CA8B}" type="parTrans" cxnId="{9B8E5DAD-CA03-45B2-ABB2-8768F9AF5D1D}">
      <dgm:prSet/>
      <dgm:spPr/>
      <dgm:t>
        <a:bodyPr/>
        <a:lstStyle/>
        <a:p>
          <a:endParaRPr lang="en-US" sz="1700" b="1">
            <a:solidFill>
              <a:srgbClr val="800000"/>
            </a:solidFill>
          </a:endParaRPr>
        </a:p>
      </dgm:t>
    </dgm:pt>
    <dgm:pt modelId="{C4C2EC20-52A3-4A6C-ABDC-3140BD8F92B5}" type="sibTrans" cxnId="{9B8E5DAD-CA03-45B2-ABB2-8768F9AF5D1D}">
      <dgm:prSet/>
      <dgm:spPr/>
      <dgm:t>
        <a:bodyPr/>
        <a:lstStyle/>
        <a:p>
          <a:endParaRPr lang="en-US" sz="1700" b="1">
            <a:solidFill>
              <a:srgbClr val="800000"/>
            </a:solidFill>
          </a:endParaRPr>
        </a:p>
      </dgm:t>
    </dgm:pt>
    <dgm:pt modelId="{E38E786E-C7EA-47F1-8B5F-8F8CD33BC61A}" type="pres">
      <dgm:prSet presAssocID="{1A6CE7FC-68E2-40E4-B020-69530A6F5828}" presName="compositeShape" presStyleCnt="0">
        <dgm:presLayoutVars>
          <dgm:chMax val="7"/>
          <dgm:dir/>
          <dgm:resizeHandles val="exact"/>
        </dgm:presLayoutVars>
      </dgm:prSet>
      <dgm:spPr/>
    </dgm:pt>
    <dgm:pt modelId="{691F3838-C8DF-40A8-8DA6-1AD953A0F182}" type="pres">
      <dgm:prSet presAssocID="{09C610CD-B793-4120-AC05-DC09EB4A2E52}" presName="circ1" presStyleLbl="vennNode1" presStyleIdx="0" presStyleCnt="3"/>
      <dgm:spPr/>
      <dgm:t>
        <a:bodyPr/>
        <a:lstStyle/>
        <a:p>
          <a:endParaRPr lang="en-US"/>
        </a:p>
      </dgm:t>
    </dgm:pt>
    <dgm:pt modelId="{C5E0FF67-C37D-4FF5-8841-516DE76C89B1}" type="pres">
      <dgm:prSet presAssocID="{09C610CD-B793-4120-AC05-DC09EB4A2E5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9DBCBE-A803-421F-907D-C73AAEBEEC8D}" type="pres">
      <dgm:prSet presAssocID="{9BC23512-1C21-4BDB-A7F4-4184524B8D33}" presName="circ2" presStyleLbl="vennNode1" presStyleIdx="1" presStyleCnt="3"/>
      <dgm:spPr/>
      <dgm:t>
        <a:bodyPr/>
        <a:lstStyle/>
        <a:p>
          <a:endParaRPr lang="en-US"/>
        </a:p>
      </dgm:t>
    </dgm:pt>
    <dgm:pt modelId="{C366C739-DD44-4BB9-9167-51CCB20D8E3E}" type="pres">
      <dgm:prSet presAssocID="{9BC23512-1C21-4BDB-A7F4-4184524B8D3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6B2C4C-95EE-4B85-8C39-DC35F6E271C6}" type="pres">
      <dgm:prSet presAssocID="{D9A6A08C-0C4D-4A31-94F0-8FB5997A9863}" presName="circ3" presStyleLbl="vennNode1" presStyleIdx="2" presStyleCnt="3"/>
      <dgm:spPr/>
      <dgm:t>
        <a:bodyPr/>
        <a:lstStyle/>
        <a:p>
          <a:endParaRPr lang="en-US"/>
        </a:p>
      </dgm:t>
    </dgm:pt>
    <dgm:pt modelId="{248C906B-7953-4563-8583-241394534A00}" type="pres">
      <dgm:prSet presAssocID="{D9A6A08C-0C4D-4A31-94F0-8FB5997A986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E697EB-F2E4-4D01-96A2-1F814C6E4AF8}" type="presOf" srcId="{09C610CD-B793-4120-AC05-DC09EB4A2E52}" destId="{691F3838-C8DF-40A8-8DA6-1AD953A0F182}" srcOrd="0" destOrd="0" presId="urn:microsoft.com/office/officeart/2005/8/layout/venn1"/>
    <dgm:cxn modelId="{B67FFF20-6FEE-4C0F-9692-05CFCD003994}" type="presOf" srcId="{09C610CD-B793-4120-AC05-DC09EB4A2E52}" destId="{C5E0FF67-C37D-4FF5-8841-516DE76C89B1}" srcOrd="1" destOrd="0" presId="urn:microsoft.com/office/officeart/2005/8/layout/venn1"/>
    <dgm:cxn modelId="{F8D5E7B9-C795-42E5-B4DE-66C04EE42CB3}" type="presOf" srcId="{1A6CE7FC-68E2-40E4-B020-69530A6F5828}" destId="{E38E786E-C7EA-47F1-8B5F-8F8CD33BC61A}" srcOrd="0" destOrd="0" presId="urn:microsoft.com/office/officeart/2005/8/layout/venn1"/>
    <dgm:cxn modelId="{9B8E5DAD-CA03-45B2-ABB2-8768F9AF5D1D}" srcId="{1A6CE7FC-68E2-40E4-B020-69530A6F5828}" destId="{D9A6A08C-0C4D-4A31-94F0-8FB5997A9863}" srcOrd="2" destOrd="0" parTransId="{72D63764-456A-47EB-8C2C-A59E4E32CA8B}" sibTransId="{C4C2EC20-52A3-4A6C-ABDC-3140BD8F92B5}"/>
    <dgm:cxn modelId="{D6BA86BB-B746-4DE0-9C20-3BC4935826F7}" type="presOf" srcId="{9BC23512-1C21-4BDB-A7F4-4184524B8D33}" destId="{B49DBCBE-A803-421F-907D-C73AAEBEEC8D}" srcOrd="0" destOrd="0" presId="urn:microsoft.com/office/officeart/2005/8/layout/venn1"/>
    <dgm:cxn modelId="{672FCE45-1031-44C0-99DA-0A996FED6C51}" type="presOf" srcId="{D9A6A08C-0C4D-4A31-94F0-8FB5997A9863}" destId="{516B2C4C-95EE-4B85-8C39-DC35F6E271C6}" srcOrd="0" destOrd="0" presId="urn:microsoft.com/office/officeart/2005/8/layout/venn1"/>
    <dgm:cxn modelId="{5F3D0F55-77C5-4D22-997F-2967A1E0FD55}" srcId="{1A6CE7FC-68E2-40E4-B020-69530A6F5828}" destId="{9BC23512-1C21-4BDB-A7F4-4184524B8D33}" srcOrd="1" destOrd="0" parTransId="{B6A77774-F2C2-4531-8A38-7786F3D15E10}" sibTransId="{A4EF8EC5-A366-4C48-944A-DECB0E0806AB}"/>
    <dgm:cxn modelId="{AD9E7B5D-FDC5-4C2D-A42B-CAAC7F8AF9C3}" srcId="{1A6CE7FC-68E2-40E4-B020-69530A6F5828}" destId="{09C610CD-B793-4120-AC05-DC09EB4A2E52}" srcOrd="0" destOrd="0" parTransId="{7AF89218-7E62-4687-9C5F-ACCD940A3263}" sibTransId="{6D5C1E89-CAE8-4565-A0B5-A8C286565E23}"/>
    <dgm:cxn modelId="{E1185F05-D576-47CF-85AF-D5BCE7434BA8}" type="presOf" srcId="{D9A6A08C-0C4D-4A31-94F0-8FB5997A9863}" destId="{248C906B-7953-4563-8583-241394534A00}" srcOrd="1" destOrd="0" presId="urn:microsoft.com/office/officeart/2005/8/layout/venn1"/>
    <dgm:cxn modelId="{CE67A872-9320-4013-85BB-3DDD29A8F4DA}" type="presOf" srcId="{9BC23512-1C21-4BDB-A7F4-4184524B8D33}" destId="{C366C739-DD44-4BB9-9167-51CCB20D8E3E}" srcOrd="1" destOrd="0" presId="urn:microsoft.com/office/officeart/2005/8/layout/venn1"/>
    <dgm:cxn modelId="{D481F2A2-FB27-48A3-A41F-49B74570D243}" type="presParOf" srcId="{E38E786E-C7EA-47F1-8B5F-8F8CD33BC61A}" destId="{691F3838-C8DF-40A8-8DA6-1AD953A0F182}" srcOrd="0" destOrd="0" presId="urn:microsoft.com/office/officeart/2005/8/layout/venn1"/>
    <dgm:cxn modelId="{098AC7E0-94DF-49B7-B1D2-9D736FD12935}" type="presParOf" srcId="{E38E786E-C7EA-47F1-8B5F-8F8CD33BC61A}" destId="{C5E0FF67-C37D-4FF5-8841-516DE76C89B1}" srcOrd="1" destOrd="0" presId="urn:microsoft.com/office/officeart/2005/8/layout/venn1"/>
    <dgm:cxn modelId="{BE4F5DE4-374D-467A-935B-FAB84EFD6700}" type="presParOf" srcId="{E38E786E-C7EA-47F1-8B5F-8F8CD33BC61A}" destId="{B49DBCBE-A803-421F-907D-C73AAEBEEC8D}" srcOrd="2" destOrd="0" presId="urn:microsoft.com/office/officeart/2005/8/layout/venn1"/>
    <dgm:cxn modelId="{D01173A7-E65C-4854-8755-50038EF3370B}" type="presParOf" srcId="{E38E786E-C7EA-47F1-8B5F-8F8CD33BC61A}" destId="{C366C739-DD44-4BB9-9167-51CCB20D8E3E}" srcOrd="3" destOrd="0" presId="urn:microsoft.com/office/officeart/2005/8/layout/venn1"/>
    <dgm:cxn modelId="{089D3587-EE8D-49B1-A641-A44D3F5C4E66}" type="presParOf" srcId="{E38E786E-C7EA-47F1-8B5F-8F8CD33BC61A}" destId="{516B2C4C-95EE-4B85-8C39-DC35F6E271C6}" srcOrd="4" destOrd="0" presId="urn:microsoft.com/office/officeart/2005/8/layout/venn1"/>
    <dgm:cxn modelId="{826DDFE3-C3DF-4B17-A5FC-EB304A1F12A0}" type="presParOf" srcId="{E38E786E-C7EA-47F1-8B5F-8F8CD33BC61A}" destId="{248C906B-7953-4563-8583-241394534A0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1F3838-C8DF-40A8-8DA6-1AD953A0F182}">
      <dsp:nvSpPr>
        <dsp:cNvPr id="0" name=""/>
        <dsp:cNvSpPr/>
      </dsp:nvSpPr>
      <dsp:spPr>
        <a:xfrm>
          <a:off x="749374" y="35570"/>
          <a:ext cx="1707403" cy="1707403"/>
        </a:xfrm>
        <a:prstGeom prst="ellipse">
          <a:avLst/>
        </a:prstGeom>
        <a:solidFill>
          <a:srgbClr val="FFCC66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700" b="1" kern="1200" noProof="0" dirty="0" smtClean="0">
              <a:solidFill>
                <a:srgbClr val="800000"/>
              </a:solidFill>
            </a:rPr>
            <a:t>Económico</a:t>
          </a:r>
          <a:endParaRPr lang="es-UY" sz="1700" b="1" kern="1200" noProof="0" dirty="0">
            <a:solidFill>
              <a:srgbClr val="800000"/>
            </a:solidFill>
          </a:endParaRPr>
        </a:p>
      </dsp:txBody>
      <dsp:txXfrm>
        <a:off x="977028" y="334366"/>
        <a:ext cx="1252095" cy="768331"/>
      </dsp:txXfrm>
    </dsp:sp>
    <dsp:sp modelId="{B49DBCBE-A803-421F-907D-C73AAEBEEC8D}">
      <dsp:nvSpPr>
        <dsp:cNvPr id="0" name=""/>
        <dsp:cNvSpPr/>
      </dsp:nvSpPr>
      <dsp:spPr>
        <a:xfrm>
          <a:off x="1365462" y="1102697"/>
          <a:ext cx="1707403" cy="1707403"/>
        </a:xfrm>
        <a:prstGeom prst="ellipse">
          <a:avLst/>
        </a:prstGeom>
        <a:solidFill>
          <a:srgbClr val="33CC33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700" b="1" kern="1200" noProof="0" dirty="0" smtClean="0">
              <a:solidFill>
                <a:srgbClr val="003300"/>
              </a:solidFill>
            </a:rPr>
            <a:t>Medio-ambiental</a:t>
          </a:r>
          <a:endParaRPr lang="es-UY" sz="1700" b="1" kern="1200" noProof="0" dirty="0">
            <a:solidFill>
              <a:srgbClr val="003300"/>
            </a:solidFill>
          </a:endParaRPr>
        </a:p>
      </dsp:txBody>
      <dsp:txXfrm>
        <a:off x="1887643" y="1543777"/>
        <a:ext cx="1024441" cy="939071"/>
      </dsp:txXfrm>
    </dsp:sp>
    <dsp:sp modelId="{516B2C4C-95EE-4B85-8C39-DC35F6E271C6}">
      <dsp:nvSpPr>
        <dsp:cNvPr id="0" name=""/>
        <dsp:cNvSpPr/>
      </dsp:nvSpPr>
      <dsp:spPr>
        <a:xfrm>
          <a:off x="133286" y="1102697"/>
          <a:ext cx="1707403" cy="1707403"/>
        </a:xfrm>
        <a:prstGeom prst="ellipse">
          <a:avLst/>
        </a:prstGeom>
        <a:solidFill>
          <a:srgbClr val="00B0F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700" b="1" kern="1200" noProof="0" dirty="0" smtClean="0">
              <a:solidFill>
                <a:srgbClr val="000066"/>
              </a:solidFill>
            </a:rPr>
            <a:t>Social</a:t>
          </a:r>
          <a:endParaRPr lang="es-UY" sz="1700" b="1" kern="1200" noProof="0" dirty="0">
            <a:solidFill>
              <a:srgbClr val="000066"/>
            </a:solidFill>
          </a:endParaRPr>
        </a:p>
      </dsp:txBody>
      <dsp:txXfrm>
        <a:off x="294067" y="1543777"/>
        <a:ext cx="1024441" cy="9390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A0EC3626-A607-443D-8A32-DDAA76D9CFED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3" y="8840629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887D947C-DA4D-4DB1-836D-A2C72E3C28B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1962" y="614362"/>
            <a:ext cx="609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Información para </a:t>
            </a:r>
            <a:r>
              <a:rPr lang="es-ES" sz="1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Toma </a:t>
            </a:r>
            <a:r>
              <a:rPr lang="es-ES" sz="1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Decisiones </a:t>
            </a:r>
            <a:endParaRPr lang="en-US" sz="1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2f518a43-76f4-46a2-aeeb-8c0e590c4bd4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36"/>
          <a:stretch/>
        </p:blipFill>
        <p:spPr bwMode="auto">
          <a:xfrm>
            <a:off x="2862649" y="8839014"/>
            <a:ext cx="129300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282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2DF33642-FD44-4D7E-984C-4D15060EA0F4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59BE38D7-361E-4E21-A86D-EBDA8A4B98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205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E38D7-361E-4E21-A86D-EBDA8A4B984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815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4F7E0E-D6B7-4D13-A07D-FC1B7E874FDF}" type="slidenum">
              <a:rPr lang="en-US" smtClean="0"/>
              <a:pPr/>
              <a:t>10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03757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EDE962-0262-4B2F-97D2-E4AE8BFD2C8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852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Economic developm</a:t>
            </a:r>
            <a:r>
              <a:rPr lang="en-US" i="1" dirty="0" smtClean="0"/>
              <a:t>ent</a:t>
            </a:r>
            <a:r>
              <a:rPr lang="en-US" dirty="0" smtClean="0"/>
              <a:t>:  Ensure that the financial and economic needs of current and future generations are met. </a:t>
            </a:r>
          </a:p>
          <a:p>
            <a:endParaRPr lang="en-US" i="1" dirty="0" smtClean="0"/>
          </a:p>
          <a:p>
            <a:r>
              <a:rPr lang="en-US" i="1" dirty="0" smtClean="0"/>
              <a:t>Environmental stewardship</a:t>
            </a:r>
            <a:r>
              <a:rPr lang="en-US" dirty="0" smtClean="0"/>
              <a:t>:  Ensure a clean environment for current and future generations and use resources sparingly. </a:t>
            </a:r>
          </a:p>
          <a:p>
            <a:endParaRPr lang="en-US" i="1" dirty="0" smtClean="0"/>
          </a:p>
          <a:p>
            <a:r>
              <a:rPr lang="en-US" i="1" dirty="0" smtClean="0"/>
              <a:t>Social equity</a:t>
            </a:r>
            <a:r>
              <a:rPr lang="en-US" dirty="0" smtClean="0"/>
              <a:t>:  Improve the quality of life for all people and promote equity between societies, groups, and generations.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6D006A-1431-4CE9-8EB5-540CDAE7656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654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9971"/>
            <a:fld id="{56369E81-6FD0-4371-B68A-8DA24F79BF23}" type="slidenum">
              <a:rPr lang="en-US" smtClean="0">
                <a:latin typeface="Arial" pitchFamily="34" charset="0"/>
                <a:cs typeface="Arial" pitchFamily="34" charset="0"/>
              </a:rPr>
              <a:pPr defTabSz="929971"/>
              <a:t>13</a:t>
            </a:fld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7" y="4419600"/>
            <a:ext cx="5146675" cy="4187825"/>
          </a:xfrm>
          <a:noFill/>
          <a:ln/>
        </p:spPr>
        <p:txBody>
          <a:bodyPr lIns="91380" tIns="45690" rIns="91380" bIns="45690"/>
          <a:lstStyle/>
          <a:p>
            <a:pPr eaLnBrk="1" hangingPunct="1"/>
            <a:r>
              <a:rPr lang="es-UY" dirty="0" smtClean="0">
                <a:latin typeface="Arial" pitchFamily="34" charset="0"/>
                <a:cs typeface="Arial" pitchFamily="34" charset="0"/>
              </a:rPr>
              <a:t>PASADO RÁPIDO SOLO PARA CONECTAR CON LA MAÑANA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741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EDE962-0262-4B2F-97D2-E4AE8BFD2C8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162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UY" dirty="0" smtClean="0"/>
              <a:t>Resultados</a:t>
            </a:r>
            <a:r>
              <a:rPr lang="es-UY" baseline="0" dirty="0" smtClean="0"/>
              <a:t> </a:t>
            </a:r>
            <a:r>
              <a:rPr lang="en-US" baseline="0" dirty="0" smtClean="0"/>
              <a:t>= Outputs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EAC97-9497-4A39-93DC-3185B87E57E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0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6D006A-1431-4CE9-8EB5-540CDAE7656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484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EDE962-0262-4B2F-97D2-E4AE8BFD2C8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650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299" y="4479094"/>
            <a:ext cx="5615331" cy="3663592"/>
          </a:xfrm>
          <a:prstGeom prst="rect">
            <a:avLst/>
          </a:prstGeom>
        </p:spPr>
        <p:txBody>
          <a:bodyPr lIns="88225" tIns="44113" rIns="88225" bIns="4411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D9AEC2-6673-424A-949D-6B255598957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1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E38D7-361E-4E21-A86D-EBDA8A4B984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453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E38D7-361E-4E21-A86D-EBDA8A4B984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458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E38D7-361E-4E21-A86D-EBDA8A4B984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18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EAC97-9497-4A39-93DC-3185B87E57E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732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624" y="4705606"/>
            <a:ext cx="6097654" cy="4456647"/>
          </a:xfrm>
          <a:prstGeom prst="rect">
            <a:avLst/>
          </a:prstGeom>
        </p:spPr>
        <p:txBody>
          <a:bodyPr lIns="94710" tIns="47355" rIns="94710" bIns="47355"/>
          <a:lstStyle/>
          <a:p>
            <a:r>
              <a:rPr lang="en-US" dirty="0" smtClean="0"/>
              <a:t>UPDATE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2F9D5-8246-4DD6-9AEB-AC78B224CC1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6526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E38D7-361E-4E21-A86D-EBDA8A4B98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0576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E38D7-361E-4E21-A86D-EBDA8A4B984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7824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E38D7-361E-4E21-A86D-EBDA8A4B984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1801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E38D7-361E-4E21-A86D-EBDA8A4B984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0514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DA84C-FD7A-4CBD-84E2-743958A48BB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8769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EAC97-9497-4A39-93DC-3185B87E57E5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617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E38D7-361E-4E21-A86D-EBDA8A4B984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284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E38D7-361E-4E21-A86D-EBDA8A4B98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408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E38D7-361E-4E21-A86D-EBDA8A4B98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9253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EAC97-9497-4A39-93DC-3185B87E57E5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8609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EAC97-9497-4A39-93DC-3185B87E57E5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8175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E38D7-361E-4E21-A86D-EBDA8A4B984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4453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EAC97-9497-4A39-93DC-3185B87E57E5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0702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E38D7-361E-4E21-A86D-EBDA8A4B984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9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EAC97-9497-4A39-93DC-3185B87E57E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951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BFA86-42B1-4236-9BEC-43B1E91DECDD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4388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BFA86-42B1-4236-9BEC-43B1E91DECDD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9430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E38D7-361E-4E21-A86D-EBDA8A4B984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397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EAC97-9497-4A39-93DC-3185B87E57E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309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EDE962-0262-4B2F-97D2-E4AE8BFD2C8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172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600201"/>
            <a:ext cx="9245600" cy="1470025"/>
          </a:xfrm>
        </p:spPr>
        <p:txBody>
          <a:bodyPr/>
          <a:lstStyle>
            <a:lvl1pPr algn="r">
              <a:defRPr>
                <a:solidFill>
                  <a:srgbClr val="660000"/>
                </a:solidFill>
              </a:defRPr>
            </a:lvl1pPr>
          </a:lstStyle>
          <a:p>
            <a:r>
              <a:rPr lang="es-UY" noProof="0" dirty="0" err="1" smtClean="0"/>
              <a:t>Click</a:t>
            </a:r>
            <a:r>
              <a:rPr lang="es-UY" noProof="0" dirty="0" smtClean="0"/>
              <a:t> to </a:t>
            </a:r>
            <a:r>
              <a:rPr lang="es-UY" noProof="0" dirty="0" err="1" smtClean="0"/>
              <a:t>edit</a:t>
            </a:r>
            <a:r>
              <a:rPr lang="es-UY" noProof="0" dirty="0" smtClean="0"/>
              <a:t> Master </a:t>
            </a:r>
            <a:r>
              <a:rPr lang="es-UY" noProof="0" dirty="0" err="1" smtClean="0"/>
              <a:t>title</a:t>
            </a:r>
            <a:r>
              <a:rPr lang="es-UY" noProof="0" dirty="0" smtClean="0"/>
              <a:t> </a:t>
            </a:r>
            <a:r>
              <a:rPr lang="es-UY" noProof="0" dirty="0" err="1" smtClean="0"/>
              <a:t>style</a:t>
            </a:r>
            <a:endParaRPr lang="es-UY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200400"/>
            <a:ext cx="92456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UY" noProof="0" dirty="0" err="1" smtClean="0"/>
              <a:t>Click</a:t>
            </a:r>
            <a:r>
              <a:rPr lang="es-UY" noProof="0" dirty="0" smtClean="0"/>
              <a:t> to </a:t>
            </a:r>
            <a:r>
              <a:rPr lang="es-UY" noProof="0" dirty="0" err="1" smtClean="0"/>
              <a:t>edit</a:t>
            </a:r>
            <a:r>
              <a:rPr lang="es-UY" noProof="0" dirty="0" smtClean="0"/>
              <a:t> Master </a:t>
            </a:r>
            <a:r>
              <a:rPr lang="es-UY" noProof="0" dirty="0" err="1" smtClean="0"/>
              <a:t>subtitle</a:t>
            </a:r>
            <a:r>
              <a:rPr lang="es-UY" noProof="0" dirty="0" smtClean="0"/>
              <a:t> </a:t>
            </a:r>
            <a:r>
              <a:rPr lang="es-UY" noProof="0" dirty="0" err="1" smtClean="0"/>
              <a:t>style</a:t>
            </a:r>
            <a:endParaRPr lang="es-UY" noProof="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15634" r="4971" b="16139"/>
          <a:stretch/>
        </p:blipFill>
        <p:spPr>
          <a:xfrm>
            <a:off x="9192344" y="128505"/>
            <a:ext cx="2834640" cy="82677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9677400" y="6096000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es-UY" altLang="en-US" sz="2400" i="0" dirty="0" smtClean="0">
                <a:solidFill>
                  <a:srgbClr val="660000"/>
                </a:solidFill>
                <a:latin typeface="Bahnschrift" panose="020B0502040204020203" pitchFamily="34" charset="0"/>
              </a:rPr>
              <a:t>FM </a:t>
            </a:r>
            <a:r>
              <a:rPr lang="en-US" altLang="en-US" sz="2400" i="0" noProof="0" dirty="0" smtClean="0">
                <a:solidFill>
                  <a:srgbClr val="660000"/>
                </a:solidFill>
                <a:latin typeface="Bahnschrift" panose="020B0502040204020203" pitchFamily="34" charset="0"/>
              </a:rPr>
              <a:t>Consultants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03893"/>
            <a:ext cx="3352061" cy="475993"/>
          </a:xfrm>
          <a:prstGeom prst="rect">
            <a:avLst/>
          </a:prstGeom>
        </p:spPr>
      </p:pic>
      <p:sp>
        <p:nvSpPr>
          <p:cNvPr id="8" name="Footer Placeholder 1"/>
          <p:cNvSpPr txBox="1">
            <a:spLocks/>
          </p:cNvSpPr>
          <p:nvPr userDrawn="1"/>
        </p:nvSpPr>
        <p:spPr>
          <a:xfrm>
            <a:off x="5" y="0"/>
            <a:ext cx="1447795" cy="10810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defRPr/>
            </a:pPr>
            <a:r>
              <a:rPr lang="en-US" sz="1400" b="1" dirty="0" smtClean="0"/>
              <a:t>Center for Sustainable Transportation Infrastructure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239730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60000"/>
                </a:solidFill>
              </a:defRPr>
            </a:lvl1pPr>
          </a:lstStyle>
          <a:p>
            <a:r>
              <a:rPr lang="es-CO" noProof="0" dirty="0" err="1" smtClean="0"/>
              <a:t>Click</a:t>
            </a:r>
            <a:r>
              <a:rPr lang="es-CO" noProof="0" dirty="0" smtClean="0"/>
              <a:t> to </a:t>
            </a:r>
            <a:r>
              <a:rPr lang="es-CO" noProof="0" dirty="0" err="1" smtClean="0"/>
              <a:t>edit</a:t>
            </a:r>
            <a:r>
              <a:rPr lang="es-CO" noProof="0" dirty="0" smtClean="0"/>
              <a:t> Master </a:t>
            </a:r>
            <a:r>
              <a:rPr lang="es-CO" noProof="0" dirty="0" err="1" smtClean="0"/>
              <a:t>title</a:t>
            </a:r>
            <a:r>
              <a:rPr lang="es-CO" noProof="0" dirty="0" smtClean="0"/>
              <a:t> </a:t>
            </a:r>
            <a:r>
              <a:rPr lang="es-CO" noProof="0" dirty="0" err="1" smtClean="0"/>
              <a:t>style</a:t>
            </a:r>
            <a:endParaRPr lang="es-CO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CO" noProof="0" dirty="0" err="1" smtClean="0"/>
              <a:t>Click</a:t>
            </a:r>
            <a:r>
              <a:rPr lang="es-CO" noProof="0" dirty="0" smtClean="0"/>
              <a:t> to </a:t>
            </a:r>
            <a:r>
              <a:rPr lang="es-CO" noProof="0" dirty="0" err="1" smtClean="0"/>
              <a:t>edit</a:t>
            </a:r>
            <a:r>
              <a:rPr lang="es-CO" noProof="0" dirty="0" smtClean="0"/>
              <a:t> Master </a:t>
            </a:r>
            <a:r>
              <a:rPr lang="es-CO" noProof="0" dirty="0" err="1" smtClean="0"/>
              <a:t>text</a:t>
            </a:r>
            <a:r>
              <a:rPr lang="es-CO" noProof="0" dirty="0" smtClean="0"/>
              <a:t> </a:t>
            </a:r>
            <a:r>
              <a:rPr lang="es-CO" noProof="0" dirty="0" err="1" smtClean="0"/>
              <a:t>styles</a:t>
            </a:r>
            <a:endParaRPr lang="es-CO" noProof="0" dirty="0" smtClean="0"/>
          </a:p>
          <a:p>
            <a:pPr lvl="1"/>
            <a:r>
              <a:rPr lang="es-CO" noProof="0" dirty="0" err="1" smtClean="0"/>
              <a:t>Second</a:t>
            </a:r>
            <a:r>
              <a:rPr lang="es-CO" noProof="0" dirty="0" smtClean="0"/>
              <a:t> </a:t>
            </a:r>
            <a:r>
              <a:rPr lang="es-CO" noProof="0" dirty="0" err="1" smtClean="0"/>
              <a:t>level</a:t>
            </a:r>
            <a:endParaRPr lang="es-CO" noProof="0" dirty="0" smtClean="0"/>
          </a:p>
          <a:p>
            <a:pPr lvl="2"/>
            <a:r>
              <a:rPr lang="es-CO" noProof="0" dirty="0" err="1" smtClean="0"/>
              <a:t>Third</a:t>
            </a:r>
            <a:r>
              <a:rPr lang="es-CO" noProof="0" dirty="0" smtClean="0"/>
              <a:t> </a:t>
            </a:r>
            <a:r>
              <a:rPr lang="es-CO" noProof="0" dirty="0" err="1" smtClean="0"/>
              <a:t>level</a:t>
            </a:r>
            <a:endParaRPr lang="es-CO" noProof="0" dirty="0" smtClean="0"/>
          </a:p>
          <a:p>
            <a:pPr lvl="3"/>
            <a:r>
              <a:rPr lang="es-CO" noProof="0" dirty="0" err="1" smtClean="0"/>
              <a:t>Fourth</a:t>
            </a:r>
            <a:r>
              <a:rPr lang="es-CO" noProof="0" dirty="0" smtClean="0"/>
              <a:t> </a:t>
            </a:r>
            <a:r>
              <a:rPr lang="es-CO" noProof="0" dirty="0" err="1" smtClean="0"/>
              <a:t>level</a:t>
            </a:r>
            <a:endParaRPr lang="es-CO" noProof="0" dirty="0" smtClean="0"/>
          </a:p>
          <a:p>
            <a:pPr lvl="4"/>
            <a:r>
              <a:rPr lang="es-CO" noProof="0" dirty="0" err="1" smtClean="0"/>
              <a:t>Fifth</a:t>
            </a:r>
            <a:r>
              <a:rPr lang="es-CO" noProof="0" dirty="0" smtClean="0"/>
              <a:t> </a:t>
            </a:r>
            <a:r>
              <a:rPr lang="es-CO" noProof="0" dirty="0" err="1" smtClean="0"/>
              <a:t>level</a:t>
            </a:r>
            <a:endParaRPr lang="es-CO" noProof="0" dirty="0"/>
          </a:p>
        </p:txBody>
      </p:sp>
    </p:spTree>
    <p:extLst>
      <p:ext uri="{BB962C8B-B14F-4D97-AF65-F5344CB8AC3E}">
        <p14:creationId xmlns:p14="http://schemas.microsoft.com/office/powerpoint/2010/main" val="3035466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6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600201"/>
            <a:ext cx="5080000" cy="4525963"/>
          </a:xfrm>
        </p:spPr>
        <p:txBody>
          <a:bodyPr/>
          <a:lstStyle>
            <a:lvl1pPr>
              <a:defRPr sz="2800"/>
            </a:lvl1pPr>
            <a:lvl2pPr>
              <a:spcBef>
                <a:spcPts val="150"/>
              </a:spcBef>
              <a:spcAft>
                <a:spcPts val="150"/>
              </a:spcAft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O" noProof="0" dirty="0" err="1" smtClean="0"/>
              <a:t>Click</a:t>
            </a:r>
            <a:r>
              <a:rPr lang="es-CO" noProof="0" dirty="0" smtClean="0"/>
              <a:t> to </a:t>
            </a:r>
            <a:r>
              <a:rPr lang="es-CO" noProof="0" dirty="0" err="1" smtClean="0"/>
              <a:t>edit</a:t>
            </a:r>
            <a:r>
              <a:rPr lang="es-CO" noProof="0" dirty="0" smtClean="0"/>
              <a:t> Master </a:t>
            </a:r>
            <a:r>
              <a:rPr lang="es-CO" noProof="0" dirty="0" err="1" smtClean="0"/>
              <a:t>text</a:t>
            </a:r>
            <a:r>
              <a:rPr lang="es-CO" noProof="0" dirty="0" smtClean="0"/>
              <a:t> </a:t>
            </a:r>
            <a:r>
              <a:rPr lang="es-CO" noProof="0" dirty="0" err="1" smtClean="0"/>
              <a:t>styles</a:t>
            </a:r>
            <a:endParaRPr lang="es-CO" noProof="0" dirty="0" smtClean="0"/>
          </a:p>
          <a:p>
            <a:pPr lvl="1"/>
            <a:r>
              <a:rPr lang="es-CO" noProof="0" dirty="0" err="1" smtClean="0"/>
              <a:t>Second</a:t>
            </a:r>
            <a:r>
              <a:rPr lang="es-CO" noProof="0" dirty="0" smtClean="0"/>
              <a:t> </a:t>
            </a:r>
            <a:r>
              <a:rPr lang="es-CO" noProof="0" dirty="0" err="1" smtClean="0"/>
              <a:t>level</a:t>
            </a:r>
            <a:endParaRPr lang="es-CO" noProof="0" dirty="0" smtClean="0"/>
          </a:p>
          <a:p>
            <a:pPr lvl="2"/>
            <a:r>
              <a:rPr lang="es-CO" noProof="0" dirty="0" err="1" smtClean="0"/>
              <a:t>Third</a:t>
            </a:r>
            <a:r>
              <a:rPr lang="es-CO" noProof="0" dirty="0" smtClean="0"/>
              <a:t> </a:t>
            </a:r>
            <a:r>
              <a:rPr lang="es-CO" noProof="0" dirty="0" err="1" smtClean="0"/>
              <a:t>level</a:t>
            </a:r>
            <a:endParaRPr lang="es-CO" noProof="0" dirty="0" smtClean="0"/>
          </a:p>
          <a:p>
            <a:pPr lvl="3"/>
            <a:r>
              <a:rPr lang="es-CO" noProof="0" dirty="0" err="1" smtClean="0"/>
              <a:t>Fourth</a:t>
            </a:r>
            <a:r>
              <a:rPr lang="es-CO" noProof="0" dirty="0" smtClean="0"/>
              <a:t> </a:t>
            </a:r>
            <a:r>
              <a:rPr lang="es-CO" noProof="0" dirty="0" err="1" smtClean="0"/>
              <a:t>level</a:t>
            </a:r>
            <a:endParaRPr lang="es-CO" noProof="0" dirty="0" smtClean="0"/>
          </a:p>
          <a:p>
            <a:pPr lvl="4"/>
            <a:r>
              <a:rPr lang="es-CO" noProof="0" dirty="0" err="1" smtClean="0"/>
              <a:t>Fifth</a:t>
            </a:r>
            <a:r>
              <a:rPr lang="es-CO" noProof="0" dirty="0" smtClean="0"/>
              <a:t> </a:t>
            </a:r>
            <a:r>
              <a:rPr lang="es-CO" noProof="0" dirty="0" err="1" smtClean="0"/>
              <a:t>level</a:t>
            </a:r>
            <a:endParaRPr lang="es-CO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08800" y="1600201"/>
            <a:ext cx="5080000" cy="4525963"/>
          </a:xfrm>
        </p:spPr>
        <p:txBody>
          <a:bodyPr/>
          <a:lstStyle>
            <a:lvl1pPr>
              <a:defRPr sz="2800"/>
            </a:lvl1pPr>
            <a:lvl2pPr>
              <a:spcBef>
                <a:spcPts val="150"/>
              </a:spcBef>
              <a:spcAft>
                <a:spcPts val="150"/>
              </a:spcAft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O" noProof="0" dirty="0" err="1" smtClean="0"/>
              <a:t>Click</a:t>
            </a:r>
            <a:r>
              <a:rPr lang="es-CO" noProof="0" dirty="0" smtClean="0"/>
              <a:t> to </a:t>
            </a:r>
            <a:r>
              <a:rPr lang="es-CO" noProof="0" dirty="0" err="1" smtClean="0"/>
              <a:t>edit</a:t>
            </a:r>
            <a:r>
              <a:rPr lang="es-CO" noProof="0" dirty="0" smtClean="0"/>
              <a:t> Master </a:t>
            </a:r>
            <a:r>
              <a:rPr lang="es-CO" noProof="0" dirty="0" err="1" smtClean="0"/>
              <a:t>text</a:t>
            </a:r>
            <a:r>
              <a:rPr lang="es-CO" noProof="0" dirty="0" smtClean="0"/>
              <a:t> </a:t>
            </a:r>
            <a:r>
              <a:rPr lang="es-CO" noProof="0" dirty="0" err="1" smtClean="0"/>
              <a:t>styles</a:t>
            </a:r>
            <a:endParaRPr lang="es-CO" noProof="0" dirty="0" smtClean="0"/>
          </a:p>
          <a:p>
            <a:pPr lvl="1"/>
            <a:r>
              <a:rPr lang="es-CO" noProof="0" dirty="0" err="1" smtClean="0"/>
              <a:t>Second</a:t>
            </a:r>
            <a:r>
              <a:rPr lang="es-CO" noProof="0" dirty="0" smtClean="0"/>
              <a:t> </a:t>
            </a:r>
            <a:r>
              <a:rPr lang="es-CO" noProof="0" dirty="0" err="1" smtClean="0"/>
              <a:t>level</a:t>
            </a:r>
            <a:endParaRPr lang="es-CO" noProof="0" dirty="0" smtClean="0"/>
          </a:p>
          <a:p>
            <a:pPr lvl="2"/>
            <a:r>
              <a:rPr lang="es-CO" noProof="0" dirty="0" err="1" smtClean="0"/>
              <a:t>Third</a:t>
            </a:r>
            <a:r>
              <a:rPr lang="es-CO" noProof="0" dirty="0" smtClean="0"/>
              <a:t> </a:t>
            </a:r>
            <a:r>
              <a:rPr lang="es-CO" noProof="0" dirty="0" err="1" smtClean="0"/>
              <a:t>level</a:t>
            </a:r>
            <a:endParaRPr lang="es-CO" noProof="0" dirty="0" smtClean="0"/>
          </a:p>
          <a:p>
            <a:pPr lvl="3"/>
            <a:r>
              <a:rPr lang="es-CO" noProof="0" dirty="0" err="1" smtClean="0"/>
              <a:t>Fourth</a:t>
            </a:r>
            <a:r>
              <a:rPr lang="es-CO" noProof="0" dirty="0" smtClean="0"/>
              <a:t> </a:t>
            </a:r>
            <a:r>
              <a:rPr lang="es-CO" noProof="0" dirty="0" err="1" smtClean="0"/>
              <a:t>level</a:t>
            </a:r>
            <a:endParaRPr lang="es-CO" noProof="0" dirty="0" smtClean="0"/>
          </a:p>
          <a:p>
            <a:pPr lvl="4"/>
            <a:r>
              <a:rPr lang="es-CO" noProof="0" dirty="0" err="1" smtClean="0"/>
              <a:t>Fifth</a:t>
            </a:r>
            <a:r>
              <a:rPr lang="es-CO" noProof="0" dirty="0" smtClean="0"/>
              <a:t> </a:t>
            </a:r>
            <a:r>
              <a:rPr lang="es-CO" noProof="0" dirty="0" err="1" smtClean="0"/>
              <a:t>level</a:t>
            </a:r>
            <a:endParaRPr lang="es-CO" noProof="0" dirty="0"/>
          </a:p>
        </p:txBody>
      </p:sp>
    </p:spTree>
    <p:extLst>
      <p:ext uri="{BB962C8B-B14F-4D97-AF65-F5344CB8AC3E}">
        <p14:creationId xmlns:p14="http://schemas.microsoft.com/office/powerpoint/2010/main" val="219462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60000"/>
                </a:solidFill>
              </a:defRPr>
            </a:lvl1pPr>
          </a:lstStyle>
          <a:p>
            <a:r>
              <a:rPr lang="es-CO" noProof="0" dirty="0" err="1" smtClean="0"/>
              <a:t>Click</a:t>
            </a:r>
            <a:r>
              <a:rPr lang="es-CO" noProof="0" dirty="0" smtClean="0"/>
              <a:t> to </a:t>
            </a:r>
            <a:r>
              <a:rPr lang="es-CO" noProof="0" dirty="0" err="1" smtClean="0"/>
              <a:t>edit</a:t>
            </a:r>
            <a:r>
              <a:rPr lang="es-CO" noProof="0" dirty="0" smtClean="0"/>
              <a:t> Master </a:t>
            </a:r>
            <a:r>
              <a:rPr lang="es-CO" noProof="0" dirty="0" err="1" smtClean="0"/>
              <a:t>title</a:t>
            </a:r>
            <a:r>
              <a:rPr lang="es-CO" noProof="0" dirty="0" smtClean="0"/>
              <a:t> </a:t>
            </a:r>
            <a:r>
              <a:rPr lang="es-CO" noProof="0" dirty="0" err="1" smtClean="0"/>
              <a:t>style</a:t>
            </a:r>
            <a:endParaRPr lang="es-CO" noProof="0" dirty="0"/>
          </a:p>
        </p:txBody>
      </p:sp>
    </p:spTree>
    <p:extLst>
      <p:ext uri="{BB962C8B-B14F-4D97-AF65-F5344CB8AC3E}">
        <p14:creationId xmlns:p14="http://schemas.microsoft.com/office/powerpoint/2010/main" val="3253516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240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33350"/>
            <a:ext cx="11176000" cy="1162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1176000" cy="25447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83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92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0"/>
            <a:ext cx="1422400" cy="68748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1046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UY" noProof="0" dirty="0" err="1" smtClean="0"/>
              <a:t>Click</a:t>
            </a:r>
            <a:r>
              <a:rPr lang="es-UY" noProof="0" dirty="0" smtClean="0"/>
              <a:t> to </a:t>
            </a:r>
            <a:r>
              <a:rPr lang="es-UY" noProof="0" dirty="0" err="1" smtClean="0"/>
              <a:t>edit</a:t>
            </a:r>
            <a:r>
              <a:rPr lang="es-UY" noProof="0" dirty="0" smtClean="0"/>
              <a:t> Master </a:t>
            </a:r>
            <a:r>
              <a:rPr lang="es-UY" noProof="0" dirty="0" err="1" smtClean="0"/>
              <a:t>title</a:t>
            </a:r>
            <a:r>
              <a:rPr lang="es-UY" noProof="0" dirty="0" smtClean="0"/>
              <a:t> </a:t>
            </a:r>
            <a:r>
              <a:rPr lang="es-UY" noProof="0" dirty="0" err="1" smtClean="0"/>
              <a:t>style</a:t>
            </a:r>
            <a:endParaRPr lang="es-UY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600201"/>
            <a:ext cx="10464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UY" noProof="0" dirty="0" err="1" smtClean="0"/>
              <a:t>Click</a:t>
            </a:r>
            <a:r>
              <a:rPr lang="es-UY" noProof="0" dirty="0" smtClean="0"/>
              <a:t> to </a:t>
            </a:r>
            <a:r>
              <a:rPr lang="es-UY" noProof="0" dirty="0" err="1" smtClean="0"/>
              <a:t>edit</a:t>
            </a:r>
            <a:r>
              <a:rPr lang="es-UY" noProof="0" dirty="0" smtClean="0"/>
              <a:t> Master </a:t>
            </a:r>
            <a:r>
              <a:rPr lang="es-UY" noProof="0" dirty="0" err="1" smtClean="0"/>
              <a:t>text</a:t>
            </a:r>
            <a:r>
              <a:rPr lang="es-UY" noProof="0" dirty="0" smtClean="0"/>
              <a:t> </a:t>
            </a:r>
            <a:r>
              <a:rPr lang="es-UY" noProof="0" dirty="0" err="1" smtClean="0"/>
              <a:t>styles</a:t>
            </a:r>
            <a:endParaRPr lang="es-UY" noProof="0" dirty="0" smtClean="0"/>
          </a:p>
          <a:p>
            <a:pPr lvl="1"/>
            <a:r>
              <a:rPr lang="es-UY" noProof="0" dirty="0" err="1" smtClean="0"/>
              <a:t>Second</a:t>
            </a:r>
            <a:r>
              <a:rPr lang="es-UY" noProof="0" dirty="0" smtClean="0"/>
              <a:t> </a:t>
            </a:r>
            <a:r>
              <a:rPr lang="es-UY" noProof="0" dirty="0" err="1" smtClean="0"/>
              <a:t>level</a:t>
            </a:r>
            <a:endParaRPr lang="es-UY" noProof="0" dirty="0" smtClean="0"/>
          </a:p>
          <a:p>
            <a:pPr lvl="2"/>
            <a:r>
              <a:rPr lang="es-UY" noProof="0" dirty="0" err="1" smtClean="0"/>
              <a:t>Third</a:t>
            </a:r>
            <a:r>
              <a:rPr lang="es-UY" noProof="0" dirty="0" smtClean="0"/>
              <a:t> </a:t>
            </a:r>
            <a:r>
              <a:rPr lang="es-UY" noProof="0" dirty="0" err="1" smtClean="0"/>
              <a:t>level</a:t>
            </a:r>
            <a:endParaRPr lang="es-UY" noProof="0" dirty="0" smtClean="0"/>
          </a:p>
          <a:p>
            <a:pPr lvl="3"/>
            <a:r>
              <a:rPr lang="es-UY" noProof="0" dirty="0" err="1" smtClean="0"/>
              <a:t>Fourth</a:t>
            </a:r>
            <a:r>
              <a:rPr lang="es-UY" noProof="0" dirty="0" smtClean="0"/>
              <a:t> </a:t>
            </a:r>
            <a:r>
              <a:rPr lang="es-UY" noProof="0" dirty="0" err="1" smtClean="0"/>
              <a:t>level</a:t>
            </a:r>
            <a:endParaRPr lang="es-UY" noProof="0" dirty="0" smtClean="0"/>
          </a:p>
          <a:p>
            <a:pPr lvl="4"/>
            <a:r>
              <a:rPr lang="es-UY" noProof="0" dirty="0" err="1" smtClean="0"/>
              <a:t>Fifth</a:t>
            </a:r>
            <a:r>
              <a:rPr lang="es-UY" noProof="0" dirty="0" smtClean="0"/>
              <a:t> </a:t>
            </a:r>
            <a:r>
              <a:rPr lang="es-UY" noProof="0" dirty="0" err="1" smtClean="0"/>
              <a:t>level</a:t>
            </a:r>
            <a:endParaRPr lang="es-UY" noProof="0" dirty="0"/>
          </a:p>
        </p:txBody>
      </p:sp>
    </p:spTree>
    <p:extLst>
      <p:ext uri="{BB962C8B-B14F-4D97-AF65-F5344CB8AC3E}">
        <p14:creationId xmlns:p14="http://schemas.microsoft.com/office/powerpoint/2010/main" val="179527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66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660000"/>
        </a:buClr>
        <a:buSzPct val="70000"/>
        <a:buFont typeface="Wingdings" panose="05000000000000000000" pitchFamily="2" charset="2"/>
        <a:buChar char="ü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indent="-342900" algn="l" defTabSz="914400" rtl="0" eaLnBrk="1" latinLnBrk="0" hangingPunct="1">
        <a:spcBef>
          <a:spcPct val="20000"/>
        </a:spcBef>
        <a:buClr>
          <a:srgbClr val="660000"/>
        </a:buClr>
        <a:buSzPct val="75000"/>
        <a:buFont typeface="Arial" panose="020B0604020202020204" pitchFamily="34" charset="0"/>
        <a:buChar char="→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66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660000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660000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hyperlink" Target="http://www.fhwa.dot.gov/policyinformation/pubs/hf/pl11028/chapter7.cf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1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1295400"/>
            <a:ext cx="7040880" cy="3007360"/>
          </a:xfrm>
        </p:spPr>
        <p:txBody>
          <a:bodyPr>
            <a:normAutofit/>
          </a:bodyPr>
          <a:lstStyle/>
          <a:p>
            <a:pPr algn="l"/>
            <a:r>
              <a:rPr lang="es-ES" sz="5400" b="1" dirty="0" smtClean="0"/>
              <a:t>Información </a:t>
            </a:r>
            <a:r>
              <a:rPr lang="es-ES" sz="5400" b="1" dirty="0"/>
              <a:t>para la </a:t>
            </a:r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5400" b="1" dirty="0" smtClean="0"/>
              <a:t>Toma </a:t>
            </a:r>
            <a:r>
              <a:rPr lang="es-ES" sz="5400" b="1" dirty="0"/>
              <a:t>de </a:t>
            </a:r>
            <a:r>
              <a:rPr lang="es-ES" sz="5400" b="1" dirty="0" smtClean="0"/>
              <a:t>Decisiones </a:t>
            </a:r>
            <a:endParaRPr lang="es-CO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645" y="3962400"/>
            <a:ext cx="7399155" cy="1981200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es-CO" b="1" i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Gerardo W. Flintsch</a:t>
            </a:r>
          </a:p>
          <a:p>
            <a:pPr algn="l">
              <a:spcBef>
                <a:spcPts val="600"/>
              </a:spcBef>
            </a:pPr>
            <a:r>
              <a:rPr lang="es-UY" altLang="en-US" sz="2000" dirty="0"/>
              <a:t>Director del Centro de Infraestructura Sostenible de Transporte</a:t>
            </a:r>
          </a:p>
          <a:p>
            <a:pPr algn="l">
              <a:spcBef>
                <a:spcPts val="600"/>
              </a:spcBef>
            </a:pPr>
            <a:r>
              <a:rPr lang="es-UY" altLang="en-US" sz="2000" dirty="0"/>
              <a:t>Profesor del Departamento de Ingeniería Civil y Medioambiental</a:t>
            </a:r>
          </a:p>
          <a:p>
            <a:pPr algn="l">
              <a:spcBef>
                <a:spcPts val="600"/>
              </a:spcBef>
            </a:pPr>
            <a:r>
              <a:rPr lang="es-UY" altLang="en-US" sz="2000" dirty="0"/>
              <a:t>Vice-Presidente y Director Técnico, FM </a:t>
            </a:r>
            <a:r>
              <a:rPr lang="es-UY" altLang="en-US" sz="2000" dirty="0" err="1"/>
              <a:t>Consultants</a:t>
            </a:r>
            <a:endParaRPr lang="es-UY" altLang="ko-KR" sz="2000" dirty="0"/>
          </a:p>
          <a:p>
            <a:pPr algn="l">
              <a:spcBef>
                <a:spcPts val="600"/>
              </a:spcBef>
            </a:pPr>
            <a:endParaRPr lang="es-UY" sz="2000" dirty="0"/>
          </a:p>
          <a:p>
            <a:pPr algn="l">
              <a:spcBef>
                <a:spcPts val="600"/>
              </a:spcBef>
            </a:pPr>
            <a:r>
              <a:rPr lang="es-CO" sz="2000" noProof="0" smtClean="0"/>
              <a:t>05/23/2019</a:t>
            </a:r>
            <a:endParaRPr lang="es-CO" sz="2000" noProof="0" dirty="0" smtClean="0">
              <a:solidFill>
                <a:schemeClr val="tx1"/>
              </a:solidFill>
            </a:endParaRPr>
          </a:p>
        </p:txBody>
      </p:sp>
      <p:pic>
        <p:nvPicPr>
          <p:cNvPr id="2050" name="Picture 2" descr="2f518a43-76f4-46a2-aeeb-8c0e590c4b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3048000" cy="428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04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7"/>
          <p:cNvSpPr>
            <a:spLocks noChangeArrowheads="1"/>
          </p:cNvSpPr>
          <p:nvPr/>
        </p:nvSpPr>
        <p:spPr bwMode="auto">
          <a:xfrm>
            <a:off x="7696200" y="2014204"/>
            <a:ext cx="2926080" cy="2093701"/>
          </a:xfrm>
          <a:prstGeom prst="roundRect">
            <a:avLst>
              <a:gd name="adj" fmla="val 16667"/>
            </a:avLst>
          </a:prstGeom>
          <a:solidFill>
            <a:srgbClr val="CCFFCC">
              <a:alpha val="41000"/>
            </a:srgbClr>
          </a:solidFill>
          <a:ln w="25400" cmpd="dbl" algn="ctr">
            <a:solidFill>
              <a:srgbClr val="003300"/>
            </a:solidFill>
            <a:prstDash val="dash"/>
            <a:round/>
            <a:headEnd/>
            <a:tailEnd/>
          </a:ln>
        </p:spPr>
        <p:txBody>
          <a:bodyPr/>
          <a:lstStyle/>
          <a:p>
            <a:pPr algn="r"/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16" name="Rounded Rectangle 7"/>
          <p:cNvSpPr>
            <a:spLocks noChangeArrowheads="1"/>
          </p:cNvSpPr>
          <p:nvPr/>
        </p:nvSpPr>
        <p:spPr bwMode="auto">
          <a:xfrm>
            <a:off x="1697070" y="2063986"/>
            <a:ext cx="2926080" cy="3700102"/>
          </a:xfrm>
          <a:prstGeom prst="roundRect">
            <a:avLst>
              <a:gd name="adj" fmla="val 16667"/>
            </a:avLst>
          </a:prstGeom>
          <a:solidFill>
            <a:srgbClr val="FFFFCC">
              <a:alpha val="40784"/>
            </a:srgbClr>
          </a:solidFill>
          <a:ln w="25400" cmpd="dbl" algn="ctr">
            <a:solidFill>
              <a:srgbClr val="800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algn="r"/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10" name="Rounded Rectangle 7"/>
          <p:cNvSpPr>
            <a:spLocks noChangeArrowheads="1"/>
          </p:cNvSpPr>
          <p:nvPr/>
        </p:nvSpPr>
        <p:spPr bwMode="auto">
          <a:xfrm>
            <a:off x="4721406" y="2066800"/>
            <a:ext cx="2926080" cy="3697288"/>
          </a:xfrm>
          <a:prstGeom prst="roundRect">
            <a:avLst>
              <a:gd name="adj" fmla="val 16667"/>
            </a:avLst>
          </a:prstGeom>
          <a:solidFill>
            <a:srgbClr val="CCFF99">
              <a:alpha val="41000"/>
            </a:srgbClr>
          </a:solidFill>
          <a:ln w="25400" cmpd="dbl" algn="ctr">
            <a:solidFill>
              <a:srgbClr val="003300"/>
            </a:solidFill>
            <a:prstDash val="dash"/>
            <a:round/>
            <a:headEnd/>
            <a:tailEnd/>
          </a:ln>
        </p:spPr>
        <p:txBody>
          <a:bodyPr/>
          <a:lstStyle/>
          <a:p>
            <a:pPr algn="r"/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22531" name="Title 2"/>
          <p:cNvSpPr>
            <a:spLocks noGrp="1"/>
          </p:cNvSpPr>
          <p:nvPr>
            <p:ph type="title"/>
          </p:nvPr>
        </p:nvSpPr>
        <p:spPr>
          <a:xfrm>
            <a:off x="1676400" y="166290"/>
            <a:ext cx="10210800" cy="97670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UY" noProof="0" dirty="0" smtClean="0">
                <a:solidFill>
                  <a:srgbClr val="003300"/>
                </a:solidFill>
              </a:rPr>
              <a:t>Herramientas para Calcular el Impacto de las Posibles Inversiones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589566" y="1371600"/>
            <a:ext cx="2773900" cy="639762"/>
          </a:xfrm>
        </p:spPr>
        <p:txBody>
          <a:bodyPr/>
          <a:lstStyle/>
          <a:p>
            <a:pPr algn="ctr"/>
            <a:r>
              <a:rPr lang="es-UY" sz="2800" dirty="0">
                <a:solidFill>
                  <a:srgbClr val="800000"/>
                </a:solidFill>
              </a:rPr>
              <a:t>Economía</a:t>
            </a:r>
          </a:p>
        </p:txBody>
      </p:sp>
      <p:sp>
        <p:nvSpPr>
          <p:cNvPr id="2" name="Subtitle 1"/>
          <p:cNvSpPr>
            <a:spLocks noGrp="1"/>
          </p:cNvSpPr>
          <p:nvPr>
            <p:ph sz="half" idx="2"/>
          </p:nvPr>
        </p:nvSpPr>
        <p:spPr>
          <a:xfrm>
            <a:off x="1805083" y="2138935"/>
            <a:ext cx="2884527" cy="395128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s-UY" sz="2200" dirty="0">
                <a:solidFill>
                  <a:srgbClr val="800000"/>
                </a:solidFill>
              </a:rPr>
              <a:t>Análisis Económico</a:t>
            </a:r>
          </a:p>
          <a:p>
            <a:pPr marL="228600" indent="-228600">
              <a:defRPr/>
            </a:pPr>
            <a:r>
              <a:rPr lang="es-UY" sz="2200" dirty="0">
                <a:solidFill>
                  <a:srgbClr val="800000"/>
                </a:solidFill>
              </a:rPr>
              <a:t>Análisis de costos en el ciclo de vida (LCCA), Costo/Beneficio, etc.</a:t>
            </a:r>
          </a:p>
          <a:p>
            <a:pPr marL="469900" lvl="2">
              <a:buFont typeface="Wingdings" pitchFamily="2" charset="2"/>
              <a:buChar char="ü"/>
              <a:defRPr/>
            </a:pPr>
            <a:r>
              <a:rPr lang="es-UY" sz="2200" b="1" dirty="0">
                <a:solidFill>
                  <a:srgbClr val="FF0000"/>
                </a:solidFill>
              </a:rPr>
              <a:t>HDM-4</a:t>
            </a:r>
          </a:p>
          <a:p>
            <a:pPr marL="469900" lvl="2">
              <a:buFont typeface="Wingdings" pitchFamily="2" charset="2"/>
              <a:buChar char="ü"/>
              <a:defRPr/>
            </a:pPr>
            <a:r>
              <a:rPr lang="es-UY" sz="2200" dirty="0"/>
              <a:t>HERS-ST</a:t>
            </a:r>
          </a:p>
          <a:p>
            <a:pPr marL="469900" lvl="2">
              <a:buFont typeface="Wingdings" pitchFamily="2" charset="2"/>
              <a:buChar char="ü"/>
              <a:defRPr/>
            </a:pPr>
            <a:r>
              <a:rPr lang="es-UY" sz="2200" dirty="0"/>
              <a:t>RealCost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703" y="1371600"/>
            <a:ext cx="2774989" cy="639762"/>
          </a:xfrm>
        </p:spPr>
        <p:txBody>
          <a:bodyPr/>
          <a:lstStyle/>
          <a:p>
            <a:pPr algn="ctr"/>
            <a:r>
              <a:rPr lang="es-UY" sz="2800" dirty="0">
                <a:solidFill>
                  <a:srgbClr val="336600"/>
                </a:solidFill>
              </a:rPr>
              <a:t>Ecología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3414" y="2136836"/>
            <a:ext cx="2755992" cy="3951288"/>
          </a:xfrm>
        </p:spPr>
        <p:txBody>
          <a:bodyPr/>
          <a:lstStyle/>
          <a:p>
            <a:pPr marL="0" indent="0">
              <a:buClr>
                <a:srgbClr val="006600"/>
              </a:buClr>
              <a:buNone/>
            </a:pPr>
            <a:r>
              <a:rPr lang="es-UY" sz="2200" dirty="0">
                <a:solidFill>
                  <a:srgbClr val="336600"/>
                </a:solidFill>
              </a:rPr>
              <a:t>Evaluación del ciclo de vida (LCA)</a:t>
            </a:r>
          </a:p>
          <a:p>
            <a:pPr marL="469900" lvl="2">
              <a:buFont typeface="Wingdings" pitchFamily="2" charset="2"/>
              <a:buChar char="ü"/>
              <a:defRPr/>
            </a:pPr>
            <a:r>
              <a:rPr lang="es-UY" sz="2200" b="1" dirty="0">
                <a:solidFill>
                  <a:srgbClr val="800000"/>
                </a:solidFill>
              </a:rPr>
              <a:t>Changer (IRF)</a:t>
            </a:r>
          </a:p>
          <a:p>
            <a:pPr marL="469900" lvl="2">
              <a:buFont typeface="Wingdings" pitchFamily="2" charset="2"/>
              <a:buChar char="ü"/>
              <a:defRPr/>
            </a:pPr>
            <a:r>
              <a:rPr lang="es-UY" sz="2200" dirty="0"/>
              <a:t>PaLATE</a:t>
            </a:r>
          </a:p>
          <a:p>
            <a:pPr marL="0" indent="0">
              <a:buNone/>
              <a:defRPr/>
            </a:pPr>
            <a:r>
              <a:rPr lang="es-UY" sz="2200" dirty="0">
                <a:solidFill>
                  <a:srgbClr val="006600"/>
                </a:solidFill>
              </a:rPr>
              <a:t>Sistemas de calificación</a:t>
            </a:r>
          </a:p>
          <a:p>
            <a:pPr marL="465138" lvl="1" indent="-233363">
              <a:buFont typeface="Wingdings" pitchFamily="2" charset="2"/>
              <a:buChar char="ü"/>
              <a:defRPr/>
            </a:pPr>
            <a:r>
              <a:rPr lang="es-UY" sz="2200" dirty="0">
                <a:solidFill>
                  <a:srgbClr val="800000"/>
                </a:solidFill>
              </a:rPr>
              <a:t>Greenroads</a:t>
            </a:r>
          </a:p>
          <a:p>
            <a:pPr marL="465138" lvl="1" indent="-233363">
              <a:buFont typeface="Wingdings" pitchFamily="2" charset="2"/>
              <a:buChar char="ü"/>
              <a:defRPr/>
            </a:pPr>
            <a:r>
              <a:rPr lang="es-UY" sz="2200" dirty="0"/>
              <a:t>GreenLITES</a:t>
            </a:r>
            <a:br>
              <a:rPr lang="es-UY" sz="2200" dirty="0"/>
            </a:br>
            <a:r>
              <a:rPr lang="es-UY" sz="2200" dirty="0"/>
              <a:t>(NY)</a:t>
            </a:r>
          </a:p>
          <a:p>
            <a:pPr marL="228600" indent="-228600">
              <a:buClr>
                <a:srgbClr val="006600"/>
              </a:buClr>
            </a:pPr>
            <a:endParaRPr lang="es-UY" sz="2200" dirty="0">
              <a:solidFill>
                <a:srgbClr val="336600"/>
              </a:solidFill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 bwMode="auto">
          <a:xfrm>
            <a:off x="7696200" y="1371600"/>
            <a:ext cx="27739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80000"/>
              <a:defRPr/>
            </a:pPr>
            <a:r>
              <a:rPr lang="es-UY" sz="2800" b="1" kern="0" dirty="0">
                <a:solidFill>
                  <a:srgbClr val="002060"/>
                </a:solidFill>
              </a:rPr>
              <a:t>Equidad</a:t>
            </a:r>
          </a:p>
        </p:txBody>
      </p:sp>
      <p:sp>
        <p:nvSpPr>
          <p:cNvPr id="9" name="Subtitle 1"/>
          <p:cNvSpPr txBox="1">
            <a:spLocks/>
          </p:cNvSpPr>
          <p:nvPr/>
        </p:nvSpPr>
        <p:spPr bwMode="auto">
          <a:xfrm>
            <a:off x="7804232" y="2063987"/>
            <a:ext cx="2770780" cy="402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80000"/>
              <a:defRPr/>
            </a:pPr>
            <a:r>
              <a:rPr lang="es-UY" sz="2200" kern="0" dirty="0">
                <a:solidFill>
                  <a:srgbClr val="002060"/>
                </a:solidFill>
              </a:rPr>
              <a:t>Análisis de impacto social, etc.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80000"/>
              <a:defRPr/>
            </a:pPr>
            <a:r>
              <a:rPr lang="es-UY" sz="2200" kern="0" dirty="0">
                <a:solidFill>
                  <a:srgbClr val="002060"/>
                </a:solidFill>
              </a:rPr>
              <a:t>Análisis de Seguridad vial</a:t>
            </a: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673349554"/>
              </p:ext>
            </p:extLst>
          </p:nvPr>
        </p:nvGraphicFramePr>
        <p:xfrm>
          <a:off x="8985847" y="3399231"/>
          <a:ext cx="3206153" cy="2845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9018872" y="4522738"/>
            <a:ext cx="1664172" cy="795094"/>
            <a:chOff x="5608127" y="4506113"/>
            <a:chExt cx="1664172" cy="795094"/>
          </a:xfrm>
        </p:grpSpPr>
        <p:sp>
          <p:nvSpPr>
            <p:cNvPr id="14" name="Rectangle 13"/>
            <p:cNvSpPr/>
            <p:nvPr/>
          </p:nvSpPr>
          <p:spPr>
            <a:xfrm>
              <a:off x="5608127" y="4506113"/>
              <a:ext cx="122379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s-UY" b="1" dirty="0">
                  <a:solidFill>
                    <a:schemeClr val="accent4">
                      <a:lumMod val="95000"/>
                      <a:lumOff val="5000"/>
                    </a:schemeClr>
                  </a:solidFill>
                </a:rPr>
                <a:t>Desarrollo </a:t>
              </a:r>
            </a:p>
            <a:p>
              <a:pPr lvl="0"/>
              <a:r>
                <a:rPr lang="es-UY" b="1" dirty="0">
                  <a:solidFill>
                    <a:schemeClr val="accent4">
                      <a:lumMod val="95000"/>
                      <a:lumOff val="5000"/>
                    </a:schemeClr>
                  </a:solidFill>
                </a:rPr>
                <a:t>Sostenible</a:t>
              </a:r>
              <a:endParaRPr lang="en-US" dirty="0">
                <a:solidFill>
                  <a:schemeClr val="accent4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 flipH="1">
              <a:off x="6713221" y="4914434"/>
              <a:ext cx="559078" cy="386773"/>
            </a:xfrm>
            <a:custGeom>
              <a:avLst/>
              <a:gdLst>
                <a:gd name="connsiteX0" fmla="*/ 391885 w 433009"/>
                <a:gd name="connsiteY0" fmla="*/ 0 h 1799772"/>
                <a:gd name="connsiteX1" fmla="*/ 159657 w 433009"/>
                <a:gd name="connsiteY1" fmla="*/ 493486 h 1799772"/>
                <a:gd name="connsiteX2" fmla="*/ 406400 w 433009"/>
                <a:gd name="connsiteY2" fmla="*/ 333829 h 1799772"/>
                <a:gd name="connsiteX3" fmla="*/ 0 w 433009"/>
                <a:gd name="connsiteY3" fmla="*/ 1799772 h 1799772"/>
                <a:gd name="connsiteX4" fmla="*/ 0 w 433009"/>
                <a:gd name="connsiteY4" fmla="*/ 1799772 h 179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009" h="1799772">
                  <a:moveTo>
                    <a:pt x="391885" y="0"/>
                  </a:moveTo>
                  <a:cubicBezTo>
                    <a:pt x="274561" y="218924"/>
                    <a:pt x="157238" y="437848"/>
                    <a:pt x="159657" y="493486"/>
                  </a:cubicBezTo>
                  <a:cubicBezTo>
                    <a:pt x="162076" y="549124"/>
                    <a:pt x="433009" y="116115"/>
                    <a:pt x="406400" y="333829"/>
                  </a:cubicBezTo>
                  <a:cubicBezTo>
                    <a:pt x="379791" y="551543"/>
                    <a:pt x="0" y="1799772"/>
                    <a:pt x="0" y="1799772"/>
                  </a:cubicBezTo>
                  <a:lnTo>
                    <a:pt x="0" y="1799772"/>
                  </a:lnTo>
                </a:path>
              </a:pathLst>
            </a:custGeom>
            <a:noFill/>
            <a:ln w="28575" cap="flat" cmpd="sng" algn="ctr">
              <a:solidFill>
                <a:srgbClr val="0033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latin typeface="Arial" charset="0"/>
              </a:endParaRPr>
            </a:p>
          </p:txBody>
        </p:sp>
      </p:grpSp>
      <p:sp>
        <p:nvSpPr>
          <p:cNvPr id="15" name="Text Placeholder 3"/>
          <p:cNvSpPr txBox="1">
            <a:spLocks/>
          </p:cNvSpPr>
          <p:nvPr/>
        </p:nvSpPr>
        <p:spPr bwMode="auto">
          <a:xfrm>
            <a:off x="3678516" y="5803186"/>
            <a:ext cx="4716524" cy="1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80000"/>
              <a:buFont typeface="Wingdings" pitchFamily="2" charset="2"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None/>
              <a:defRPr sz="2000" b="1">
                <a:solidFill>
                  <a:srgbClr val="000000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None/>
              <a:defRPr sz="1800" b="1">
                <a:solidFill>
                  <a:srgbClr val="000000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None/>
              <a:defRPr sz="1600" b="1">
                <a:solidFill>
                  <a:srgbClr val="000000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None/>
              <a:defRPr sz="1600" b="1">
                <a:solidFill>
                  <a:srgbClr val="000000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None/>
              <a:defRPr sz="1600" b="1">
                <a:solidFill>
                  <a:srgbClr val="000000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None/>
              <a:defRPr sz="1600" b="1">
                <a:solidFill>
                  <a:srgbClr val="000000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None/>
              <a:defRPr sz="1600" b="1">
                <a:solidFill>
                  <a:srgbClr val="000000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None/>
              <a:defRPr sz="1600"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s-UY" sz="2800" dirty="0">
                <a:solidFill>
                  <a:srgbClr val="660066"/>
                </a:solidFill>
              </a:rPr>
              <a:t>Análisis Multi-criterio</a:t>
            </a:r>
            <a:br>
              <a:rPr lang="es-UY" sz="2800" dirty="0">
                <a:solidFill>
                  <a:srgbClr val="660066"/>
                </a:solidFill>
              </a:rPr>
            </a:br>
            <a:r>
              <a:rPr lang="es-UY" sz="2800" dirty="0">
                <a:solidFill>
                  <a:srgbClr val="660066"/>
                </a:solidFill>
                <a:latin typeface="Arial"/>
                <a:cs typeface="Arial"/>
              </a:rPr>
              <a:t>→ Optimización</a:t>
            </a:r>
            <a:endParaRPr lang="es-UY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50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  <p:bldP spid="10" grpId="0" animBg="1"/>
      <p:bldP spid="4" grpId="0" build="p"/>
      <p:bldP spid="2" grpId="0" uiExpand="1" build="p"/>
      <p:bldP spid="5" grpId="0" build="p"/>
      <p:bldP spid="6" grpId="0" build="p"/>
      <p:bldP spid="8" grpId="0"/>
      <p:bldP spid="9" grpId="0" build="p"/>
      <p:bldGraphic spid="12" grpId="0">
        <p:bldAsOne/>
      </p:bldGraphic>
      <p:bldP spid="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10400" y="1524001"/>
            <a:ext cx="4572000" cy="3200400"/>
          </a:xfrm>
        </p:spPr>
        <p:txBody>
          <a:bodyPr>
            <a:normAutofit fontScale="90000"/>
          </a:bodyPr>
          <a:lstStyle/>
          <a:p>
            <a:r>
              <a:rPr lang="es-UY" b="1" dirty="0" smtClean="0"/>
              <a:t>2. Información Necesaria y Tecnologías  en la Recolección de Datos</a:t>
            </a:r>
            <a:endParaRPr lang="es-UY" b="1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65526"/>
            <a:ext cx="4734272" cy="659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0201" y="67618"/>
            <a:ext cx="10422664" cy="1151581"/>
          </a:xfrm>
        </p:spPr>
        <p:txBody>
          <a:bodyPr>
            <a:normAutofit fontScale="90000"/>
          </a:bodyPr>
          <a:lstStyle/>
          <a:p>
            <a:r>
              <a:rPr lang="es-UY" noProof="0" dirty="0" smtClean="0"/>
              <a:t>¿Cuál es la función de nuestras calles y carreteras?</a:t>
            </a:r>
            <a:endParaRPr lang="es-UY" noProof="0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1861211" y="1143000"/>
            <a:ext cx="7848872" cy="5148572"/>
          </a:xfrm>
        </p:spPr>
        <p:txBody>
          <a:bodyPr/>
          <a:lstStyle/>
          <a:p>
            <a:pPr marL="0" indent="0">
              <a:buSzPct val="75000"/>
              <a:buNone/>
            </a:pPr>
            <a:r>
              <a:rPr lang="es-UY" sz="4000" dirty="0">
                <a:latin typeface="+mj-lt"/>
              </a:rPr>
              <a:t>¿Que espera el usuario?</a:t>
            </a:r>
          </a:p>
          <a:p>
            <a:pPr marL="347663" indent="-347663">
              <a:spcBef>
                <a:spcPts val="600"/>
              </a:spcBef>
              <a:buSzPct val="75000"/>
            </a:pPr>
            <a:r>
              <a:rPr lang="es-UY" b="1" dirty="0">
                <a:solidFill>
                  <a:srgbClr val="5C0000"/>
                </a:solidFill>
              </a:rPr>
              <a:t>Movilidad</a:t>
            </a:r>
          </a:p>
          <a:p>
            <a:pPr marL="347663" indent="-347663">
              <a:spcBef>
                <a:spcPts val="600"/>
              </a:spcBef>
              <a:buSzPct val="75000"/>
            </a:pPr>
            <a:r>
              <a:rPr lang="es-UY" b="1" dirty="0">
                <a:solidFill>
                  <a:srgbClr val="5C0000"/>
                </a:solidFill>
              </a:rPr>
              <a:t>Acceso</a:t>
            </a:r>
          </a:p>
          <a:p>
            <a:pPr marL="347663" indent="-347663">
              <a:spcBef>
                <a:spcPts val="600"/>
              </a:spcBef>
              <a:buSzPct val="75000"/>
            </a:pPr>
            <a:r>
              <a:rPr lang="es-UY" b="1" dirty="0">
                <a:solidFill>
                  <a:srgbClr val="002060"/>
                </a:solidFill>
              </a:rPr>
              <a:t>Seguridad</a:t>
            </a:r>
          </a:p>
          <a:p>
            <a:pPr marL="347663" indent="-347663">
              <a:spcBef>
                <a:spcPts val="600"/>
              </a:spcBef>
              <a:buSzPct val="75000"/>
            </a:pPr>
            <a:r>
              <a:rPr lang="es-UY" b="1" dirty="0">
                <a:solidFill>
                  <a:srgbClr val="002060"/>
                </a:solidFill>
              </a:rPr>
              <a:t>Confort </a:t>
            </a:r>
          </a:p>
          <a:p>
            <a:pPr marL="347663" indent="-347663">
              <a:spcBef>
                <a:spcPts val="600"/>
              </a:spcBef>
              <a:buSzPct val="75000"/>
            </a:pPr>
            <a:r>
              <a:rPr lang="es-UY" sz="2400" b="1" dirty="0">
                <a:solidFill>
                  <a:srgbClr val="002060"/>
                </a:solidFill>
              </a:rPr>
              <a:t>Tiempo de viaje</a:t>
            </a:r>
          </a:p>
          <a:p>
            <a:pPr marL="347663" indent="-347663">
              <a:spcBef>
                <a:spcPts val="600"/>
              </a:spcBef>
              <a:buSzPct val="75000"/>
            </a:pPr>
            <a:r>
              <a:rPr lang="es-UY" sz="2400" b="1" dirty="0">
                <a:solidFill>
                  <a:srgbClr val="003300"/>
                </a:solidFill>
              </a:rPr>
              <a:t>Consumo energético, etc.</a:t>
            </a:r>
          </a:p>
          <a:p>
            <a:pPr marL="347663" indent="-347663">
              <a:spcBef>
                <a:spcPts val="600"/>
              </a:spcBef>
              <a:buSzPct val="75000"/>
            </a:pPr>
            <a:r>
              <a:rPr lang="es-UY" sz="2400" b="1" dirty="0">
                <a:solidFill>
                  <a:srgbClr val="003300"/>
                </a:solidFill>
              </a:rPr>
              <a:t>Polución/ Impactos Ambientales</a:t>
            </a:r>
            <a:endParaRPr lang="es-UY" sz="2000" b="1" dirty="0">
              <a:solidFill>
                <a:srgbClr val="003300"/>
              </a:solidFill>
            </a:endParaRPr>
          </a:p>
          <a:p>
            <a:pPr marL="1601788" indent="-1601788">
              <a:spcBef>
                <a:spcPts val="600"/>
              </a:spcBef>
              <a:buSzPct val="75000"/>
              <a:buNone/>
            </a:pPr>
            <a:r>
              <a:rPr lang="es-UY" sz="2400" b="1" dirty="0"/>
              <a:t> </a:t>
            </a:r>
            <a:r>
              <a:rPr lang="es-UY" sz="2400" b="1" dirty="0" smtClean="0"/>
              <a:t>    </a:t>
            </a:r>
            <a:r>
              <a:rPr lang="es-UY" sz="2400" b="1" dirty="0"/>
              <a:t>…  </a:t>
            </a:r>
            <a:r>
              <a:rPr lang="es-UY" b="1" dirty="0">
                <a:solidFill>
                  <a:srgbClr val="003300"/>
                </a:solidFill>
              </a:rPr>
              <a:t> →  </a:t>
            </a:r>
            <a:r>
              <a:rPr lang="es-UY" b="1" noProof="0" dirty="0" smtClean="0">
                <a:solidFill>
                  <a:srgbClr val="003300"/>
                </a:solidFill>
              </a:rPr>
              <a:t>Nivel de </a:t>
            </a:r>
            <a:br>
              <a:rPr lang="es-UY" b="1" noProof="0" dirty="0" smtClean="0">
                <a:solidFill>
                  <a:srgbClr val="003300"/>
                </a:solidFill>
              </a:rPr>
            </a:br>
            <a:r>
              <a:rPr lang="es-UY" b="1" noProof="0" dirty="0" smtClean="0">
                <a:solidFill>
                  <a:srgbClr val="003300"/>
                </a:solidFill>
              </a:rPr>
              <a:t>Servicio</a:t>
            </a:r>
            <a:br>
              <a:rPr lang="es-UY" b="1" noProof="0" dirty="0" smtClean="0">
                <a:solidFill>
                  <a:srgbClr val="003300"/>
                </a:solidFill>
              </a:rPr>
            </a:br>
            <a:r>
              <a:rPr lang="es-UY" sz="2400" b="1" dirty="0">
                <a:solidFill>
                  <a:srgbClr val="003300"/>
                </a:solidFill>
              </a:rPr>
              <a:t>(Desempeño)</a:t>
            </a:r>
            <a:endParaRPr lang="es-UY" sz="2000" b="1" dirty="0">
              <a:solidFill>
                <a:srgbClr val="0033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8" r="8662"/>
          <a:stretch/>
        </p:blipFill>
        <p:spPr>
          <a:xfrm>
            <a:off x="914400" y="5491558"/>
            <a:ext cx="1709454" cy="128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old-ca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" t="7425" r="4924" b="3816"/>
          <a:stretch/>
        </p:blipFill>
        <p:spPr bwMode="auto">
          <a:xfrm>
            <a:off x="4566016" y="1916832"/>
            <a:ext cx="1706880" cy="128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6704671" y="1555196"/>
            <a:ext cx="5533238" cy="1538883"/>
            <a:chOff x="6704671" y="1555196"/>
            <a:chExt cx="5533238" cy="1538883"/>
          </a:xfrm>
        </p:grpSpPr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7426477" y="1555196"/>
              <a:ext cx="4811432" cy="1538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60325">
                <a:spcBef>
                  <a:spcPts val="600"/>
                </a:spcBef>
                <a:buSzPct val="75000"/>
              </a:pPr>
              <a:r>
                <a:rPr lang="es-UY" sz="2800" b="1" dirty="0">
                  <a:solidFill>
                    <a:srgbClr val="800000"/>
                  </a:solidFill>
                </a:rPr>
                <a:t>Desarrollo económico</a:t>
              </a:r>
              <a:endParaRPr lang="es-UY" sz="2800" b="1" dirty="0"/>
            </a:p>
            <a:p>
              <a:pPr marL="60325">
                <a:spcBef>
                  <a:spcPts val="600"/>
                </a:spcBef>
                <a:buSzPct val="75000"/>
              </a:pPr>
              <a:r>
                <a:rPr lang="es-UY" sz="2800" b="1" dirty="0">
                  <a:solidFill>
                    <a:srgbClr val="006600"/>
                  </a:solidFill>
                </a:rPr>
                <a:t>Protección medioambiental</a:t>
              </a:r>
            </a:p>
            <a:p>
              <a:pPr marL="60325">
                <a:spcBef>
                  <a:spcPts val="600"/>
                </a:spcBef>
                <a:buSzPct val="75000"/>
              </a:pPr>
              <a:r>
                <a:rPr lang="es-UY" sz="2800" b="1" dirty="0">
                  <a:solidFill>
                    <a:srgbClr val="002060"/>
                  </a:solidFill>
                </a:rPr>
                <a:t>Equidad social</a:t>
              </a:r>
              <a:endParaRPr lang="en-US" sz="2800" b="1" dirty="0">
                <a:solidFill>
                  <a:srgbClr val="800000"/>
                </a:solidFill>
              </a:endParaRPr>
            </a:p>
          </p:txBody>
        </p:sp>
        <p:sp>
          <p:nvSpPr>
            <p:cNvPr id="10" name="Left-Right Arrow 9"/>
            <p:cNvSpPr/>
            <p:nvPr/>
          </p:nvSpPr>
          <p:spPr bwMode="auto">
            <a:xfrm>
              <a:off x="6704671" y="2231936"/>
              <a:ext cx="585328" cy="304800"/>
            </a:xfrm>
            <a:prstGeom prst="leftRightArrow">
              <a:avLst/>
            </a:prstGeom>
            <a:solidFill>
              <a:srgbClr val="FFFF99">
                <a:alpha val="20000"/>
              </a:srgbClr>
            </a:solidFill>
            <a:ln w="254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latin typeface="Arial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605772" y="5168415"/>
            <a:ext cx="4289537" cy="1077218"/>
            <a:chOff x="5605772" y="5168415"/>
            <a:chExt cx="4289537" cy="1077218"/>
          </a:xfrm>
        </p:grpSpPr>
        <p:sp>
          <p:nvSpPr>
            <p:cNvPr id="12" name="Rectangle 11"/>
            <p:cNvSpPr/>
            <p:nvPr/>
          </p:nvSpPr>
          <p:spPr>
            <a:xfrm>
              <a:off x="6421261" y="5168415"/>
              <a:ext cx="347404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R" sz="3200" b="1" dirty="0">
                  <a:solidFill>
                    <a:srgbClr val="336600"/>
                  </a:solidFill>
                  <a:latin typeface="+mj-lt"/>
                </a:rPr>
                <a:t>Enfoque centrado en el Usuario</a:t>
              </a:r>
              <a:endParaRPr lang="en-US" sz="3200" b="1" dirty="0">
                <a:solidFill>
                  <a:srgbClr val="336600"/>
                </a:solidFill>
                <a:latin typeface="+mj-lt"/>
              </a:endParaRPr>
            </a:p>
          </p:txBody>
        </p:sp>
        <p:sp>
          <p:nvSpPr>
            <p:cNvPr id="3" name="Down Arrow 2"/>
            <p:cNvSpPr/>
            <p:nvPr/>
          </p:nvSpPr>
          <p:spPr bwMode="auto">
            <a:xfrm rot="14608021">
              <a:off x="5788652" y="5598804"/>
              <a:ext cx="365760" cy="731520"/>
            </a:xfrm>
            <a:prstGeom prst="downArrow">
              <a:avLst/>
            </a:prstGeom>
            <a:solidFill>
              <a:srgbClr val="FFFF99">
                <a:alpha val="20000"/>
              </a:srgbClr>
            </a:solidFill>
            <a:ln w="254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latin typeface="Arial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294946" y="3836916"/>
            <a:ext cx="3727919" cy="1346999"/>
            <a:chOff x="8294946" y="3836916"/>
            <a:chExt cx="3727919" cy="1346999"/>
          </a:xfrm>
        </p:grpSpPr>
        <p:sp>
          <p:nvSpPr>
            <p:cNvPr id="11" name="Title 15"/>
            <p:cNvSpPr txBox="1">
              <a:spLocks/>
            </p:cNvSpPr>
            <p:nvPr/>
          </p:nvSpPr>
          <p:spPr bwMode="auto">
            <a:xfrm>
              <a:off x="9069638" y="3836916"/>
              <a:ext cx="2953227" cy="95855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660000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660000"/>
                  </a:solidFill>
                  <a:latin typeface="Times New Roman" pitchFamily="18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660000"/>
                  </a:solidFill>
                  <a:latin typeface="Times New Roman" pitchFamily="18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660000"/>
                  </a:solidFill>
                  <a:latin typeface="Times New Roman" pitchFamily="18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660000"/>
                  </a:solidFill>
                  <a:latin typeface="Times New Roman" pitchFamily="18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660000"/>
                  </a:solidFill>
                  <a:latin typeface="Times New Roman" pitchFamily="1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660000"/>
                  </a:solidFill>
                  <a:latin typeface="Times New Roman" pitchFamily="1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660000"/>
                  </a:solidFill>
                  <a:latin typeface="Times New Roman" pitchFamily="1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660000"/>
                  </a:solidFill>
                  <a:latin typeface="Times New Roman" pitchFamily="18" charset="0"/>
                </a:defRPr>
              </a:lvl9pPr>
            </a:lstStyle>
            <a:p>
              <a:r>
                <a:rPr lang="es-UY" sz="3200" kern="0" dirty="0"/>
                <a:t>Infraestructura Sostenible</a:t>
              </a:r>
            </a:p>
          </p:txBody>
        </p:sp>
        <p:sp>
          <p:nvSpPr>
            <p:cNvPr id="14" name="Down Arrow 13"/>
            <p:cNvSpPr/>
            <p:nvPr/>
          </p:nvSpPr>
          <p:spPr bwMode="auto">
            <a:xfrm rot="14608021">
              <a:off x="8477826" y="4635275"/>
              <a:ext cx="365760" cy="731520"/>
            </a:xfrm>
            <a:prstGeom prst="downArrow">
              <a:avLst/>
            </a:prstGeom>
            <a:solidFill>
              <a:srgbClr val="FFFF99">
                <a:alpha val="20000"/>
              </a:srgbClr>
            </a:solidFill>
            <a:ln w="254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latin typeface="Arial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255006" y="3332312"/>
            <a:ext cx="19592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R" sz="3200" b="1" dirty="0" smtClean="0">
                <a:solidFill>
                  <a:srgbClr val="336600"/>
                </a:solidFill>
                <a:latin typeface="+mj-lt"/>
              </a:rPr>
              <a:t>Medidas de calidad</a:t>
            </a:r>
            <a:endParaRPr lang="en-US" sz="3200" b="1" dirty="0">
              <a:solidFill>
                <a:srgbClr val="3366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64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136"/>
          <p:cNvGrpSpPr>
            <a:grpSpLocks/>
          </p:cNvGrpSpPr>
          <p:nvPr/>
        </p:nvGrpSpPr>
        <p:grpSpPr bwMode="auto">
          <a:xfrm>
            <a:off x="3810000" y="1524000"/>
            <a:ext cx="6629400" cy="1511300"/>
            <a:chOff x="2355304" y="1196752"/>
            <a:chExt cx="6629544" cy="1512168"/>
          </a:xfrm>
        </p:grpSpPr>
        <p:sp>
          <p:nvSpPr>
            <p:cNvPr id="135" name="Oval 3"/>
            <p:cNvSpPr>
              <a:spLocks noChangeArrowheads="1"/>
            </p:cNvSpPr>
            <p:nvPr/>
          </p:nvSpPr>
          <p:spPr bwMode="auto">
            <a:xfrm>
              <a:off x="2355304" y="1196752"/>
              <a:ext cx="4953108" cy="151216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s-UY" dirty="0"/>
            </a:p>
          </p:txBody>
        </p:sp>
        <p:sp>
          <p:nvSpPr>
            <p:cNvPr id="136" name="AutoShape 7"/>
            <p:cNvSpPr>
              <a:spLocks/>
            </p:cNvSpPr>
            <p:nvPr/>
          </p:nvSpPr>
          <p:spPr bwMode="auto">
            <a:xfrm>
              <a:off x="7524316" y="1233286"/>
              <a:ext cx="1460532" cy="760849"/>
            </a:xfrm>
            <a:prstGeom prst="borderCallout2">
              <a:avLst>
                <a:gd name="adj1" fmla="val 99357"/>
                <a:gd name="adj2" fmla="val 47755"/>
                <a:gd name="adj3" fmla="val 158711"/>
                <a:gd name="adj4" fmla="val 19072"/>
                <a:gd name="adj5" fmla="val 91568"/>
                <a:gd name="adj6" fmla="val -15291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r>
                <a:rPr lang="es-UY" sz="22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Arial" charset="0"/>
                </a:rPr>
                <a:t>Nivel Estratégico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633538" y="2784476"/>
            <a:ext cx="8189912" cy="1800225"/>
            <a:chOff x="113" y="1956"/>
            <a:chExt cx="5159" cy="1134"/>
          </a:xfrm>
        </p:grpSpPr>
        <p:sp>
          <p:nvSpPr>
            <p:cNvPr id="55429" name="Oval 3"/>
            <p:cNvSpPr>
              <a:spLocks noChangeArrowheads="1"/>
            </p:cNvSpPr>
            <p:nvPr/>
          </p:nvSpPr>
          <p:spPr bwMode="auto">
            <a:xfrm>
              <a:off x="1152" y="2137"/>
              <a:ext cx="4120" cy="953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UY" dirty="0"/>
            </a:p>
          </p:txBody>
        </p:sp>
        <p:sp>
          <p:nvSpPr>
            <p:cNvPr id="437252" name="AutoShape 4"/>
            <p:cNvSpPr>
              <a:spLocks/>
            </p:cNvSpPr>
            <p:nvPr/>
          </p:nvSpPr>
          <p:spPr bwMode="auto">
            <a:xfrm>
              <a:off x="113" y="1956"/>
              <a:ext cx="1008" cy="534"/>
            </a:xfrm>
            <a:prstGeom prst="borderCallout2">
              <a:avLst>
                <a:gd name="adj1" fmla="val 101385"/>
                <a:gd name="adj2" fmla="val 49455"/>
                <a:gd name="adj3" fmla="val 122822"/>
                <a:gd name="adj4" fmla="val 47607"/>
                <a:gd name="adj5" fmla="val 125652"/>
                <a:gd name="adj6" fmla="val 103166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r>
                <a:rPr lang="es-UY" sz="22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Arial" charset="0"/>
                </a:rPr>
                <a:t>Nivel de Red</a:t>
              </a:r>
            </a:p>
          </p:txBody>
        </p:sp>
      </p:grpSp>
      <p:grpSp>
        <p:nvGrpSpPr>
          <p:cNvPr id="5" name="Group 132"/>
          <p:cNvGrpSpPr>
            <a:grpSpLocks/>
          </p:cNvGrpSpPr>
          <p:nvPr/>
        </p:nvGrpSpPr>
        <p:grpSpPr bwMode="auto">
          <a:xfrm>
            <a:off x="2317739" y="4462621"/>
            <a:ext cx="9664821" cy="1669588"/>
            <a:chOff x="843002" y="4158378"/>
            <a:chExt cx="9663973" cy="1669128"/>
          </a:xfrm>
        </p:grpSpPr>
        <p:sp>
          <p:nvSpPr>
            <p:cNvPr id="55427" name="Oval 6"/>
            <p:cNvSpPr>
              <a:spLocks noChangeArrowheads="1"/>
            </p:cNvSpPr>
            <p:nvPr/>
          </p:nvSpPr>
          <p:spPr bwMode="auto">
            <a:xfrm>
              <a:off x="843002" y="4315338"/>
              <a:ext cx="8028882" cy="1512168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UY" dirty="0"/>
            </a:p>
          </p:txBody>
        </p:sp>
        <p:sp>
          <p:nvSpPr>
            <p:cNvPr id="437255" name="AutoShape 7"/>
            <p:cNvSpPr>
              <a:spLocks/>
            </p:cNvSpPr>
            <p:nvPr/>
          </p:nvSpPr>
          <p:spPr bwMode="auto">
            <a:xfrm>
              <a:off x="9046603" y="4158378"/>
              <a:ext cx="1460372" cy="761790"/>
            </a:xfrm>
            <a:prstGeom prst="borderCallout2">
              <a:avLst>
                <a:gd name="adj1" fmla="val 97409"/>
                <a:gd name="adj2" fmla="val 51577"/>
                <a:gd name="adj3" fmla="val 175222"/>
                <a:gd name="adj4" fmla="val 35058"/>
                <a:gd name="adj5" fmla="val 117992"/>
                <a:gd name="adj6" fmla="val -14895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r>
                <a:rPr lang="es-UY" sz="22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Arial" charset="0"/>
                </a:rPr>
                <a:t>Nivel de Proyecto</a:t>
              </a:r>
            </a:p>
          </p:txBody>
        </p:sp>
      </p:grpSp>
      <p:sp>
        <p:nvSpPr>
          <p:cNvPr id="55301" name="Line 9"/>
          <p:cNvSpPr>
            <a:spLocks noChangeShapeType="1"/>
          </p:cNvSpPr>
          <p:nvPr/>
        </p:nvSpPr>
        <p:spPr bwMode="auto">
          <a:xfrm>
            <a:off x="4724400" y="3079751"/>
            <a:ext cx="1728788" cy="3175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02" name="Line 10"/>
          <p:cNvSpPr>
            <a:spLocks noChangeShapeType="1"/>
          </p:cNvSpPr>
          <p:nvPr/>
        </p:nvSpPr>
        <p:spPr bwMode="auto">
          <a:xfrm>
            <a:off x="4278314" y="3836989"/>
            <a:ext cx="2624137" cy="3175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03" name="Line 11"/>
          <p:cNvSpPr>
            <a:spLocks noChangeShapeType="1"/>
          </p:cNvSpPr>
          <p:nvPr/>
        </p:nvSpPr>
        <p:spPr bwMode="auto">
          <a:xfrm>
            <a:off x="3816350" y="4594226"/>
            <a:ext cx="3544888" cy="3175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04" name="Line 12"/>
          <p:cNvSpPr>
            <a:spLocks noChangeShapeType="1"/>
          </p:cNvSpPr>
          <p:nvPr/>
        </p:nvSpPr>
        <p:spPr bwMode="auto">
          <a:xfrm>
            <a:off x="3370263" y="5354639"/>
            <a:ext cx="4438650" cy="3175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05" name="Line 13"/>
          <p:cNvSpPr>
            <a:spLocks noChangeShapeType="1"/>
          </p:cNvSpPr>
          <p:nvPr/>
        </p:nvSpPr>
        <p:spPr bwMode="auto">
          <a:xfrm>
            <a:off x="5589589" y="3079751"/>
            <a:ext cx="1587" cy="3032125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06" name="Line 14"/>
          <p:cNvSpPr>
            <a:spLocks noChangeShapeType="1"/>
          </p:cNvSpPr>
          <p:nvPr/>
        </p:nvSpPr>
        <p:spPr bwMode="auto">
          <a:xfrm flipH="1">
            <a:off x="4921250" y="4594225"/>
            <a:ext cx="166688" cy="1517650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07" name="Line 15"/>
          <p:cNvSpPr>
            <a:spLocks noChangeShapeType="1"/>
          </p:cNvSpPr>
          <p:nvPr/>
        </p:nvSpPr>
        <p:spPr bwMode="auto">
          <a:xfrm flipH="1">
            <a:off x="4254500" y="3836989"/>
            <a:ext cx="584200" cy="227488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08" name="Line 16"/>
          <p:cNvSpPr>
            <a:spLocks noChangeShapeType="1"/>
          </p:cNvSpPr>
          <p:nvPr/>
        </p:nvSpPr>
        <p:spPr bwMode="auto">
          <a:xfrm flipH="1">
            <a:off x="3589338" y="4594225"/>
            <a:ext cx="582612" cy="1517650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09" name="Line 17"/>
          <p:cNvSpPr>
            <a:spLocks noChangeShapeType="1"/>
          </p:cNvSpPr>
          <p:nvPr/>
        </p:nvSpPr>
        <p:spPr bwMode="auto">
          <a:xfrm>
            <a:off x="5881688" y="3836989"/>
            <a:ext cx="374650" cy="227488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10" name="Line 18"/>
          <p:cNvSpPr>
            <a:spLocks noChangeShapeType="1"/>
          </p:cNvSpPr>
          <p:nvPr/>
        </p:nvSpPr>
        <p:spPr bwMode="auto">
          <a:xfrm>
            <a:off x="6527800" y="4594225"/>
            <a:ext cx="395288" cy="1517650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11" name="Line 19"/>
          <p:cNvSpPr>
            <a:spLocks noChangeShapeType="1"/>
          </p:cNvSpPr>
          <p:nvPr/>
        </p:nvSpPr>
        <p:spPr bwMode="auto">
          <a:xfrm>
            <a:off x="7299325" y="5354639"/>
            <a:ext cx="292100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12" name="Line 20"/>
          <p:cNvSpPr>
            <a:spLocks noChangeShapeType="1"/>
          </p:cNvSpPr>
          <p:nvPr/>
        </p:nvSpPr>
        <p:spPr bwMode="auto">
          <a:xfrm flipH="1">
            <a:off x="3089276" y="5354639"/>
            <a:ext cx="417513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13" name="Line 21"/>
          <p:cNvSpPr>
            <a:spLocks noChangeShapeType="1"/>
          </p:cNvSpPr>
          <p:nvPr/>
        </p:nvSpPr>
        <p:spPr bwMode="auto">
          <a:xfrm flipV="1">
            <a:off x="3422651" y="5354639"/>
            <a:ext cx="333375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14" name="Line 22"/>
          <p:cNvSpPr>
            <a:spLocks noChangeShapeType="1"/>
          </p:cNvSpPr>
          <p:nvPr/>
        </p:nvSpPr>
        <p:spPr bwMode="auto">
          <a:xfrm flipH="1">
            <a:off x="3756025" y="5354639"/>
            <a:ext cx="292100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15" name="Line 23"/>
          <p:cNvSpPr>
            <a:spLocks noChangeShapeType="1"/>
          </p:cNvSpPr>
          <p:nvPr/>
        </p:nvSpPr>
        <p:spPr bwMode="auto">
          <a:xfrm>
            <a:off x="4171950" y="5354639"/>
            <a:ext cx="82550" cy="3175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16" name="Line 24"/>
          <p:cNvSpPr>
            <a:spLocks noChangeShapeType="1"/>
          </p:cNvSpPr>
          <p:nvPr/>
        </p:nvSpPr>
        <p:spPr bwMode="auto">
          <a:xfrm flipH="1">
            <a:off x="3921125" y="5354639"/>
            <a:ext cx="273050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17" name="Line 25"/>
          <p:cNvSpPr>
            <a:spLocks noChangeShapeType="1"/>
          </p:cNvSpPr>
          <p:nvPr/>
        </p:nvSpPr>
        <p:spPr bwMode="auto">
          <a:xfrm flipH="1">
            <a:off x="4087813" y="5354639"/>
            <a:ext cx="228600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18" name="Line 26"/>
          <p:cNvSpPr>
            <a:spLocks noChangeShapeType="1"/>
          </p:cNvSpPr>
          <p:nvPr/>
        </p:nvSpPr>
        <p:spPr bwMode="auto">
          <a:xfrm flipH="1">
            <a:off x="4421189" y="5354639"/>
            <a:ext cx="166687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19" name="Line 27"/>
          <p:cNvSpPr>
            <a:spLocks noChangeShapeType="1"/>
          </p:cNvSpPr>
          <p:nvPr/>
        </p:nvSpPr>
        <p:spPr bwMode="auto">
          <a:xfrm flipH="1">
            <a:off x="4587875" y="5354639"/>
            <a:ext cx="146050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20" name="Line 28"/>
          <p:cNvSpPr>
            <a:spLocks noChangeShapeType="1"/>
          </p:cNvSpPr>
          <p:nvPr/>
        </p:nvSpPr>
        <p:spPr bwMode="auto">
          <a:xfrm flipH="1">
            <a:off x="4754563" y="5354639"/>
            <a:ext cx="125412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21" name="Line 29"/>
          <p:cNvSpPr>
            <a:spLocks noChangeShapeType="1"/>
          </p:cNvSpPr>
          <p:nvPr/>
        </p:nvSpPr>
        <p:spPr bwMode="auto">
          <a:xfrm flipH="1">
            <a:off x="5087939" y="5354639"/>
            <a:ext cx="84137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22" name="Line 30"/>
          <p:cNvSpPr>
            <a:spLocks noChangeShapeType="1"/>
          </p:cNvSpPr>
          <p:nvPr/>
        </p:nvSpPr>
        <p:spPr bwMode="auto">
          <a:xfrm flipH="1">
            <a:off x="5256213" y="5354639"/>
            <a:ext cx="82550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23" name="Line 31"/>
          <p:cNvSpPr>
            <a:spLocks noChangeShapeType="1"/>
          </p:cNvSpPr>
          <p:nvPr/>
        </p:nvSpPr>
        <p:spPr bwMode="auto">
          <a:xfrm flipH="1">
            <a:off x="5422901" y="5354639"/>
            <a:ext cx="61913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24" name="Line 32"/>
          <p:cNvSpPr>
            <a:spLocks noChangeShapeType="1"/>
          </p:cNvSpPr>
          <p:nvPr/>
        </p:nvSpPr>
        <p:spPr bwMode="auto">
          <a:xfrm>
            <a:off x="5984876" y="5354639"/>
            <a:ext cx="104775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25" name="Line 33"/>
          <p:cNvSpPr>
            <a:spLocks noChangeShapeType="1"/>
          </p:cNvSpPr>
          <p:nvPr/>
        </p:nvSpPr>
        <p:spPr bwMode="auto">
          <a:xfrm>
            <a:off x="5838825" y="5354639"/>
            <a:ext cx="84138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26" name="Line 34"/>
          <p:cNvSpPr>
            <a:spLocks noChangeShapeType="1"/>
          </p:cNvSpPr>
          <p:nvPr/>
        </p:nvSpPr>
        <p:spPr bwMode="auto">
          <a:xfrm>
            <a:off x="5692775" y="5354639"/>
            <a:ext cx="63500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27" name="Line 35"/>
          <p:cNvSpPr>
            <a:spLocks noChangeShapeType="1"/>
          </p:cNvSpPr>
          <p:nvPr/>
        </p:nvSpPr>
        <p:spPr bwMode="auto">
          <a:xfrm>
            <a:off x="6589714" y="5354639"/>
            <a:ext cx="166687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28" name="Line 36"/>
          <p:cNvSpPr>
            <a:spLocks noChangeShapeType="1"/>
          </p:cNvSpPr>
          <p:nvPr/>
        </p:nvSpPr>
        <p:spPr bwMode="auto">
          <a:xfrm>
            <a:off x="6423025" y="5354639"/>
            <a:ext cx="166688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29" name="Line 37"/>
          <p:cNvSpPr>
            <a:spLocks noChangeShapeType="1"/>
          </p:cNvSpPr>
          <p:nvPr/>
        </p:nvSpPr>
        <p:spPr bwMode="auto">
          <a:xfrm>
            <a:off x="6256339" y="5354639"/>
            <a:ext cx="166687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30" name="Line 38"/>
          <p:cNvSpPr>
            <a:spLocks noChangeShapeType="1"/>
          </p:cNvSpPr>
          <p:nvPr/>
        </p:nvSpPr>
        <p:spPr bwMode="auto">
          <a:xfrm>
            <a:off x="7153276" y="5354639"/>
            <a:ext cx="271463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31" name="Line 39"/>
          <p:cNvSpPr>
            <a:spLocks noChangeShapeType="1"/>
          </p:cNvSpPr>
          <p:nvPr/>
        </p:nvSpPr>
        <p:spPr bwMode="auto">
          <a:xfrm>
            <a:off x="7007225" y="5354639"/>
            <a:ext cx="249238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32" name="Line 40"/>
          <p:cNvSpPr>
            <a:spLocks noChangeShapeType="1"/>
          </p:cNvSpPr>
          <p:nvPr/>
        </p:nvSpPr>
        <p:spPr bwMode="auto">
          <a:xfrm>
            <a:off x="6861175" y="5354639"/>
            <a:ext cx="228600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33" name="Line 41"/>
          <p:cNvSpPr>
            <a:spLocks noChangeShapeType="1"/>
          </p:cNvSpPr>
          <p:nvPr/>
        </p:nvSpPr>
        <p:spPr bwMode="auto">
          <a:xfrm>
            <a:off x="7673975" y="5354639"/>
            <a:ext cx="414338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34" name="Line 42"/>
          <p:cNvSpPr>
            <a:spLocks noChangeShapeType="1"/>
          </p:cNvSpPr>
          <p:nvPr/>
        </p:nvSpPr>
        <p:spPr bwMode="auto">
          <a:xfrm>
            <a:off x="7548564" y="5354639"/>
            <a:ext cx="376237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35" name="Line 43"/>
          <p:cNvSpPr>
            <a:spLocks noChangeShapeType="1"/>
          </p:cNvSpPr>
          <p:nvPr/>
        </p:nvSpPr>
        <p:spPr bwMode="auto">
          <a:xfrm>
            <a:off x="7424739" y="5354639"/>
            <a:ext cx="333375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36" name="Rectangle 44"/>
          <p:cNvSpPr>
            <a:spLocks noChangeArrowheads="1"/>
          </p:cNvSpPr>
          <p:nvPr/>
        </p:nvSpPr>
        <p:spPr bwMode="auto">
          <a:xfrm>
            <a:off x="5124177" y="2478089"/>
            <a:ext cx="95622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s-UY" sz="1400" b="1" dirty="0"/>
              <a:t>Desempeño</a:t>
            </a:r>
            <a:br>
              <a:rPr lang="es-UY" sz="1400" b="1" dirty="0"/>
            </a:br>
            <a:r>
              <a:rPr lang="es-UY" sz="1400" b="1" dirty="0"/>
              <a:t>Performance</a:t>
            </a:r>
            <a:endParaRPr lang="es-UY" sz="1400" b="1" dirty="0">
              <a:latin typeface="Times New Roman" pitchFamily="18" charset="0"/>
            </a:endParaRPr>
          </a:p>
        </p:txBody>
      </p:sp>
      <p:sp>
        <p:nvSpPr>
          <p:cNvPr id="55337" name="Rectangle 45"/>
          <p:cNvSpPr>
            <a:spLocks noChangeArrowheads="1"/>
          </p:cNvSpPr>
          <p:nvPr/>
        </p:nvSpPr>
        <p:spPr bwMode="auto">
          <a:xfrm>
            <a:off x="4638676" y="3354388"/>
            <a:ext cx="76347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s-UY" sz="1400" b="1" dirty="0"/>
              <a:t>Estructura</a:t>
            </a:r>
            <a:endParaRPr lang="es-UY" sz="1400" b="1" dirty="0">
              <a:latin typeface="Times New Roman" pitchFamily="18" charset="0"/>
            </a:endParaRPr>
          </a:p>
        </p:txBody>
      </p:sp>
      <p:sp>
        <p:nvSpPr>
          <p:cNvPr id="55338" name="Rectangle 46"/>
          <p:cNvSpPr>
            <a:spLocks noChangeArrowheads="1"/>
          </p:cNvSpPr>
          <p:nvPr/>
        </p:nvSpPr>
        <p:spPr bwMode="auto">
          <a:xfrm>
            <a:off x="5697539" y="3354388"/>
            <a:ext cx="7405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s-UY" sz="1400" b="1" dirty="0"/>
              <a:t>Condición</a:t>
            </a:r>
            <a:endParaRPr lang="es-UY" sz="1400" b="1" dirty="0">
              <a:latin typeface="Times New Roman" pitchFamily="18" charset="0"/>
            </a:endParaRPr>
          </a:p>
        </p:txBody>
      </p:sp>
      <p:sp>
        <p:nvSpPr>
          <p:cNvPr id="55339" name="Rectangle 47"/>
          <p:cNvSpPr>
            <a:spLocks noChangeArrowheads="1"/>
          </p:cNvSpPr>
          <p:nvPr/>
        </p:nvSpPr>
        <p:spPr bwMode="auto">
          <a:xfrm rot="4669296">
            <a:off x="5378450" y="4111625"/>
            <a:ext cx="7953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s-UY" sz="1100" b="1" dirty="0"/>
              <a:t>Calidad de </a:t>
            </a:r>
            <a:br>
              <a:rPr lang="es-UY" sz="1100" b="1" dirty="0"/>
            </a:br>
            <a:r>
              <a:rPr lang="es-UY" sz="1100" b="1" dirty="0"/>
              <a:t>Circulación</a:t>
            </a:r>
            <a:endParaRPr lang="es-UY" sz="4800" b="1" dirty="0">
              <a:latin typeface="Times New Roman" pitchFamily="18" charset="0"/>
            </a:endParaRPr>
          </a:p>
        </p:txBody>
      </p:sp>
      <p:sp>
        <p:nvSpPr>
          <p:cNvPr id="55340" name="Rectangle 48"/>
          <p:cNvSpPr>
            <a:spLocks noChangeArrowheads="1"/>
          </p:cNvSpPr>
          <p:nvPr/>
        </p:nvSpPr>
        <p:spPr bwMode="auto">
          <a:xfrm rot="4605730">
            <a:off x="6004910" y="4006142"/>
            <a:ext cx="617157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s-UY" sz="1100" b="1" dirty="0"/>
              <a:t>Índice de</a:t>
            </a:r>
            <a:br>
              <a:rPr lang="es-UY" sz="1100" b="1" dirty="0"/>
            </a:br>
            <a:r>
              <a:rPr lang="es-UY" sz="1100" b="1" dirty="0"/>
              <a:t>Condición</a:t>
            </a:r>
            <a:br>
              <a:rPr lang="es-UY" sz="1100" b="1" dirty="0"/>
            </a:br>
            <a:r>
              <a:rPr lang="es-UY" sz="1100" b="1" dirty="0"/>
              <a:t>Superficial</a:t>
            </a:r>
            <a:endParaRPr lang="es-UY" sz="3600" b="1" dirty="0">
              <a:latin typeface="Times New Roman" pitchFamily="18" charset="0"/>
            </a:endParaRPr>
          </a:p>
        </p:txBody>
      </p:sp>
      <p:sp>
        <p:nvSpPr>
          <p:cNvPr id="55341" name="Rectangle 49"/>
          <p:cNvSpPr>
            <a:spLocks noChangeArrowheads="1"/>
          </p:cNvSpPr>
          <p:nvPr/>
        </p:nvSpPr>
        <p:spPr bwMode="auto">
          <a:xfrm rot="4213102">
            <a:off x="6633556" y="4124619"/>
            <a:ext cx="45365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s-UY" sz="1100" b="1" dirty="0"/>
              <a:t>Fricción</a:t>
            </a:r>
            <a:endParaRPr lang="es-UY" sz="4800" b="1" dirty="0">
              <a:latin typeface="Times New Roman" pitchFamily="18" charset="0"/>
            </a:endParaRPr>
          </a:p>
        </p:txBody>
      </p:sp>
      <p:sp>
        <p:nvSpPr>
          <p:cNvPr id="55342" name="Line 55"/>
          <p:cNvSpPr>
            <a:spLocks noChangeShapeType="1"/>
          </p:cNvSpPr>
          <p:nvPr/>
        </p:nvSpPr>
        <p:spPr bwMode="auto">
          <a:xfrm flipV="1">
            <a:off x="2922589" y="2319339"/>
            <a:ext cx="2249487" cy="37925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43" name="Freeform 56"/>
          <p:cNvSpPr>
            <a:spLocks/>
          </p:cNvSpPr>
          <p:nvPr/>
        </p:nvSpPr>
        <p:spPr bwMode="auto">
          <a:xfrm>
            <a:off x="2922588" y="2319339"/>
            <a:ext cx="5332412" cy="3792537"/>
          </a:xfrm>
          <a:custGeom>
            <a:avLst/>
            <a:gdLst>
              <a:gd name="T0" fmla="*/ 2147483647 w 6908"/>
              <a:gd name="T1" fmla="*/ 0 h 4325"/>
              <a:gd name="T2" fmla="*/ 2147483647 w 6908"/>
              <a:gd name="T3" fmla="*/ 2147483647 h 4325"/>
              <a:gd name="T4" fmla="*/ 0 w 6908"/>
              <a:gd name="T5" fmla="*/ 2147483647 h 4325"/>
              <a:gd name="T6" fmla="*/ 0 60000 65536"/>
              <a:gd name="T7" fmla="*/ 0 60000 65536"/>
              <a:gd name="T8" fmla="*/ 0 60000 65536"/>
              <a:gd name="T9" fmla="*/ 0 w 6908"/>
              <a:gd name="T10" fmla="*/ 0 h 4325"/>
              <a:gd name="T11" fmla="*/ 6908 w 6908"/>
              <a:gd name="T12" fmla="*/ 4325 h 43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08" h="4325">
                <a:moveTo>
                  <a:pt x="3994" y="0"/>
                </a:moveTo>
                <a:lnTo>
                  <a:pt x="6908" y="4325"/>
                </a:lnTo>
                <a:lnTo>
                  <a:pt x="0" y="4325"/>
                </a:lnTo>
              </a:path>
            </a:pathLst>
          </a:cu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44" name="Line 57"/>
          <p:cNvSpPr>
            <a:spLocks noChangeShapeType="1"/>
          </p:cNvSpPr>
          <p:nvPr/>
        </p:nvSpPr>
        <p:spPr bwMode="auto">
          <a:xfrm flipH="1" flipV="1">
            <a:off x="6507163" y="3836988"/>
            <a:ext cx="500062" cy="1517650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45" name="Line 58"/>
          <p:cNvSpPr>
            <a:spLocks noChangeShapeType="1"/>
          </p:cNvSpPr>
          <p:nvPr/>
        </p:nvSpPr>
        <p:spPr bwMode="auto">
          <a:xfrm flipH="1" flipV="1">
            <a:off x="7089776" y="4594226"/>
            <a:ext cx="334963" cy="760413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46" name="Line 59"/>
          <p:cNvSpPr>
            <a:spLocks noChangeShapeType="1"/>
          </p:cNvSpPr>
          <p:nvPr/>
        </p:nvSpPr>
        <p:spPr bwMode="auto">
          <a:xfrm flipH="1" flipV="1">
            <a:off x="6256339" y="4594226"/>
            <a:ext cx="250825" cy="1139825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47" name="Line 60"/>
          <p:cNvSpPr>
            <a:spLocks noChangeShapeType="1"/>
          </p:cNvSpPr>
          <p:nvPr/>
        </p:nvSpPr>
        <p:spPr bwMode="auto">
          <a:xfrm flipV="1">
            <a:off x="3255963" y="5354639"/>
            <a:ext cx="374650" cy="757237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55348" name="Group 61"/>
          <p:cNvGrpSpPr>
            <a:grpSpLocks/>
          </p:cNvGrpSpPr>
          <p:nvPr/>
        </p:nvGrpSpPr>
        <p:grpSpPr bwMode="auto">
          <a:xfrm>
            <a:off x="5172075" y="1562101"/>
            <a:ext cx="833438" cy="760413"/>
            <a:chOff x="2342" y="1162"/>
            <a:chExt cx="525" cy="479"/>
          </a:xfrm>
        </p:grpSpPr>
        <p:sp>
          <p:nvSpPr>
            <p:cNvPr id="55370" name="Line 62"/>
            <p:cNvSpPr>
              <a:spLocks noChangeShapeType="1"/>
            </p:cNvSpPr>
            <p:nvPr/>
          </p:nvSpPr>
          <p:spPr bwMode="auto">
            <a:xfrm>
              <a:off x="2342" y="1639"/>
              <a:ext cx="525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71" name="Line 63"/>
            <p:cNvSpPr>
              <a:spLocks noChangeShapeType="1"/>
            </p:cNvSpPr>
            <p:nvPr/>
          </p:nvSpPr>
          <p:spPr bwMode="auto">
            <a:xfrm flipV="1">
              <a:off x="2342" y="1629"/>
              <a:ext cx="6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72" name="Line 64"/>
            <p:cNvSpPr>
              <a:spLocks noChangeShapeType="1"/>
            </p:cNvSpPr>
            <p:nvPr/>
          </p:nvSpPr>
          <p:spPr bwMode="auto">
            <a:xfrm flipV="1">
              <a:off x="2352" y="1611"/>
              <a:ext cx="6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73" name="Line 65"/>
            <p:cNvSpPr>
              <a:spLocks noChangeShapeType="1"/>
            </p:cNvSpPr>
            <p:nvPr/>
          </p:nvSpPr>
          <p:spPr bwMode="auto">
            <a:xfrm flipV="1">
              <a:off x="2362" y="1594"/>
              <a:ext cx="5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74" name="Line 66"/>
            <p:cNvSpPr>
              <a:spLocks noChangeShapeType="1"/>
            </p:cNvSpPr>
            <p:nvPr/>
          </p:nvSpPr>
          <p:spPr bwMode="auto">
            <a:xfrm flipV="1">
              <a:off x="2371" y="1576"/>
              <a:ext cx="6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75" name="Line 67"/>
            <p:cNvSpPr>
              <a:spLocks noChangeShapeType="1"/>
            </p:cNvSpPr>
            <p:nvPr/>
          </p:nvSpPr>
          <p:spPr bwMode="auto">
            <a:xfrm flipV="1">
              <a:off x="2381" y="1558"/>
              <a:ext cx="5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76" name="Line 68"/>
            <p:cNvSpPr>
              <a:spLocks noChangeShapeType="1"/>
            </p:cNvSpPr>
            <p:nvPr/>
          </p:nvSpPr>
          <p:spPr bwMode="auto">
            <a:xfrm flipV="1">
              <a:off x="2390" y="1541"/>
              <a:ext cx="6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77" name="Line 69"/>
            <p:cNvSpPr>
              <a:spLocks noChangeShapeType="1"/>
            </p:cNvSpPr>
            <p:nvPr/>
          </p:nvSpPr>
          <p:spPr bwMode="auto">
            <a:xfrm flipV="1">
              <a:off x="2400" y="1523"/>
              <a:ext cx="6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78" name="Line 70"/>
            <p:cNvSpPr>
              <a:spLocks noChangeShapeType="1"/>
            </p:cNvSpPr>
            <p:nvPr/>
          </p:nvSpPr>
          <p:spPr bwMode="auto">
            <a:xfrm flipV="1">
              <a:off x="2409" y="1507"/>
              <a:ext cx="7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79" name="Line 71"/>
            <p:cNvSpPr>
              <a:spLocks noChangeShapeType="1"/>
            </p:cNvSpPr>
            <p:nvPr/>
          </p:nvSpPr>
          <p:spPr bwMode="auto">
            <a:xfrm flipV="1">
              <a:off x="2419" y="1488"/>
              <a:ext cx="6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80" name="Line 72"/>
            <p:cNvSpPr>
              <a:spLocks noChangeShapeType="1"/>
            </p:cNvSpPr>
            <p:nvPr/>
          </p:nvSpPr>
          <p:spPr bwMode="auto">
            <a:xfrm flipV="1">
              <a:off x="2430" y="1472"/>
              <a:ext cx="5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81" name="Line 73"/>
            <p:cNvSpPr>
              <a:spLocks noChangeShapeType="1"/>
            </p:cNvSpPr>
            <p:nvPr/>
          </p:nvSpPr>
          <p:spPr bwMode="auto">
            <a:xfrm flipV="1">
              <a:off x="2438" y="1454"/>
              <a:ext cx="6" cy="1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82" name="Line 74"/>
            <p:cNvSpPr>
              <a:spLocks noChangeShapeType="1"/>
            </p:cNvSpPr>
            <p:nvPr/>
          </p:nvSpPr>
          <p:spPr bwMode="auto">
            <a:xfrm flipV="1">
              <a:off x="2449" y="1437"/>
              <a:ext cx="5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83" name="Line 75"/>
            <p:cNvSpPr>
              <a:spLocks noChangeShapeType="1"/>
            </p:cNvSpPr>
            <p:nvPr/>
          </p:nvSpPr>
          <p:spPr bwMode="auto">
            <a:xfrm flipV="1">
              <a:off x="2457" y="1419"/>
              <a:ext cx="6" cy="1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84" name="Line 76"/>
            <p:cNvSpPr>
              <a:spLocks noChangeShapeType="1"/>
            </p:cNvSpPr>
            <p:nvPr/>
          </p:nvSpPr>
          <p:spPr bwMode="auto">
            <a:xfrm flipV="1">
              <a:off x="2467" y="1401"/>
              <a:ext cx="6" cy="1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85" name="Line 77"/>
            <p:cNvSpPr>
              <a:spLocks noChangeShapeType="1"/>
            </p:cNvSpPr>
            <p:nvPr/>
          </p:nvSpPr>
          <p:spPr bwMode="auto">
            <a:xfrm flipV="1">
              <a:off x="2478" y="1384"/>
              <a:ext cx="6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86" name="Line 78"/>
            <p:cNvSpPr>
              <a:spLocks noChangeShapeType="1"/>
            </p:cNvSpPr>
            <p:nvPr/>
          </p:nvSpPr>
          <p:spPr bwMode="auto">
            <a:xfrm flipV="1">
              <a:off x="2486" y="1367"/>
              <a:ext cx="6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87" name="Line 79"/>
            <p:cNvSpPr>
              <a:spLocks noChangeShapeType="1"/>
            </p:cNvSpPr>
            <p:nvPr/>
          </p:nvSpPr>
          <p:spPr bwMode="auto">
            <a:xfrm flipV="1">
              <a:off x="2497" y="1349"/>
              <a:ext cx="6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88" name="Line 80"/>
            <p:cNvSpPr>
              <a:spLocks noChangeShapeType="1"/>
            </p:cNvSpPr>
            <p:nvPr/>
          </p:nvSpPr>
          <p:spPr bwMode="auto">
            <a:xfrm flipV="1">
              <a:off x="2505" y="1331"/>
              <a:ext cx="6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89" name="Line 81"/>
            <p:cNvSpPr>
              <a:spLocks noChangeShapeType="1"/>
            </p:cNvSpPr>
            <p:nvPr/>
          </p:nvSpPr>
          <p:spPr bwMode="auto">
            <a:xfrm flipV="1">
              <a:off x="2516" y="1313"/>
              <a:ext cx="5" cy="1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90" name="Line 82"/>
            <p:cNvSpPr>
              <a:spLocks noChangeShapeType="1"/>
            </p:cNvSpPr>
            <p:nvPr/>
          </p:nvSpPr>
          <p:spPr bwMode="auto">
            <a:xfrm flipV="1">
              <a:off x="2524" y="1296"/>
              <a:ext cx="8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91" name="Line 83"/>
            <p:cNvSpPr>
              <a:spLocks noChangeShapeType="1"/>
            </p:cNvSpPr>
            <p:nvPr/>
          </p:nvSpPr>
          <p:spPr bwMode="auto">
            <a:xfrm flipV="1">
              <a:off x="2535" y="1278"/>
              <a:ext cx="5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92" name="Line 84"/>
            <p:cNvSpPr>
              <a:spLocks noChangeShapeType="1"/>
            </p:cNvSpPr>
            <p:nvPr/>
          </p:nvSpPr>
          <p:spPr bwMode="auto">
            <a:xfrm flipV="1">
              <a:off x="2545" y="1261"/>
              <a:ext cx="6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93" name="Line 85"/>
            <p:cNvSpPr>
              <a:spLocks noChangeShapeType="1"/>
            </p:cNvSpPr>
            <p:nvPr/>
          </p:nvSpPr>
          <p:spPr bwMode="auto">
            <a:xfrm flipV="1">
              <a:off x="2555" y="1243"/>
              <a:ext cx="4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94" name="Line 86"/>
            <p:cNvSpPr>
              <a:spLocks noChangeShapeType="1"/>
            </p:cNvSpPr>
            <p:nvPr/>
          </p:nvSpPr>
          <p:spPr bwMode="auto">
            <a:xfrm flipV="1">
              <a:off x="2564" y="1227"/>
              <a:ext cx="6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95" name="Line 87"/>
            <p:cNvSpPr>
              <a:spLocks noChangeShapeType="1"/>
            </p:cNvSpPr>
            <p:nvPr/>
          </p:nvSpPr>
          <p:spPr bwMode="auto">
            <a:xfrm flipV="1">
              <a:off x="2573" y="1208"/>
              <a:ext cx="5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96" name="Line 88"/>
            <p:cNvSpPr>
              <a:spLocks noChangeShapeType="1"/>
            </p:cNvSpPr>
            <p:nvPr/>
          </p:nvSpPr>
          <p:spPr bwMode="auto">
            <a:xfrm flipV="1">
              <a:off x="2583" y="1190"/>
              <a:ext cx="6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97" name="Line 89"/>
            <p:cNvSpPr>
              <a:spLocks noChangeShapeType="1"/>
            </p:cNvSpPr>
            <p:nvPr/>
          </p:nvSpPr>
          <p:spPr bwMode="auto">
            <a:xfrm flipV="1">
              <a:off x="2593" y="1174"/>
              <a:ext cx="6" cy="1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98" name="Line 90"/>
            <p:cNvSpPr>
              <a:spLocks noChangeShapeType="1"/>
            </p:cNvSpPr>
            <p:nvPr/>
          </p:nvSpPr>
          <p:spPr bwMode="auto">
            <a:xfrm flipV="1">
              <a:off x="2602" y="1162"/>
              <a:ext cx="3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99" name="Line 91"/>
            <p:cNvSpPr>
              <a:spLocks noChangeShapeType="1"/>
            </p:cNvSpPr>
            <p:nvPr/>
          </p:nvSpPr>
          <p:spPr bwMode="auto">
            <a:xfrm flipH="1" flipV="1">
              <a:off x="2862" y="1629"/>
              <a:ext cx="5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00" name="Line 92"/>
            <p:cNvSpPr>
              <a:spLocks noChangeShapeType="1"/>
            </p:cNvSpPr>
            <p:nvPr/>
          </p:nvSpPr>
          <p:spPr bwMode="auto">
            <a:xfrm flipH="1" flipV="1">
              <a:off x="2851" y="1611"/>
              <a:ext cx="6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01" name="Line 93"/>
            <p:cNvSpPr>
              <a:spLocks noChangeShapeType="1"/>
            </p:cNvSpPr>
            <p:nvPr/>
          </p:nvSpPr>
          <p:spPr bwMode="auto">
            <a:xfrm flipH="1" flipV="1">
              <a:off x="2843" y="1594"/>
              <a:ext cx="5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02" name="Line 94"/>
            <p:cNvSpPr>
              <a:spLocks noChangeShapeType="1"/>
            </p:cNvSpPr>
            <p:nvPr/>
          </p:nvSpPr>
          <p:spPr bwMode="auto">
            <a:xfrm flipH="1" flipV="1">
              <a:off x="2832" y="1576"/>
              <a:ext cx="6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03" name="Line 95"/>
            <p:cNvSpPr>
              <a:spLocks noChangeShapeType="1"/>
            </p:cNvSpPr>
            <p:nvPr/>
          </p:nvSpPr>
          <p:spPr bwMode="auto">
            <a:xfrm flipH="1" flipV="1">
              <a:off x="2824" y="1558"/>
              <a:ext cx="5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04" name="Line 96"/>
            <p:cNvSpPr>
              <a:spLocks noChangeShapeType="1"/>
            </p:cNvSpPr>
            <p:nvPr/>
          </p:nvSpPr>
          <p:spPr bwMode="auto">
            <a:xfrm flipH="1" flipV="1">
              <a:off x="2813" y="1541"/>
              <a:ext cx="6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05" name="Line 97"/>
            <p:cNvSpPr>
              <a:spLocks noChangeShapeType="1"/>
            </p:cNvSpPr>
            <p:nvPr/>
          </p:nvSpPr>
          <p:spPr bwMode="auto">
            <a:xfrm flipH="1" flipV="1">
              <a:off x="2803" y="1523"/>
              <a:ext cx="6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06" name="Line 98"/>
            <p:cNvSpPr>
              <a:spLocks noChangeShapeType="1"/>
            </p:cNvSpPr>
            <p:nvPr/>
          </p:nvSpPr>
          <p:spPr bwMode="auto">
            <a:xfrm flipH="1" flipV="1">
              <a:off x="2794" y="1507"/>
              <a:ext cx="6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07" name="Line 99"/>
            <p:cNvSpPr>
              <a:spLocks noChangeShapeType="1"/>
            </p:cNvSpPr>
            <p:nvPr/>
          </p:nvSpPr>
          <p:spPr bwMode="auto">
            <a:xfrm flipH="1" flipV="1">
              <a:off x="2784" y="1488"/>
              <a:ext cx="6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08" name="Line 100"/>
            <p:cNvSpPr>
              <a:spLocks noChangeShapeType="1"/>
            </p:cNvSpPr>
            <p:nvPr/>
          </p:nvSpPr>
          <p:spPr bwMode="auto">
            <a:xfrm flipH="1" flipV="1">
              <a:off x="2775" y="1472"/>
              <a:ext cx="5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09" name="Line 101"/>
            <p:cNvSpPr>
              <a:spLocks noChangeShapeType="1"/>
            </p:cNvSpPr>
            <p:nvPr/>
          </p:nvSpPr>
          <p:spPr bwMode="auto">
            <a:xfrm flipH="1" flipV="1">
              <a:off x="2765" y="1454"/>
              <a:ext cx="6" cy="1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10" name="Line 102"/>
            <p:cNvSpPr>
              <a:spLocks noChangeShapeType="1"/>
            </p:cNvSpPr>
            <p:nvPr/>
          </p:nvSpPr>
          <p:spPr bwMode="auto">
            <a:xfrm flipH="1" flipV="1">
              <a:off x="2755" y="1437"/>
              <a:ext cx="7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11" name="Line 103"/>
            <p:cNvSpPr>
              <a:spLocks noChangeShapeType="1"/>
            </p:cNvSpPr>
            <p:nvPr/>
          </p:nvSpPr>
          <p:spPr bwMode="auto">
            <a:xfrm flipH="1" flipV="1">
              <a:off x="2746" y="1419"/>
              <a:ext cx="6" cy="1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12" name="Line 104"/>
            <p:cNvSpPr>
              <a:spLocks noChangeShapeType="1"/>
            </p:cNvSpPr>
            <p:nvPr/>
          </p:nvSpPr>
          <p:spPr bwMode="auto">
            <a:xfrm flipH="1" flipV="1">
              <a:off x="2736" y="1401"/>
              <a:ext cx="6" cy="1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13" name="Line 105"/>
            <p:cNvSpPr>
              <a:spLocks noChangeShapeType="1"/>
            </p:cNvSpPr>
            <p:nvPr/>
          </p:nvSpPr>
          <p:spPr bwMode="auto">
            <a:xfrm flipH="1" flipV="1">
              <a:off x="2727" y="1384"/>
              <a:ext cx="5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14" name="Line 106"/>
            <p:cNvSpPr>
              <a:spLocks noChangeShapeType="1"/>
            </p:cNvSpPr>
            <p:nvPr/>
          </p:nvSpPr>
          <p:spPr bwMode="auto">
            <a:xfrm flipH="1" flipV="1">
              <a:off x="2717" y="1367"/>
              <a:ext cx="6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15" name="Line 107"/>
            <p:cNvSpPr>
              <a:spLocks noChangeShapeType="1"/>
            </p:cNvSpPr>
            <p:nvPr/>
          </p:nvSpPr>
          <p:spPr bwMode="auto">
            <a:xfrm flipH="1" flipV="1">
              <a:off x="2708" y="1349"/>
              <a:ext cx="5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16" name="Line 108"/>
            <p:cNvSpPr>
              <a:spLocks noChangeShapeType="1"/>
            </p:cNvSpPr>
            <p:nvPr/>
          </p:nvSpPr>
          <p:spPr bwMode="auto">
            <a:xfrm flipH="1" flipV="1">
              <a:off x="2698" y="1331"/>
              <a:ext cx="6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17" name="Line 109"/>
            <p:cNvSpPr>
              <a:spLocks noChangeShapeType="1"/>
            </p:cNvSpPr>
            <p:nvPr/>
          </p:nvSpPr>
          <p:spPr bwMode="auto">
            <a:xfrm flipH="1" flipV="1">
              <a:off x="2688" y="1313"/>
              <a:ext cx="6" cy="1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18" name="Line 110"/>
            <p:cNvSpPr>
              <a:spLocks noChangeShapeType="1"/>
            </p:cNvSpPr>
            <p:nvPr/>
          </p:nvSpPr>
          <p:spPr bwMode="auto">
            <a:xfrm flipH="1" flipV="1">
              <a:off x="2678" y="1296"/>
              <a:ext cx="7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19" name="Line 111"/>
            <p:cNvSpPr>
              <a:spLocks noChangeShapeType="1"/>
            </p:cNvSpPr>
            <p:nvPr/>
          </p:nvSpPr>
          <p:spPr bwMode="auto">
            <a:xfrm flipH="1" flipV="1">
              <a:off x="2669" y="1278"/>
              <a:ext cx="6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20" name="Line 112"/>
            <p:cNvSpPr>
              <a:spLocks noChangeShapeType="1"/>
            </p:cNvSpPr>
            <p:nvPr/>
          </p:nvSpPr>
          <p:spPr bwMode="auto">
            <a:xfrm flipH="1" flipV="1">
              <a:off x="2660" y="1261"/>
              <a:ext cx="5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21" name="Line 113"/>
            <p:cNvSpPr>
              <a:spLocks noChangeShapeType="1"/>
            </p:cNvSpPr>
            <p:nvPr/>
          </p:nvSpPr>
          <p:spPr bwMode="auto">
            <a:xfrm flipH="1" flipV="1">
              <a:off x="2650" y="1243"/>
              <a:ext cx="6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22" name="Line 114"/>
            <p:cNvSpPr>
              <a:spLocks noChangeShapeType="1"/>
            </p:cNvSpPr>
            <p:nvPr/>
          </p:nvSpPr>
          <p:spPr bwMode="auto">
            <a:xfrm flipH="1" flipV="1">
              <a:off x="2640" y="1227"/>
              <a:ext cx="6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23" name="Line 115"/>
            <p:cNvSpPr>
              <a:spLocks noChangeShapeType="1"/>
            </p:cNvSpPr>
            <p:nvPr/>
          </p:nvSpPr>
          <p:spPr bwMode="auto">
            <a:xfrm flipH="1" flipV="1">
              <a:off x="2631" y="1208"/>
              <a:ext cx="6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24" name="Line 116"/>
            <p:cNvSpPr>
              <a:spLocks noChangeShapeType="1"/>
            </p:cNvSpPr>
            <p:nvPr/>
          </p:nvSpPr>
          <p:spPr bwMode="auto">
            <a:xfrm flipH="1" flipV="1">
              <a:off x="2621" y="1190"/>
              <a:ext cx="6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25" name="Line 117"/>
            <p:cNvSpPr>
              <a:spLocks noChangeShapeType="1"/>
            </p:cNvSpPr>
            <p:nvPr/>
          </p:nvSpPr>
          <p:spPr bwMode="auto">
            <a:xfrm flipH="1" flipV="1">
              <a:off x="2611" y="1174"/>
              <a:ext cx="5" cy="1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26" name="Line 118"/>
            <p:cNvSpPr>
              <a:spLocks noChangeShapeType="1"/>
            </p:cNvSpPr>
            <p:nvPr/>
          </p:nvSpPr>
          <p:spPr bwMode="auto">
            <a:xfrm flipH="1" flipV="1">
              <a:off x="2605" y="1162"/>
              <a:ext cx="3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2586" name="Rectangle 119"/>
          <p:cNvSpPr>
            <a:spLocks noChangeArrowheads="1"/>
          </p:cNvSpPr>
          <p:nvPr/>
        </p:nvSpPr>
        <p:spPr bwMode="auto">
          <a:xfrm>
            <a:off x="6254751" y="2384426"/>
            <a:ext cx="204735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s-UY" sz="1600" dirty="0"/>
              <a:t>Desempeño del  Sistema</a:t>
            </a:r>
            <a:endParaRPr lang="es-UY" sz="5400" dirty="0">
              <a:latin typeface="Times New Roman" pitchFamily="18" charset="0"/>
            </a:endParaRPr>
          </a:p>
        </p:txBody>
      </p:sp>
      <p:sp>
        <p:nvSpPr>
          <p:cNvPr id="22587" name="Rectangle 120"/>
          <p:cNvSpPr>
            <a:spLocks noChangeArrowheads="1"/>
          </p:cNvSpPr>
          <p:nvPr/>
        </p:nvSpPr>
        <p:spPr bwMode="auto">
          <a:xfrm>
            <a:off x="6357938" y="2700338"/>
            <a:ext cx="9128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s-UY" sz="1600" dirty="0"/>
              <a:t>Monitoreo</a:t>
            </a:r>
            <a:endParaRPr lang="es-UY" sz="5400" dirty="0">
              <a:latin typeface="Times New Roman" pitchFamily="18" charset="0"/>
            </a:endParaRPr>
          </a:p>
        </p:txBody>
      </p:sp>
      <p:sp>
        <p:nvSpPr>
          <p:cNvPr id="22588" name="Rectangle 121"/>
          <p:cNvSpPr>
            <a:spLocks noChangeArrowheads="1"/>
          </p:cNvSpPr>
          <p:nvPr/>
        </p:nvSpPr>
        <p:spPr bwMode="auto">
          <a:xfrm>
            <a:off x="6788150" y="3146426"/>
            <a:ext cx="10450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s-UY" sz="1600" dirty="0"/>
              <a:t>Planificación</a:t>
            </a:r>
            <a:endParaRPr lang="es-UY" sz="5400" dirty="0">
              <a:latin typeface="Times New Roman" pitchFamily="18" charset="0"/>
            </a:endParaRPr>
          </a:p>
        </p:txBody>
      </p:sp>
      <p:sp>
        <p:nvSpPr>
          <p:cNvPr id="22589" name="Rectangle 122"/>
          <p:cNvSpPr>
            <a:spLocks noChangeArrowheads="1"/>
          </p:cNvSpPr>
          <p:nvPr/>
        </p:nvSpPr>
        <p:spPr bwMode="auto">
          <a:xfrm>
            <a:off x="6816726" y="3459164"/>
            <a:ext cx="223638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s-UY" sz="1600" dirty="0"/>
              <a:t>Evaluación del Desempeño</a:t>
            </a:r>
            <a:endParaRPr lang="es-UY" sz="5400" dirty="0">
              <a:latin typeface="Times New Roman" pitchFamily="18" charset="0"/>
            </a:endParaRPr>
          </a:p>
        </p:txBody>
      </p:sp>
      <p:sp>
        <p:nvSpPr>
          <p:cNvPr id="22590" name="Rectangle 123"/>
          <p:cNvSpPr>
            <a:spLocks noChangeArrowheads="1"/>
          </p:cNvSpPr>
          <p:nvPr/>
        </p:nvSpPr>
        <p:spPr bwMode="auto">
          <a:xfrm>
            <a:off x="7115175" y="3908426"/>
            <a:ext cx="11562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s-UY" sz="1600" dirty="0"/>
              <a:t>Programación</a:t>
            </a:r>
            <a:endParaRPr lang="es-UY" sz="5400" dirty="0">
              <a:latin typeface="Times New Roman" pitchFamily="18" charset="0"/>
            </a:endParaRPr>
          </a:p>
        </p:txBody>
      </p:sp>
      <p:sp>
        <p:nvSpPr>
          <p:cNvPr id="22591" name="Rectangle 124"/>
          <p:cNvSpPr>
            <a:spLocks noChangeArrowheads="1"/>
          </p:cNvSpPr>
          <p:nvPr/>
        </p:nvSpPr>
        <p:spPr bwMode="auto">
          <a:xfrm>
            <a:off x="7275514" y="4216401"/>
            <a:ext cx="19732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s-UY" sz="1600" dirty="0"/>
              <a:t>Análisis de Necesidades</a:t>
            </a:r>
            <a:endParaRPr lang="es-UY" sz="5400" dirty="0">
              <a:latin typeface="Times New Roman" pitchFamily="18" charset="0"/>
            </a:endParaRPr>
          </a:p>
        </p:txBody>
      </p:sp>
      <p:sp>
        <p:nvSpPr>
          <p:cNvPr id="22592" name="Rectangle 125"/>
          <p:cNvSpPr>
            <a:spLocks noChangeArrowheads="1"/>
          </p:cNvSpPr>
          <p:nvPr/>
        </p:nvSpPr>
        <p:spPr bwMode="auto">
          <a:xfrm>
            <a:off x="7626350" y="4670426"/>
            <a:ext cx="19909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s-UY" sz="1600" dirty="0"/>
              <a:t>Programación Detallada</a:t>
            </a:r>
            <a:endParaRPr lang="es-UY" sz="5400" dirty="0">
              <a:latin typeface="Times New Roman" pitchFamily="18" charset="0"/>
            </a:endParaRPr>
          </a:p>
        </p:txBody>
      </p:sp>
      <p:sp>
        <p:nvSpPr>
          <p:cNvPr id="22593" name="Rectangle 126"/>
          <p:cNvSpPr>
            <a:spLocks noChangeArrowheads="1"/>
          </p:cNvSpPr>
          <p:nvPr/>
        </p:nvSpPr>
        <p:spPr bwMode="auto">
          <a:xfrm>
            <a:off x="7756526" y="4957764"/>
            <a:ext cx="121328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s-UY" sz="1600" dirty="0"/>
              <a:t>Anteproyectos</a:t>
            </a:r>
            <a:endParaRPr lang="es-UY" sz="5400" dirty="0">
              <a:latin typeface="Times New Roman" pitchFamily="18" charset="0"/>
            </a:endParaRPr>
          </a:p>
        </p:txBody>
      </p:sp>
      <p:sp>
        <p:nvSpPr>
          <p:cNvPr id="22594" name="Rectangle 127"/>
          <p:cNvSpPr>
            <a:spLocks noChangeArrowheads="1"/>
          </p:cNvSpPr>
          <p:nvPr/>
        </p:nvSpPr>
        <p:spPr bwMode="auto">
          <a:xfrm>
            <a:off x="8193089" y="5491164"/>
            <a:ext cx="16934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s-UY" sz="1600" dirty="0"/>
              <a:t>Diseño de Proyectos</a:t>
            </a:r>
            <a:endParaRPr lang="es-UY" sz="5400" dirty="0">
              <a:latin typeface="Times New Roman" pitchFamily="18" charset="0"/>
            </a:endParaRPr>
          </a:p>
        </p:txBody>
      </p:sp>
      <p:sp>
        <p:nvSpPr>
          <p:cNvPr id="22595" name="Rectangle 128"/>
          <p:cNvSpPr>
            <a:spLocks noChangeArrowheads="1"/>
          </p:cNvSpPr>
          <p:nvPr/>
        </p:nvSpPr>
        <p:spPr bwMode="auto">
          <a:xfrm>
            <a:off x="8304214" y="5795964"/>
            <a:ext cx="108177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s-UY" sz="1600" dirty="0"/>
              <a:t>Investigación</a:t>
            </a:r>
            <a:endParaRPr lang="es-UY" sz="5400" dirty="0">
              <a:latin typeface="Times New Roman" pitchFamily="18" charset="0"/>
            </a:endParaRPr>
          </a:p>
        </p:txBody>
      </p:sp>
      <p:sp>
        <p:nvSpPr>
          <p:cNvPr id="48196" name="Rectangle 129"/>
          <p:cNvSpPr>
            <a:spLocks noChangeArrowheads="1"/>
          </p:cNvSpPr>
          <p:nvPr/>
        </p:nvSpPr>
        <p:spPr bwMode="auto">
          <a:xfrm>
            <a:off x="4071938" y="1725613"/>
            <a:ext cx="317341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s-UY" sz="2800" dirty="0">
                <a:solidFill>
                  <a:srgbClr val="800000"/>
                </a:solidFill>
              </a:rPr>
              <a:t>Datos Generales</a:t>
            </a:r>
            <a:endParaRPr lang="es-UY" sz="5400" dirty="0">
              <a:solidFill>
                <a:srgbClr val="800000"/>
              </a:solidFill>
              <a:latin typeface="Times New Roman" pitchFamily="18" charset="0"/>
            </a:endParaRPr>
          </a:p>
        </p:txBody>
      </p:sp>
      <p:sp>
        <p:nvSpPr>
          <p:cNvPr id="23622" name="Rectangle 130"/>
          <p:cNvSpPr>
            <a:spLocks noChangeArrowheads="1"/>
          </p:cNvSpPr>
          <p:nvPr/>
        </p:nvSpPr>
        <p:spPr bwMode="auto">
          <a:xfrm>
            <a:off x="3937001" y="6194426"/>
            <a:ext cx="33305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s-UY" sz="2800" dirty="0">
                <a:solidFill>
                  <a:srgbClr val="800000"/>
                </a:solidFill>
                <a:cs typeface="Arial" pitchFamily="34" charset="0"/>
              </a:rPr>
              <a:t>Datos Detallados</a:t>
            </a:r>
            <a:endParaRPr lang="es-UY" sz="5400" dirty="0">
              <a:solidFill>
                <a:srgbClr val="8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5361" name="Line 131"/>
          <p:cNvSpPr>
            <a:spLocks noChangeShapeType="1"/>
          </p:cNvSpPr>
          <p:nvPr/>
        </p:nvSpPr>
        <p:spPr bwMode="auto">
          <a:xfrm flipH="1" flipV="1">
            <a:off x="5756275" y="4594226"/>
            <a:ext cx="82550" cy="760413"/>
          </a:xfrm>
          <a:prstGeom prst="line">
            <a:avLst/>
          </a:prstGeom>
          <a:noFill/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362" name="Rectangle 132"/>
          <p:cNvSpPr>
            <a:spLocks noGrp="1" noChangeArrowheads="1"/>
          </p:cNvSpPr>
          <p:nvPr>
            <p:ph type="title"/>
          </p:nvPr>
        </p:nvSpPr>
        <p:spPr>
          <a:xfrm>
            <a:off x="1677989" y="252414"/>
            <a:ext cx="9675811" cy="1117600"/>
          </a:xfrm>
        </p:spPr>
        <p:txBody>
          <a:bodyPr>
            <a:normAutofit/>
          </a:bodyPr>
          <a:lstStyle/>
          <a:p>
            <a:r>
              <a:rPr lang="es-UY" dirty="0" smtClean="0"/>
              <a:t>Datos  →  Información </a:t>
            </a:r>
            <a:r>
              <a:rPr lang="es-UY" dirty="0"/>
              <a:t>→ </a:t>
            </a:r>
            <a:r>
              <a:rPr lang="es-UY" dirty="0" smtClean="0"/>
              <a:t>Decisiones</a:t>
            </a:r>
            <a:endParaRPr lang="es-UY" dirty="0" smtClean="0"/>
          </a:p>
        </p:txBody>
      </p:sp>
      <p:grpSp>
        <p:nvGrpSpPr>
          <p:cNvPr id="7" name="Group 133"/>
          <p:cNvGrpSpPr>
            <a:grpSpLocks/>
          </p:cNvGrpSpPr>
          <p:nvPr/>
        </p:nvGrpSpPr>
        <p:grpSpPr bwMode="auto">
          <a:xfrm>
            <a:off x="2489201" y="2109594"/>
            <a:ext cx="2233191" cy="3707007"/>
            <a:chOff x="1035050" y="1782105"/>
            <a:chExt cx="2233191" cy="3708098"/>
          </a:xfrm>
        </p:grpSpPr>
        <p:sp>
          <p:nvSpPr>
            <p:cNvPr id="55364" name="Rectangle 50"/>
            <p:cNvSpPr>
              <a:spLocks noChangeArrowheads="1"/>
            </p:cNvSpPr>
            <p:nvPr/>
          </p:nvSpPr>
          <p:spPr bwMode="auto">
            <a:xfrm>
              <a:off x="2819400" y="2209800"/>
              <a:ext cx="448841" cy="246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s-UY" sz="1600" b="1" dirty="0">
                  <a:solidFill>
                    <a:srgbClr val="002060"/>
                  </a:solidFill>
                </a:rPr>
                <a:t>IQL-5</a:t>
              </a:r>
              <a:endParaRPr lang="es-UY" sz="5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55365" name="Rectangle 51"/>
            <p:cNvSpPr>
              <a:spLocks noChangeArrowheads="1"/>
            </p:cNvSpPr>
            <p:nvPr/>
          </p:nvSpPr>
          <p:spPr bwMode="auto">
            <a:xfrm>
              <a:off x="2360613" y="2968625"/>
              <a:ext cx="448841" cy="246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s-UY" sz="1600" b="1" dirty="0">
                  <a:solidFill>
                    <a:srgbClr val="002060"/>
                  </a:solidFill>
                </a:rPr>
                <a:t>IQL-4</a:t>
              </a:r>
              <a:endParaRPr lang="es-UY" sz="5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55366" name="Rectangle 52"/>
            <p:cNvSpPr>
              <a:spLocks noChangeArrowheads="1"/>
            </p:cNvSpPr>
            <p:nvPr/>
          </p:nvSpPr>
          <p:spPr bwMode="auto">
            <a:xfrm>
              <a:off x="1903413" y="3727450"/>
              <a:ext cx="448841" cy="246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s-UY" sz="1600" b="1" dirty="0">
                  <a:solidFill>
                    <a:srgbClr val="002060"/>
                  </a:solidFill>
                </a:rPr>
                <a:t>IQL-3</a:t>
              </a:r>
              <a:endParaRPr lang="es-UY" sz="5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437301" name="Rectangle 53"/>
            <p:cNvSpPr>
              <a:spLocks noChangeArrowheads="1"/>
            </p:cNvSpPr>
            <p:nvPr/>
          </p:nvSpPr>
          <p:spPr bwMode="auto">
            <a:xfrm>
              <a:off x="1409700" y="4580298"/>
              <a:ext cx="525463" cy="246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s-UY" sz="1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IQL-2</a:t>
              </a:r>
              <a:endParaRPr lang="es-UY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37302" name="Rectangle 54"/>
            <p:cNvSpPr>
              <a:spLocks noChangeArrowheads="1"/>
            </p:cNvSpPr>
            <p:nvPr/>
          </p:nvSpPr>
          <p:spPr bwMode="auto">
            <a:xfrm>
              <a:off x="1035050" y="5244069"/>
              <a:ext cx="525463" cy="246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s-UY" sz="1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IQL-1</a:t>
              </a:r>
              <a:endParaRPr lang="es-UY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55369" name="TextBox 132"/>
            <p:cNvSpPr txBox="1">
              <a:spLocks noChangeArrowheads="1"/>
            </p:cNvSpPr>
            <p:nvPr/>
          </p:nvSpPr>
          <p:spPr bwMode="auto">
            <a:xfrm rot="17975072">
              <a:off x="-117874" y="3426972"/>
              <a:ext cx="36590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s-UY" b="1" dirty="0">
                  <a:solidFill>
                    <a:srgbClr val="002060"/>
                  </a:solidFill>
                </a:rPr>
                <a:t>Niveles de Calidad de la Información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08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3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86" grpId="0"/>
      <p:bldP spid="22587" grpId="0"/>
      <p:bldP spid="22588" grpId="0"/>
      <p:bldP spid="22589" grpId="0"/>
      <p:bldP spid="22590" grpId="0"/>
      <p:bldP spid="22591" grpId="0"/>
      <p:bldP spid="22592" grpId="0"/>
      <p:bldP spid="22593" grpId="0"/>
      <p:bldP spid="22594" grpId="0"/>
      <p:bldP spid="22595" grpId="0"/>
      <p:bldP spid="48196" grpId="0"/>
      <p:bldP spid="236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UY" dirty="0" smtClean="0"/>
              <a:t>Información Necesaria para la Gestión de Activos</a:t>
            </a:r>
            <a:endParaRPr lang="es-UY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20594" y="1524000"/>
            <a:ext cx="3118206" cy="4525963"/>
          </a:xfrm>
        </p:spPr>
        <p:txBody>
          <a:bodyPr/>
          <a:lstStyle/>
          <a:p>
            <a:pPr marL="228600" indent="-228600">
              <a:spcBef>
                <a:spcPts val="1200"/>
              </a:spcBef>
            </a:pPr>
            <a:r>
              <a:rPr lang="es-UY" b="1" dirty="0" smtClean="0">
                <a:solidFill>
                  <a:srgbClr val="800000"/>
                </a:solidFill>
              </a:rPr>
              <a:t>Inventario</a:t>
            </a:r>
          </a:p>
          <a:p>
            <a:pPr marL="228600" indent="-228600">
              <a:spcBef>
                <a:spcPts val="1200"/>
              </a:spcBef>
            </a:pPr>
            <a:r>
              <a:rPr lang="es-UY" b="1" dirty="0" smtClean="0">
                <a:solidFill>
                  <a:srgbClr val="800000"/>
                </a:solidFill>
              </a:rPr>
              <a:t>Condición</a:t>
            </a:r>
            <a:r>
              <a:rPr lang="es-UY" dirty="0" smtClean="0"/>
              <a:t/>
            </a:r>
            <a:br>
              <a:rPr lang="es-UY" dirty="0" smtClean="0"/>
            </a:br>
            <a:endParaRPr lang="es-UY" dirty="0" smtClean="0"/>
          </a:p>
          <a:p>
            <a:pPr marL="228600" indent="-228600">
              <a:spcBef>
                <a:spcPts val="1200"/>
              </a:spcBef>
            </a:pPr>
            <a:r>
              <a:rPr lang="es-UY" dirty="0" smtClean="0"/>
              <a:t>Nivel de uso</a:t>
            </a:r>
            <a:br>
              <a:rPr lang="es-UY" dirty="0" smtClean="0"/>
            </a:br>
            <a:endParaRPr lang="es-UY" dirty="0" smtClean="0"/>
          </a:p>
          <a:p>
            <a:pPr marL="228600" indent="-228600">
              <a:spcBef>
                <a:spcPts val="1200"/>
              </a:spcBef>
            </a:pPr>
            <a:r>
              <a:rPr lang="es-UY" dirty="0"/>
              <a:t>Nivel de </a:t>
            </a:r>
            <a:r>
              <a:rPr lang="es-UY" dirty="0" smtClean="0"/>
              <a:t>servicio (desempeño)</a:t>
            </a:r>
            <a:endParaRPr lang="es-UY" dirty="0"/>
          </a:p>
          <a:p>
            <a:pPr marL="228600" indent="-228600">
              <a:spcBef>
                <a:spcPts val="1200"/>
              </a:spcBef>
            </a:pPr>
            <a:r>
              <a:rPr lang="es-UY" b="1" dirty="0" smtClean="0">
                <a:solidFill>
                  <a:srgbClr val="800000"/>
                </a:solidFill>
              </a:rPr>
              <a:t>Estrategias de mantenimiento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562600" y="1524000"/>
            <a:ext cx="64770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s-UY" dirty="0"/>
              <a:t>¿</a:t>
            </a:r>
            <a:r>
              <a:rPr lang="es-UY" dirty="0" smtClean="0"/>
              <a:t>Que activos gestionamos?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s-UY" dirty="0" smtClean="0"/>
              <a:t>¿Cual es la condición de los activos que gestionamos?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s-UY" dirty="0" smtClean="0"/>
              <a:t>¿Cuáles son los activos mas </a:t>
            </a:r>
            <a:r>
              <a:rPr lang="es-UY" dirty="0"/>
              <a:t>importantes</a:t>
            </a:r>
            <a:r>
              <a:rPr lang="es-UY" dirty="0" smtClean="0"/>
              <a:t>?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s-UY" dirty="0" smtClean="0"/>
              <a:t>¿</a:t>
            </a:r>
            <a:r>
              <a:rPr lang="es-UY" dirty="0"/>
              <a:t>Que esperamos de esos </a:t>
            </a:r>
            <a:r>
              <a:rPr lang="es-UY" dirty="0" smtClean="0"/>
              <a:t>activos y </a:t>
            </a:r>
            <a:r>
              <a:rPr lang="es-UY" dirty="0"/>
              <a:t>que nivel de servicio están </a:t>
            </a:r>
            <a:r>
              <a:rPr lang="es-UY" dirty="0" smtClean="0"/>
              <a:t>prestando?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s-UY" dirty="0" smtClean="0"/>
              <a:t>¿Qué tipo de intervenciones tengo a disposición para llevar mis activos al nivel de servicio deseado?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81576" y="1752600"/>
            <a:ext cx="2427295" cy="2357786"/>
            <a:chOff x="1596790" y="2118320"/>
            <a:chExt cx="2427295" cy="2357786"/>
          </a:xfrm>
        </p:grpSpPr>
        <p:grpSp>
          <p:nvGrpSpPr>
            <p:cNvPr id="24" name="Group 9"/>
            <p:cNvGrpSpPr>
              <a:grpSpLocks noChangeAspect="1"/>
            </p:cNvGrpSpPr>
            <p:nvPr/>
          </p:nvGrpSpPr>
          <p:grpSpPr bwMode="auto">
            <a:xfrm>
              <a:off x="1596790" y="2118320"/>
              <a:ext cx="2427295" cy="2357786"/>
              <a:chOff x="219" y="950"/>
              <a:chExt cx="1634" cy="1903"/>
            </a:xfrm>
            <a:solidFill>
              <a:srgbClr val="FFCCCC"/>
            </a:solidFill>
          </p:grpSpPr>
          <p:sp>
            <p:nvSpPr>
              <p:cNvPr id="26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219" y="950"/>
                <a:ext cx="1634" cy="1903"/>
              </a:xfrm>
              <a:prstGeom prst="roundRect">
                <a:avLst>
                  <a:gd name="adj" fmla="val 8019"/>
                </a:avLst>
              </a:prstGeom>
              <a:grpFill/>
              <a:ln w="38100">
                <a:solidFill>
                  <a:schemeClr val="accent6">
                    <a:lumMod val="5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 tIns="0"/>
              <a:lstStyle/>
              <a:p>
                <a:pPr algn="ctr" eaLnBrk="0" hangingPunct="0">
                  <a:defRPr/>
                </a:pPr>
                <a:r>
                  <a:rPr lang="es-UY" sz="1400" b="1" i="1" dirty="0">
                    <a:solidFill>
                      <a:srgbClr val="800000"/>
                    </a:solidFill>
                    <a:latin typeface="Times New Roman" pitchFamily="18" charset="0"/>
                  </a:rPr>
                  <a:t>BASE DE DATOS</a:t>
                </a:r>
              </a:p>
            </p:txBody>
          </p:sp>
          <p:grpSp>
            <p:nvGrpSpPr>
              <p:cNvPr id="27" name="Group 11"/>
              <p:cNvGrpSpPr>
                <a:grpSpLocks noChangeAspect="1"/>
              </p:cNvGrpSpPr>
              <p:nvPr/>
            </p:nvGrpSpPr>
            <p:grpSpPr bwMode="auto">
              <a:xfrm>
                <a:off x="307" y="1443"/>
                <a:ext cx="1460" cy="1330"/>
                <a:chOff x="307" y="1443"/>
                <a:chExt cx="1460" cy="1330"/>
              </a:xfrm>
              <a:grpFill/>
            </p:grpSpPr>
            <p:sp>
              <p:nvSpPr>
                <p:cNvPr id="28" name="AutoShape 12"/>
                <p:cNvSpPr>
                  <a:spLocks noChangeAspect="1" noChangeArrowheads="1"/>
                </p:cNvSpPr>
                <p:nvPr/>
              </p:nvSpPr>
              <p:spPr bwMode="auto">
                <a:xfrm rot="16200000">
                  <a:off x="-51" y="1801"/>
                  <a:ext cx="995" cy="280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bg1">
                    <a:lumMod val="95000"/>
                  </a:schemeClr>
                </a:solidFill>
                <a:ln w="12700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101600" tIns="50800" rIns="101600" bIns="50800" anchor="ctr"/>
                <a:lstStyle/>
                <a:p>
                  <a:pPr algn="ctr" defTabSz="1106488" eaLnBrk="0" hangingPunct="0">
                    <a:lnSpc>
                      <a:spcPct val="90000"/>
                    </a:lnSpc>
                    <a:defRPr/>
                  </a:pPr>
                  <a:r>
                    <a:rPr lang="es-UY" sz="1200" b="1" dirty="0">
                      <a:solidFill>
                        <a:srgbClr val="000099"/>
                      </a:solidFill>
                      <a:latin typeface="Times New Roman" pitchFamily="18" charset="0"/>
                    </a:rPr>
                    <a:t>INVENTARIO</a:t>
                  </a:r>
                </a:p>
              </p:txBody>
            </p:sp>
            <p:sp>
              <p:nvSpPr>
                <p:cNvPr id="29" name="AutoShape 13"/>
                <p:cNvSpPr>
                  <a:spLocks noChangeAspect="1" noChangeArrowheads="1"/>
                </p:cNvSpPr>
                <p:nvPr/>
              </p:nvSpPr>
              <p:spPr bwMode="auto">
                <a:xfrm>
                  <a:off x="918" y="1691"/>
                  <a:ext cx="738" cy="276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bg1">
                    <a:lumMod val="95000"/>
                  </a:schemeClr>
                </a:solidFill>
                <a:ln w="12700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101600" tIns="50800" rIns="101600" bIns="50800" anchor="ctr"/>
                <a:lstStyle/>
                <a:p>
                  <a:pPr algn="ctr" defTabSz="1106488" eaLnBrk="0" hangingPunct="0">
                    <a:lnSpc>
                      <a:spcPct val="90000"/>
                    </a:lnSpc>
                    <a:defRPr/>
                  </a:pPr>
                  <a:r>
                    <a:rPr lang="es-UY" sz="1050" b="1" dirty="0">
                      <a:solidFill>
                        <a:srgbClr val="000099"/>
                      </a:solidFill>
                      <a:latin typeface="Times New Roman" pitchFamily="18" charset="0"/>
                    </a:rPr>
                    <a:t>CONDICIÓN</a:t>
                  </a:r>
                </a:p>
              </p:txBody>
            </p:sp>
            <p:sp>
              <p:nvSpPr>
                <p:cNvPr id="30" name="AutoShape 14"/>
                <p:cNvSpPr>
                  <a:spLocks noChangeAspect="1" noChangeArrowheads="1"/>
                </p:cNvSpPr>
                <p:nvPr/>
              </p:nvSpPr>
              <p:spPr bwMode="auto">
                <a:xfrm>
                  <a:off x="910" y="2092"/>
                  <a:ext cx="746" cy="249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bg1">
                    <a:lumMod val="95000"/>
                  </a:schemeClr>
                </a:solidFill>
                <a:ln w="12700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101600" tIns="50800" rIns="101600" bIns="50800" anchor="ctr"/>
                <a:lstStyle/>
                <a:p>
                  <a:pPr algn="ctr" defTabSz="1106488" eaLnBrk="0" hangingPunct="0">
                    <a:lnSpc>
                      <a:spcPct val="90000"/>
                    </a:lnSpc>
                    <a:defRPr/>
                  </a:pPr>
                  <a:r>
                    <a:rPr lang="es-UY" sz="1200" b="1" dirty="0" smtClean="0">
                      <a:solidFill>
                        <a:srgbClr val="000099"/>
                      </a:solidFill>
                      <a:latin typeface="Times New Roman" pitchFamily="18" charset="0"/>
                    </a:rPr>
                    <a:t>USO</a:t>
                  </a:r>
                  <a:endParaRPr lang="es-UY" sz="1200" b="1" dirty="0">
                    <a:solidFill>
                      <a:srgbClr val="000099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" name="AutoShape 15"/>
                <p:cNvSpPr>
                  <a:spLocks noChangeAspect="1" noChangeArrowheads="1"/>
                </p:cNvSpPr>
                <p:nvPr/>
              </p:nvSpPr>
              <p:spPr bwMode="auto">
                <a:xfrm>
                  <a:off x="578" y="2438"/>
                  <a:ext cx="1189" cy="335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bg1">
                    <a:lumMod val="95000"/>
                  </a:schemeClr>
                </a:solidFill>
                <a:ln w="12700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101600" tIns="50800" rIns="101600" bIns="50800" anchor="ctr"/>
                <a:lstStyle/>
                <a:p>
                  <a:pPr algn="ctr" defTabSz="1106488" eaLnBrk="0" hangingPunct="0">
                    <a:lnSpc>
                      <a:spcPct val="90000"/>
                    </a:lnSpc>
                    <a:defRPr/>
                  </a:pPr>
                  <a:r>
                    <a:rPr lang="es-UY" sz="1100" b="1" dirty="0">
                      <a:solidFill>
                        <a:srgbClr val="000099"/>
                      </a:solidFill>
                      <a:latin typeface="Times New Roman" pitchFamily="18" charset="0"/>
                    </a:rPr>
                    <a:t>ESTRATEGIAS DE MANTENIMIENTO</a:t>
                  </a:r>
                </a:p>
              </p:txBody>
            </p:sp>
            <p:sp>
              <p:nvSpPr>
                <p:cNvPr id="32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578" y="2213"/>
                  <a:ext cx="332" cy="0"/>
                </a:xfrm>
                <a:prstGeom prst="line">
                  <a:avLst/>
                </a:prstGeom>
                <a:grpFill/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s-UY" dirty="0"/>
                </a:p>
              </p:txBody>
            </p:sp>
            <p:sp>
              <p:nvSpPr>
                <p:cNvPr id="33" name="Line 1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87" y="1781"/>
                  <a:ext cx="331" cy="0"/>
                </a:xfrm>
                <a:prstGeom prst="line">
                  <a:avLst/>
                </a:prstGeom>
                <a:grpFill/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s-UY" dirty="0"/>
                </a:p>
              </p:txBody>
            </p:sp>
          </p:grpSp>
        </p:grpSp>
        <p:sp>
          <p:nvSpPr>
            <p:cNvPr id="25" name="AutoShape 15"/>
            <p:cNvSpPr>
              <a:spLocks noChangeAspect="1" noChangeArrowheads="1"/>
            </p:cNvSpPr>
            <p:nvPr/>
          </p:nvSpPr>
          <p:spPr bwMode="auto">
            <a:xfrm>
              <a:off x="2433123" y="2531100"/>
              <a:ext cx="1460223" cy="367339"/>
            </a:xfrm>
            <a:prstGeom prst="roundRect">
              <a:avLst>
                <a:gd name="adj" fmla="val 12495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101600" tIns="50800" rIns="101600" bIns="50800" anchor="ctr"/>
            <a:lstStyle/>
            <a:p>
              <a:pPr algn="ctr" defTabSz="1106488" eaLnBrk="0" hangingPunct="0">
                <a:lnSpc>
                  <a:spcPct val="90000"/>
                </a:lnSpc>
                <a:defRPr/>
              </a:pPr>
              <a:r>
                <a:rPr lang="es-UY" sz="1200" b="1" cap="all" dirty="0" smtClean="0">
                  <a:solidFill>
                    <a:srgbClr val="000099"/>
                  </a:solidFill>
                  <a:latin typeface="Times New Roman" pitchFamily="18" charset="0"/>
                </a:rPr>
                <a:t>Niveles de Servicio</a:t>
              </a:r>
              <a:endParaRPr lang="es-UY" sz="1200" b="1" cap="all" dirty="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824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1" y="224645"/>
            <a:ext cx="10668000" cy="970655"/>
          </a:xfrm>
        </p:spPr>
        <p:txBody>
          <a:bodyPr>
            <a:normAutofit/>
          </a:bodyPr>
          <a:lstStyle/>
          <a:p>
            <a:r>
              <a:rPr lang="es-UY" dirty="0" smtClean="0"/>
              <a:t>Objetivos </a:t>
            </a:r>
            <a:r>
              <a:rPr lang="es-UY" dirty="0"/>
              <a:t>y Brechas de Desempeño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6547" y="1383089"/>
            <a:ext cx="1552028" cy="892552"/>
          </a:xfrm>
          <a:prstGeom prst="rect">
            <a:avLst/>
          </a:prstGeom>
          <a:solidFill>
            <a:srgbClr val="FFFF99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s-UY" sz="2600" dirty="0">
                <a:latin typeface="Arial Narrow" panose="020B0606020202030204" pitchFamily="34" charset="0"/>
              </a:rPr>
              <a:t>Objetivo</a:t>
            </a:r>
            <a:br>
              <a:rPr lang="es-UY" sz="2600" dirty="0">
                <a:latin typeface="Arial Narrow" panose="020B0606020202030204" pitchFamily="34" charset="0"/>
              </a:rPr>
            </a:br>
            <a:r>
              <a:rPr lang="es-UY" sz="2600" dirty="0">
                <a:latin typeface="Arial Narrow" panose="020B0606020202030204" pitchFamily="34" charset="0"/>
              </a:rPr>
              <a:t>Estratégico</a:t>
            </a:r>
            <a:endParaRPr lang="en-US" sz="2600" dirty="0"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5368" y="1383088"/>
            <a:ext cx="1415772" cy="892552"/>
          </a:xfrm>
          <a:prstGeom prst="rect">
            <a:avLst/>
          </a:prstGeom>
          <a:solidFill>
            <a:srgbClr val="FFFF99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s-UY" sz="2600" dirty="0">
                <a:latin typeface="Arial Narrow" panose="020B0606020202030204" pitchFamily="34" charset="0"/>
              </a:rPr>
              <a:t>Valores </a:t>
            </a:r>
            <a:br>
              <a:rPr lang="es-UY" sz="2600" dirty="0">
                <a:latin typeface="Arial Narrow" panose="020B0606020202030204" pitchFamily="34" charset="0"/>
              </a:rPr>
            </a:br>
            <a:r>
              <a:rPr lang="es-UY" sz="2600" dirty="0">
                <a:latin typeface="Arial Narrow" panose="020B0606020202030204" pitchFamily="34" charset="0"/>
              </a:rPr>
              <a:t>del cliente</a:t>
            </a:r>
            <a:endParaRPr lang="en-US" sz="2600" dirty="0"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03935" y="1371600"/>
            <a:ext cx="1552028" cy="892552"/>
          </a:xfrm>
          <a:prstGeom prst="rect">
            <a:avLst/>
          </a:prstGeom>
          <a:solidFill>
            <a:srgbClr val="FFFF99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s-UY" sz="2600" dirty="0">
                <a:latin typeface="Arial Narrow" panose="020B0606020202030204" pitchFamily="34" charset="0"/>
              </a:rPr>
              <a:t>Resultados</a:t>
            </a:r>
            <a:br>
              <a:rPr lang="es-UY" sz="2600" dirty="0">
                <a:latin typeface="Arial Narrow" panose="020B0606020202030204" pitchFamily="34" charset="0"/>
              </a:rPr>
            </a:br>
            <a:r>
              <a:rPr lang="es-UY" sz="2600" dirty="0">
                <a:latin typeface="Arial Narrow" panose="020B0606020202030204" pitchFamily="34" charset="0"/>
              </a:rPr>
              <a:t>esperadas</a:t>
            </a:r>
            <a:endParaRPr lang="en-US" sz="2600" dirty="0"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52801" y="1885656"/>
            <a:ext cx="1547144" cy="49244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UY" sz="2600" dirty="0">
                <a:latin typeface="Arial Narrow" panose="020B0606020202030204" pitchFamily="34" charset="0"/>
              </a:rPr>
              <a:t>Usuario</a:t>
            </a:r>
            <a:endParaRPr lang="en-US" sz="2600" dirty="0"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65898" y="1849652"/>
            <a:ext cx="1547144" cy="49244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UY" sz="2600" dirty="0">
                <a:latin typeface="Arial Narrow" panose="020B0606020202030204" pitchFamily="34" charset="0"/>
              </a:rPr>
              <a:t>Técnicos</a:t>
            </a:r>
            <a:endParaRPr lang="en-US" sz="2600" dirty="0">
              <a:latin typeface="Arial Narrow" panose="020B0606020202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976549" y="2347320"/>
            <a:ext cx="1552027" cy="1250884"/>
          </a:xfrm>
          <a:prstGeom prst="roundRect">
            <a:avLst>
              <a:gd name="adj" fmla="val 2770"/>
            </a:avLst>
          </a:prstGeom>
          <a:solidFill>
            <a:srgbClr val="FFFF99">
              <a:alpha val="20000"/>
            </a:srgbClr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UY" sz="2000" b="1" dirty="0">
                <a:solidFill>
                  <a:srgbClr val="800000"/>
                </a:solidFill>
                <a:latin typeface="Arial Narrow" panose="020B0606020202030204" pitchFamily="34" charset="0"/>
              </a:rPr>
              <a:t>Red de Transporte Segura </a:t>
            </a:r>
            <a:r>
              <a:rPr lang="es-UY" sz="2000" dirty="0">
                <a:latin typeface="Arial Narrow" panose="020B0606020202030204" pitchFamily="34" charset="0"/>
              </a:rPr>
              <a:t/>
            </a:r>
            <a:br>
              <a:rPr lang="es-UY" sz="2000" dirty="0">
                <a:latin typeface="Arial Narrow" panose="020B0606020202030204" pitchFamily="34" charset="0"/>
              </a:rPr>
            </a:br>
            <a:r>
              <a:rPr lang="es-UY" dirty="0">
                <a:latin typeface="Arial Narrow" panose="020B0606020202030204" pitchFamily="34" charset="0"/>
              </a:rPr>
              <a:t>(objetivo social)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4" name="Cloud 13"/>
          <p:cNvSpPr/>
          <p:nvPr/>
        </p:nvSpPr>
        <p:spPr bwMode="auto">
          <a:xfrm>
            <a:off x="6211888" y="2437456"/>
            <a:ext cx="1133687" cy="1160748"/>
          </a:xfrm>
          <a:prstGeom prst="cloud">
            <a:avLst/>
          </a:prstGeom>
          <a:solidFill>
            <a:srgbClr val="FFFF99">
              <a:alpha val="20000"/>
            </a:srgbClr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7631343" y="2428276"/>
            <a:ext cx="1239777" cy="713072"/>
          </a:xfrm>
          <a:prstGeom prst="roundRect">
            <a:avLst>
              <a:gd name="adj" fmla="val 19794"/>
            </a:avLst>
          </a:prstGeom>
          <a:solidFill>
            <a:srgbClr val="FFFF99">
              <a:alpha val="20000"/>
            </a:srgbClr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UY" sz="2000" dirty="0">
                <a:latin typeface="Arial Narrow" panose="020B0606020202030204" pitchFamily="34" charset="0"/>
              </a:rPr>
              <a:t>Seguro al caminar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9289224" y="2428276"/>
            <a:ext cx="1413416" cy="713072"/>
          </a:xfrm>
          <a:prstGeom prst="roundRect">
            <a:avLst>
              <a:gd name="adj" fmla="val 15151"/>
            </a:avLst>
          </a:prstGeom>
          <a:solidFill>
            <a:srgbClr val="FFFF99">
              <a:alpha val="20000"/>
            </a:srgbClr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UY" sz="2000" dirty="0">
                <a:latin typeface="Arial Narrow" panose="020B0606020202030204" pitchFamily="34" charset="0"/>
              </a:rPr>
              <a:t>Ancho y separación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3865296" y="2463428"/>
            <a:ext cx="2003548" cy="430341"/>
          </a:xfrm>
          <a:prstGeom prst="roundRect">
            <a:avLst>
              <a:gd name="adj" fmla="val 50000"/>
            </a:avLst>
          </a:prstGeom>
          <a:solidFill>
            <a:srgbClr val="FFFF99">
              <a:alpha val="20000"/>
            </a:srgbClr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UY" dirty="0">
                <a:latin typeface="Arial Narrow" panose="020B0606020202030204" pitchFamily="34" charset="0"/>
              </a:rPr>
              <a:t>Diseño Seguro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3865296" y="3039491"/>
            <a:ext cx="2003548" cy="430341"/>
          </a:xfrm>
          <a:prstGeom prst="roundRect">
            <a:avLst>
              <a:gd name="adj" fmla="val 50000"/>
            </a:avLst>
          </a:prstGeom>
          <a:solidFill>
            <a:srgbClr val="FFFF99">
              <a:alpha val="20000"/>
            </a:srgbClr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UY" dirty="0">
                <a:latin typeface="Arial Narrow" panose="020B0606020202030204" pitchFamily="34" charset="0"/>
              </a:rPr>
              <a:t>Separación Segura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3800" y="1371600"/>
            <a:ext cx="3169243" cy="492443"/>
          </a:xfrm>
          <a:prstGeom prst="rect">
            <a:avLst/>
          </a:prstGeom>
          <a:solidFill>
            <a:srgbClr val="FFFF99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UY" sz="2600" dirty="0">
                <a:latin typeface="Arial Narrow" panose="020B0606020202030204" pitchFamily="34" charset="0"/>
              </a:rPr>
              <a:t>Niveles de Servicio</a:t>
            </a:r>
            <a:endParaRPr lang="en-US" sz="2600" dirty="0">
              <a:latin typeface="Arial Narrow" panose="020B0606020202030204" pitchFamily="34" charset="0"/>
            </a:endParaRPr>
          </a:p>
        </p:txBody>
      </p:sp>
      <p:cxnSp>
        <p:nvCxnSpPr>
          <p:cNvPr id="20" name="Straight Arrow Connector 19"/>
          <p:cNvCxnSpPr>
            <a:endCxn id="15" idx="1"/>
          </p:cNvCxnSpPr>
          <p:nvPr/>
        </p:nvCxnSpPr>
        <p:spPr bwMode="auto">
          <a:xfrm flipV="1">
            <a:off x="3528576" y="2678598"/>
            <a:ext cx="336721" cy="1270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>
            <a:endCxn id="19" idx="1"/>
          </p:cNvCxnSpPr>
          <p:nvPr/>
        </p:nvCxnSpPr>
        <p:spPr bwMode="auto">
          <a:xfrm>
            <a:off x="3528576" y="3076163"/>
            <a:ext cx="336721" cy="1784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/>
          <p:cNvCxnSpPr>
            <a:stCxn id="15" idx="3"/>
          </p:cNvCxnSpPr>
          <p:nvPr/>
        </p:nvCxnSpPr>
        <p:spPr bwMode="auto">
          <a:xfrm>
            <a:off x="5868844" y="2678599"/>
            <a:ext cx="342546" cy="1500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/>
          <p:cNvCxnSpPr>
            <a:stCxn id="19" idx="3"/>
          </p:cNvCxnSpPr>
          <p:nvPr/>
        </p:nvCxnSpPr>
        <p:spPr bwMode="auto">
          <a:xfrm flipV="1">
            <a:off x="5868845" y="3176499"/>
            <a:ext cx="336721" cy="781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8871120" y="2743369"/>
            <a:ext cx="418105" cy="86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/>
          <p:cNvCxnSpPr>
            <a:stCxn id="16" idx="1"/>
          </p:cNvCxnSpPr>
          <p:nvPr/>
        </p:nvCxnSpPr>
        <p:spPr bwMode="auto">
          <a:xfrm flipH="1">
            <a:off x="7345574" y="2784812"/>
            <a:ext cx="285768" cy="323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Rounded Rectangle 34"/>
          <p:cNvSpPr/>
          <p:nvPr/>
        </p:nvSpPr>
        <p:spPr bwMode="auto">
          <a:xfrm>
            <a:off x="7597037" y="3327728"/>
            <a:ext cx="1239777" cy="450497"/>
          </a:xfrm>
          <a:prstGeom prst="roundRect">
            <a:avLst>
              <a:gd name="adj" fmla="val 19794"/>
            </a:avLst>
          </a:prstGeom>
          <a:solidFill>
            <a:srgbClr val="FFFF99">
              <a:alpha val="20000"/>
            </a:srgbClr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UY" sz="2000" dirty="0">
                <a:latin typeface="Arial Narrow" panose="020B0606020202030204" pitchFamily="34" charset="0"/>
              </a:rPr>
              <a:t>…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9254918" y="3327728"/>
            <a:ext cx="1413416" cy="450497"/>
          </a:xfrm>
          <a:prstGeom prst="roundRect">
            <a:avLst>
              <a:gd name="adj" fmla="val 15151"/>
            </a:avLst>
          </a:prstGeom>
          <a:solidFill>
            <a:srgbClr val="FFFF99">
              <a:alpha val="20000"/>
            </a:srgbClr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UY" sz="2000" dirty="0">
                <a:latin typeface="Arial Narrow" panose="020B0606020202030204" pitchFamily="34" charset="0"/>
              </a:rPr>
              <a:t>…</a:t>
            </a:r>
            <a:endParaRPr lang="en-US" dirty="0">
              <a:latin typeface="Arial Narrow" panose="020B0606020202030204" pitchFamily="34" charset="0"/>
            </a:endParaRPr>
          </a:p>
        </p:txBody>
      </p:sp>
      <p:cxnSp>
        <p:nvCxnSpPr>
          <p:cNvPr id="37" name="Straight Arrow Connector 36"/>
          <p:cNvCxnSpPr>
            <a:stCxn id="36" idx="1"/>
            <a:endCxn id="35" idx="3"/>
          </p:cNvCxnSpPr>
          <p:nvPr/>
        </p:nvCxnSpPr>
        <p:spPr bwMode="auto">
          <a:xfrm flipH="1">
            <a:off x="8836814" y="3552976"/>
            <a:ext cx="41810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>
            <a:stCxn id="35" idx="1"/>
          </p:cNvCxnSpPr>
          <p:nvPr/>
        </p:nvCxnSpPr>
        <p:spPr bwMode="auto">
          <a:xfrm flipH="1" flipV="1">
            <a:off x="7255964" y="3327728"/>
            <a:ext cx="341073" cy="2252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4" name="Rectangle 43"/>
          <p:cNvSpPr/>
          <p:nvPr/>
        </p:nvSpPr>
        <p:spPr>
          <a:xfrm>
            <a:off x="1896105" y="367521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228600" algn="l"/>
              </a:tabLst>
            </a:pPr>
            <a:r>
              <a:rPr lang="en-GB" sz="1400" dirty="0">
                <a:latin typeface="Arial Narrow" panose="020B0606020202030204" pitchFamily="34" charset="0"/>
              </a:rPr>
              <a:t>Transportation Asset Management Expert Task Group </a:t>
            </a:r>
            <a:r>
              <a:rPr lang="en-US" sz="1400" dirty="0">
                <a:latin typeface="Arial Narrow" panose="020B0606020202030204" pitchFamily="34" charset="0"/>
              </a:rPr>
              <a:t>, 2013</a:t>
            </a:r>
            <a:endParaRPr lang="en-US" sz="1400" dirty="0"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271" y="5562600"/>
            <a:ext cx="1012396" cy="75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547" y="4221899"/>
            <a:ext cx="6231185" cy="254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6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2" grpId="0" animBg="1"/>
      <p:bldP spid="13" grpId="0" animBg="1"/>
      <p:bldP spid="8" grpId="0" animBg="1"/>
      <p:bldP spid="14" grpId="0" animBg="1"/>
      <p:bldP spid="16" grpId="0" animBg="1"/>
      <p:bldP spid="17" grpId="0" animBg="1"/>
      <p:bldP spid="15" grpId="0" animBg="1"/>
      <p:bldP spid="19" grpId="0" animBg="1"/>
      <p:bldP spid="11" grpId="0" animBg="1"/>
      <p:bldP spid="35" grpId="0" animBg="1"/>
      <p:bldP spid="36" grpId="0" animBg="1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>
            <a:spLocks noChangeArrowheads="1"/>
          </p:cNvSpPr>
          <p:nvPr/>
        </p:nvSpPr>
        <p:spPr bwMode="auto">
          <a:xfrm>
            <a:off x="1844646" y="5679470"/>
            <a:ext cx="10084002" cy="1005840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 algn="ctr">
            <a:solidFill>
              <a:srgbClr val="FFFFCC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pPr eaLnBrk="0" hangingPunct="0">
              <a:spcBef>
                <a:spcPct val="30000"/>
              </a:spcBef>
              <a:buFontTx/>
              <a:buChar char="•"/>
            </a:pPr>
            <a:endParaRPr lang="en-US" dirty="0"/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1844646" y="2363289"/>
            <a:ext cx="10084002" cy="10058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algn="ctr">
            <a:noFill/>
            <a:round/>
            <a:headEnd/>
            <a:tailEnd/>
          </a:ln>
        </p:spPr>
        <p:txBody>
          <a:bodyPr lIns="92075" tIns="46038" rIns="92075" bIns="46038"/>
          <a:lstStyle/>
          <a:p>
            <a:pPr eaLnBrk="0" hangingPunct="0">
              <a:spcBef>
                <a:spcPct val="30000"/>
              </a:spcBef>
              <a:buFontTx/>
              <a:buChar char="•"/>
            </a:pPr>
            <a:endParaRPr lang="en-US" dirty="0"/>
          </a:p>
        </p:txBody>
      </p:sp>
      <p:sp>
        <p:nvSpPr>
          <p:cNvPr id="15" name="Rounded Rectangle 14"/>
          <p:cNvSpPr>
            <a:spLocks noChangeArrowheads="1"/>
          </p:cNvSpPr>
          <p:nvPr/>
        </p:nvSpPr>
        <p:spPr bwMode="auto">
          <a:xfrm>
            <a:off x="1844646" y="4520682"/>
            <a:ext cx="10084002" cy="10972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algn="ctr">
            <a:noFill/>
            <a:round/>
            <a:headEnd/>
            <a:tailEnd/>
          </a:ln>
        </p:spPr>
        <p:txBody>
          <a:bodyPr lIns="92075" tIns="46038" rIns="92075" bIns="46038"/>
          <a:lstStyle/>
          <a:p>
            <a:pPr eaLnBrk="0" hangingPunct="0">
              <a:spcBef>
                <a:spcPct val="30000"/>
              </a:spcBef>
              <a:buFontTx/>
              <a:buChar char="•"/>
            </a:pPr>
            <a:endParaRPr lang="en-US" dirty="0"/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1844646" y="1295943"/>
            <a:ext cx="10084002" cy="1005840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 algn="ctr">
            <a:solidFill>
              <a:srgbClr val="FFFFCC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pPr eaLnBrk="0" hangingPunct="0">
              <a:spcBef>
                <a:spcPct val="30000"/>
              </a:spcBef>
              <a:buFontTx/>
              <a:buChar char="•"/>
            </a:pPr>
            <a:endParaRPr lang="en-US" dirty="0"/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1844646" y="3453336"/>
            <a:ext cx="10084002" cy="100584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 algn="ctr">
            <a:solidFill>
              <a:srgbClr val="FFFFCC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pPr eaLnBrk="0" hangingPunct="0">
              <a:spcBef>
                <a:spcPct val="30000"/>
              </a:spcBef>
              <a:buFontTx/>
              <a:buChar char="•"/>
            </a:pPr>
            <a:endParaRPr lang="en-US" dirty="0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title"/>
          </p:nvPr>
        </p:nvSpPr>
        <p:spPr>
          <a:xfrm>
            <a:off x="2209800" y="89756"/>
            <a:ext cx="9610836" cy="1143000"/>
          </a:xfrm>
        </p:spPr>
        <p:txBody>
          <a:bodyPr>
            <a:normAutofit fontScale="90000"/>
          </a:bodyPr>
          <a:lstStyle/>
          <a:p>
            <a:r>
              <a:rPr lang="es-UY" dirty="0"/>
              <a:t>Indicadores de Desempeño y Medidas de Calidad para Pavimentos</a:t>
            </a:r>
          </a:p>
        </p:txBody>
      </p:sp>
      <p:sp>
        <p:nvSpPr>
          <p:cNvPr id="80794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2133600" y="1384228"/>
            <a:ext cx="4181478" cy="5301082"/>
          </a:xfrm>
          <a:noFill/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s-UY" dirty="0" smtClean="0">
                <a:solidFill>
                  <a:srgbClr val="002060"/>
                </a:solidFill>
              </a:rPr>
              <a:t>Servicio/ Percepción del usuario</a:t>
            </a:r>
          </a:p>
          <a:p>
            <a:pPr>
              <a:spcBef>
                <a:spcPts val="1800"/>
              </a:spcBef>
            </a:pPr>
            <a:r>
              <a:rPr lang="es-UY" dirty="0" smtClean="0">
                <a:solidFill>
                  <a:srgbClr val="336600"/>
                </a:solidFill>
              </a:rPr>
              <a:t>Condición </a:t>
            </a:r>
            <a:br>
              <a:rPr lang="es-UY" dirty="0" smtClean="0">
                <a:solidFill>
                  <a:srgbClr val="336600"/>
                </a:solidFill>
              </a:rPr>
            </a:br>
            <a:r>
              <a:rPr lang="es-UY" dirty="0" smtClean="0">
                <a:solidFill>
                  <a:srgbClr val="336600"/>
                </a:solidFill>
              </a:rPr>
              <a:t>Física</a:t>
            </a:r>
          </a:p>
          <a:p>
            <a:pPr>
              <a:spcBef>
                <a:spcPts val="1800"/>
              </a:spcBef>
            </a:pPr>
            <a:r>
              <a:rPr lang="es-UY" dirty="0" smtClean="0"/>
              <a:t>Integridad</a:t>
            </a:r>
            <a:br>
              <a:rPr lang="es-UY" dirty="0" smtClean="0"/>
            </a:br>
            <a:r>
              <a:rPr lang="es-UY" dirty="0" smtClean="0"/>
              <a:t> Estructural</a:t>
            </a:r>
          </a:p>
          <a:p>
            <a:pPr>
              <a:spcBef>
                <a:spcPts val="1800"/>
              </a:spcBef>
            </a:pPr>
            <a:r>
              <a:rPr lang="es-UY" dirty="0" smtClean="0">
                <a:solidFill>
                  <a:srgbClr val="800000"/>
                </a:solidFill>
              </a:rPr>
              <a:t>Seguridad y Suficiencia</a:t>
            </a:r>
          </a:p>
          <a:p>
            <a:pPr>
              <a:spcBef>
                <a:spcPts val="1800"/>
              </a:spcBef>
            </a:pPr>
            <a:r>
              <a:rPr lang="es-UY" dirty="0" smtClean="0">
                <a:solidFill>
                  <a:srgbClr val="003300"/>
                </a:solidFill>
              </a:rPr>
              <a:t>“Polución </a:t>
            </a:r>
            <a:r>
              <a:rPr lang="es-UY" dirty="0">
                <a:solidFill>
                  <a:srgbClr val="003300"/>
                </a:solidFill>
              </a:rPr>
              <a:t>Ambiental” </a:t>
            </a:r>
            <a:endParaRPr lang="es-UY" dirty="0" smtClean="0">
              <a:solidFill>
                <a:srgbClr val="8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71472" y="1395373"/>
            <a:ext cx="2866280" cy="5301082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None/>
            </a:pPr>
            <a:r>
              <a:rPr lang="es-UY" dirty="0" smtClean="0">
                <a:solidFill>
                  <a:srgbClr val="002060"/>
                </a:solidFill>
              </a:rPr>
              <a:t>Rugosidad</a:t>
            </a:r>
            <a:br>
              <a:rPr lang="es-UY" dirty="0" smtClean="0">
                <a:solidFill>
                  <a:srgbClr val="002060"/>
                </a:solidFill>
              </a:rPr>
            </a:br>
            <a:endParaRPr lang="es-UY" dirty="0" smtClean="0">
              <a:solidFill>
                <a:srgbClr val="002060"/>
              </a:solidFill>
            </a:endParaRPr>
          </a:p>
          <a:p>
            <a:pPr>
              <a:spcBef>
                <a:spcPts val="1800"/>
              </a:spcBef>
              <a:buNone/>
            </a:pPr>
            <a:r>
              <a:rPr lang="es-UY" dirty="0" smtClean="0">
                <a:solidFill>
                  <a:srgbClr val="336600"/>
                </a:solidFill>
              </a:rPr>
              <a:t>Fallos</a:t>
            </a:r>
            <a:r>
              <a:rPr lang="es-UY" dirty="0" smtClean="0">
                <a:solidFill>
                  <a:srgbClr val="002060"/>
                </a:solidFill>
              </a:rPr>
              <a:t/>
            </a:r>
            <a:br>
              <a:rPr lang="es-UY" dirty="0" smtClean="0">
                <a:solidFill>
                  <a:srgbClr val="002060"/>
                </a:solidFill>
              </a:rPr>
            </a:br>
            <a:endParaRPr lang="es-UY" dirty="0" smtClean="0"/>
          </a:p>
          <a:p>
            <a:pPr>
              <a:spcBef>
                <a:spcPts val="1800"/>
              </a:spcBef>
              <a:buNone/>
            </a:pPr>
            <a:r>
              <a:rPr lang="es-UY" dirty="0" smtClean="0"/>
              <a:t>Deflexión</a:t>
            </a:r>
            <a:br>
              <a:rPr lang="es-UY" dirty="0" smtClean="0"/>
            </a:br>
            <a:endParaRPr lang="es-UY" dirty="0" smtClean="0"/>
          </a:p>
          <a:p>
            <a:pPr marL="119063" indent="-119063">
              <a:spcBef>
                <a:spcPts val="1800"/>
              </a:spcBef>
              <a:buNone/>
            </a:pPr>
            <a:r>
              <a:rPr lang="es-UY" dirty="0" smtClean="0">
                <a:solidFill>
                  <a:srgbClr val="800000"/>
                </a:solidFill>
              </a:rPr>
              <a:t>Fricción/ Macrotextura</a:t>
            </a:r>
          </a:p>
          <a:p>
            <a:pPr marL="119063" indent="-119063">
              <a:spcBef>
                <a:spcPts val="1800"/>
              </a:spcBef>
              <a:buNone/>
            </a:pPr>
            <a:r>
              <a:rPr lang="es-UY" dirty="0">
                <a:solidFill>
                  <a:srgbClr val="003300"/>
                </a:solidFill>
              </a:rPr>
              <a:t>Ruido </a:t>
            </a:r>
          </a:p>
          <a:p>
            <a:pPr marL="119063" indent="-119063">
              <a:spcBef>
                <a:spcPts val="2400"/>
              </a:spcBef>
              <a:buNone/>
            </a:pPr>
            <a:endParaRPr lang="es-UY" dirty="0" smtClean="0">
              <a:solidFill>
                <a:srgbClr val="800000"/>
              </a:solidFill>
            </a:endParaRPr>
          </a:p>
          <a:p>
            <a:endParaRPr lang="es-UY" dirty="0" smtClean="0"/>
          </a:p>
        </p:txBody>
      </p:sp>
      <p:pic>
        <p:nvPicPr>
          <p:cNvPr id="6" name="Picture 46" descr="fwd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1728" y="3494859"/>
            <a:ext cx="152400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MVC-007F"/>
          <p:cNvPicPr>
            <a:picLocks noChangeAspect="1" noChangeArrowheads="1"/>
          </p:cNvPicPr>
          <p:nvPr/>
        </p:nvPicPr>
        <p:blipFill>
          <a:blip r:embed="rId4" cstate="screen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2819" y="4627768"/>
            <a:ext cx="1524000" cy="909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2" descr="PAVETECH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8060" y="2421956"/>
            <a:ext cx="1524000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1768" y="1350642"/>
            <a:ext cx="1524000" cy="968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100363" name="Straight Arrow Connector 10"/>
          <p:cNvCxnSpPr>
            <a:cxnSpLocks noChangeShapeType="1"/>
          </p:cNvCxnSpPr>
          <p:nvPr/>
        </p:nvCxnSpPr>
        <p:spPr bwMode="auto">
          <a:xfrm>
            <a:off x="5791200" y="1350642"/>
            <a:ext cx="76200" cy="1588"/>
          </a:xfrm>
          <a:prstGeom prst="straightConnector1">
            <a:avLst/>
          </a:prstGeom>
          <a:noFill/>
          <a:ln w="9525" algn="ctr">
            <a:noFill/>
            <a:round/>
            <a:headEnd/>
            <a:tailEnd type="arrow" w="med" len="med"/>
          </a:ln>
        </p:spPr>
      </p:cxnSp>
      <p:pic>
        <p:nvPicPr>
          <p:cNvPr id="18" name="Content Placeholder 6" descr="OBSI billy's camera 07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15912" y="5789391"/>
            <a:ext cx="1815236" cy="78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 rot="17514878">
            <a:off x="5296041" y="2065097"/>
            <a:ext cx="1968583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sz="2400" b="1" dirty="0" smtClean="0">
                <a:solidFill>
                  <a:srgbClr val="FFFF00"/>
                </a:solidFill>
              </a:rPr>
              <a:t>Nivel de Red</a:t>
            </a:r>
            <a:endParaRPr lang="es-UY" sz="2400" b="1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17352536">
            <a:off x="5151369" y="4968895"/>
            <a:ext cx="2651726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sz="2400" b="1" dirty="0" smtClean="0">
                <a:solidFill>
                  <a:srgbClr val="FFFF00"/>
                </a:solidFill>
              </a:rPr>
              <a:t>Nivel de Proyecto</a:t>
            </a:r>
            <a:endParaRPr lang="es-UY" sz="2400" b="1" dirty="0">
              <a:solidFill>
                <a:srgbClr val="FFFF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17514878">
            <a:off x="3660188" y="3145439"/>
            <a:ext cx="4351082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sz="2400" b="1" dirty="0">
                <a:solidFill>
                  <a:srgbClr val="FFFF00"/>
                </a:solidFill>
              </a:rPr>
              <a:t>¿</a:t>
            </a:r>
            <a:r>
              <a:rPr lang="es-UY" sz="2400" b="1" dirty="0" smtClean="0">
                <a:solidFill>
                  <a:srgbClr val="FFFF00"/>
                </a:solidFill>
              </a:rPr>
              <a:t>Nivel </a:t>
            </a:r>
            <a:r>
              <a:rPr lang="es-UY" sz="2400" b="1" dirty="0" smtClean="0">
                <a:solidFill>
                  <a:srgbClr val="FFFF00"/>
                </a:solidFill>
              </a:rPr>
              <a:t>de </a:t>
            </a:r>
            <a:r>
              <a:rPr lang="es-UY" sz="2400" b="1" dirty="0" smtClean="0">
                <a:solidFill>
                  <a:srgbClr val="FFFF00"/>
                </a:solidFill>
              </a:rPr>
              <a:t>Red?</a:t>
            </a:r>
            <a:endParaRPr lang="es-UY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7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07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7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07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07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uiExpand="1" animBg="1"/>
      <p:bldP spid="15" grpId="0" uiExpand="1" animBg="1"/>
      <p:bldP spid="13" grpId="0" uiExpand="1" animBg="1"/>
      <p:bldP spid="12" grpId="0" uiExpand="1" animBg="1"/>
      <p:bldP spid="807941" grpId="0" uiExpand="1" build="p" autoUpdateAnimBg="0"/>
      <p:bldP spid="4" grpId="0" uiExpand="1" build="p"/>
      <p:bldP spid="16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524000" y="224645"/>
            <a:ext cx="9144000" cy="712787"/>
          </a:xfrm>
        </p:spPr>
        <p:txBody>
          <a:bodyPr>
            <a:normAutofit fontScale="90000"/>
          </a:bodyPr>
          <a:lstStyle/>
          <a:p>
            <a:r>
              <a:rPr lang="es-UY" dirty="0" smtClean="0"/>
              <a:t>Evaluación con Equipos Multipropósito</a:t>
            </a:r>
            <a:endParaRPr lang="en-US" dirty="0" smtClean="0"/>
          </a:p>
        </p:txBody>
      </p:sp>
      <p:pic>
        <p:nvPicPr>
          <p:cNvPr id="125957" name="Picture 5" descr="\\TOMAHAWK\Groups\RIG\Group\Inventory\Projects\Pavement Evaluation 2010\DSC0004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229600" y="1285700"/>
            <a:ext cx="3383280" cy="2240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819400" y="3429000"/>
            <a:ext cx="4775269" cy="3121910"/>
            <a:chOff x="-11409" y="2711281"/>
            <a:chExt cx="6059574" cy="3763957"/>
          </a:xfrm>
        </p:grpSpPr>
        <p:pic>
          <p:nvPicPr>
            <p:cNvPr id="22532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09" y="2711281"/>
              <a:ext cx="6059574" cy="37639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533" name="TextBox 5"/>
            <p:cNvSpPr txBox="1">
              <a:spLocks noChangeArrowheads="1"/>
            </p:cNvSpPr>
            <p:nvPr/>
          </p:nvSpPr>
          <p:spPr bwMode="auto">
            <a:xfrm>
              <a:off x="152400" y="5985284"/>
              <a:ext cx="144623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Arial Narrow" pitchFamily="34" charset="0"/>
                </a:rPr>
                <a:t>Source:  Roadware</a:t>
              </a:r>
            </a:p>
          </p:txBody>
        </p:sp>
      </p:grpSp>
      <p:pic>
        <p:nvPicPr>
          <p:cNvPr id="125956" name="Picture 4" descr="Innovative Product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5"/>
          <a:stretch/>
        </p:blipFill>
        <p:spPr bwMode="auto">
          <a:xfrm>
            <a:off x="8229600" y="3886201"/>
            <a:ext cx="3383280" cy="2194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9" name="Picture 7" descr="http://www.fugroroadware.com/images/content-images/Product_Aran_900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6961" y="1250409"/>
            <a:ext cx="3383280" cy="1943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85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0" y="0"/>
            <a:ext cx="3297841" cy="1156252"/>
          </a:xfrm>
        </p:spPr>
        <p:txBody>
          <a:bodyPr>
            <a:normAutofit fontScale="90000"/>
          </a:bodyPr>
          <a:lstStyle/>
          <a:p>
            <a:r>
              <a:rPr lang="es-UY" dirty="0" smtClean="0"/>
              <a:t>Sistemas</a:t>
            </a:r>
            <a:r>
              <a:rPr lang="en-US" dirty="0" smtClean="0"/>
              <a:t> 3D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1156252"/>
            <a:ext cx="7543800" cy="4939748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08" y="326335"/>
            <a:ext cx="5583382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33" y="147805"/>
            <a:ext cx="851319" cy="8046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600407" y="1085803"/>
            <a:ext cx="2918828" cy="2426898"/>
            <a:chOff x="205372" y="3097460"/>
            <a:chExt cx="3818893" cy="321563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5372" y="3097460"/>
              <a:ext cx="3814139" cy="321563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35763" y="5520619"/>
              <a:ext cx="3788502" cy="774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4,000 </a:t>
              </a:r>
              <a:r>
                <a:rPr lang="en-US" sz="1600" dirty="0" err="1">
                  <a:solidFill>
                    <a:srgbClr val="FFFF00"/>
                  </a:solidFill>
                </a:rPr>
                <a:t>perfiles</a:t>
              </a:r>
              <a:r>
                <a:rPr lang="en-US" sz="1600" dirty="0">
                  <a:solidFill>
                    <a:srgbClr val="FFFF00"/>
                  </a:solidFill>
                </a:rPr>
                <a:t> de </a:t>
              </a:r>
              <a:r>
                <a:rPr lang="en-US" sz="1600" dirty="0" err="1">
                  <a:solidFill>
                    <a:srgbClr val="FFFF00"/>
                  </a:solidFill>
                </a:rPr>
                <a:t>rugosidad</a:t>
              </a:r>
              <a:r>
                <a:rPr lang="en-US" sz="1600" dirty="0">
                  <a:solidFill>
                    <a:srgbClr val="FFFF00"/>
                  </a:solidFill>
                </a:rPr>
                <a:t> </a:t>
              </a:r>
              <a:r>
                <a:rPr lang="en-US" sz="1600" dirty="0" err="1">
                  <a:solidFill>
                    <a:srgbClr val="FFFF00"/>
                  </a:solidFill>
                </a:rPr>
                <a:t>medidos</a:t>
              </a:r>
              <a:r>
                <a:rPr lang="en-US" sz="1600" dirty="0">
                  <a:solidFill>
                    <a:srgbClr val="FFFF00"/>
                  </a:solidFill>
                </a:rPr>
                <a:t> </a:t>
              </a:r>
              <a:r>
                <a:rPr lang="en-US" sz="1600" dirty="0" err="1">
                  <a:solidFill>
                    <a:srgbClr val="FFFF00"/>
                  </a:solidFill>
                </a:rPr>
                <a:t>en</a:t>
              </a:r>
              <a:r>
                <a:rPr lang="en-US" sz="1600" dirty="0">
                  <a:solidFill>
                    <a:srgbClr val="FFFF00"/>
                  </a:solidFill>
                </a:rPr>
                <a:t> </a:t>
              </a:r>
              <a:r>
                <a:rPr lang="en-US" sz="1600" dirty="0" err="1">
                  <a:solidFill>
                    <a:srgbClr val="FFFF00"/>
                  </a:solidFill>
                </a:rPr>
                <a:t>los</a:t>
              </a:r>
              <a:r>
                <a:rPr lang="en-US" sz="1600" dirty="0">
                  <a:solidFill>
                    <a:srgbClr val="FFFF00"/>
                  </a:solidFill>
                </a:rPr>
                <a:t> </a:t>
              </a:r>
              <a:r>
                <a:rPr lang="en-US" sz="1600" dirty="0" err="1">
                  <a:solidFill>
                    <a:srgbClr val="FFFF00"/>
                  </a:solidFill>
                </a:rPr>
                <a:t>4m</a:t>
              </a:r>
              <a:r>
                <a:rPr lang="en-US" sz="1600" dirty="0">
                  <a:solidFill>
                    <a:srgbClr val="FFFF00"/>
                  </a:solidFill>
                </a:rPr>
                <a:t> 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193" y="3919330"/>
            <a:ext cx="2667000" cy="2209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160" y="3368584"/>
            <a:ext cx="4414337" cy="21174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157" y="3919330"/>
            <a:ext cx="2000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1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dirty="0" smtClean="0"/>
              <a:t>Deflectógrafos Continuos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95800"/>
            <a:ext cx="2681653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7" descr="Afgang 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800600"/>
            <a:ext cx="2879756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986"/>
          <a:stretch/>
        </p:blipFill>
        <p:spPr>
          <a:xfrm>
            <a:off x="381000" y="1371601"/>
            <a:ext cx="6686427" cy="2416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1513434"/>
            <a:ext cx="3383280" cy="1910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13289" r="45540" b="35198"/>
          <a:stretch/>
        </p:blipFill>
        <p:spPr bwMode="auto">
          <a:xfrm>
            <a:off x="7525640" y="4023528"/>
            <a:ext cx="2743200" cy="1646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52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Contenidos</a:t>
            </a:r>
            <a:endParaRPr lang="es-C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676400"/>
            <a:ext cx="9677400" cy="4297364"/>
          </a:xfrm>
        </p:spPr>
        <p:txBody>
          <a:bodyPr/>
          <a:lstStyle/>
          <a:p>
            <a:pPr marL="398463" indent="-398463">
              <a:buFont typeface="+mj-lt"/>
              <a:buAutoNum type="arabicPeriod"/>
            </a:pPr>
            <a:r>
              <a:rPr lang="es-CO" sz="3200" dirty="0" smtClean="0"/>
              <a:t>Gestión de activos </a:t>
            </a:r>
            <a:r>
              <a:rPr lang="es-CO" sz="3200" dirty="0" smtClean="0"/>
              <a:t>viales</a:t>
            </a:r>
            <a:endParaRPr lang="es-CO" sz="3200" dirty="0" smtClean="0"/>
          </a:p>
          <a:p>
            <a:pPr marL="398463" indent="-398463">
              <a:buFont typeface="+mj-lt"/>
              <a:buAutoNum type="arabicPeriod"/>
            </a:pPr>
            <a:r>
              <a:rPr lang="es-CO" sz="3200" dirty="0" smtClean="0"/>
              <a:t>Información necesaria y tecnologías de recolección de datos</a:t>
            </a:r>
          </a:p>
          <a:p>
            <a:pPr marL="398463" indent="-398463">
              <a:buFont typeface="+mj-lt"/>
              <a:buAutoNum type="arabicPeriod"/>
            </a:pPr>
            <a:r>
              <a:rPr lang="es-CO" sz="3200" dirty="0" smtClean="0"/>
              <a:t>Impacto de las tecnologías y paradigmas  emergentes</a:t>
            </a:r>
          </a:p>
          <a:p>
            <a:pPr marL="398463" indent="-398463">
              <a:buFont typeface="+mj-lt"/>
              <a:buAutoNum type="arabicPeriod"/>
            </a:pPr>
            <a:r>
              <a:rPr lang="es-CO" sz="3200" dirty="0" smtClean="0"/>
              <a:t>Ejemplo</a:t>
            </a:r>
            <a:endParaRPr lang="es-CO" sz="3200" dirty="0"/>
          </a:p>
          <a:p>
            <a:pPr marL="398463" indent="-398463">
              <a:buFont typeface="+mj-lt"/>
              <a:buAutoNum type="arabicPeriod"/>
            </a:pPr>
            <a:r>
              <a:rPr lang="es-CO" sz="3200" dirty="0" smtClean="0"/>
              <a:t>Puntuaciones finales</a:t>
            </a:r>
          </a:p>
          <a:p>
            <a:endParaRPr lang="es-CO" sz="3200" dirty="0" smtClean="0"/>
          </a:p>
        </p:txBody>
      </p:sp>
    </p:spTree>
    <p:extLst>
      <p:ext uri="{BB962C8B-B14F-4D97-AF65-F5344CB8AC3E}">
        <p14:creationId xmlns:p14="http://schemas.microsoft.com/office/powerpoint/2010/main" val="50755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dirty="0" smtClean="0"/>
              <a:t>Fricción, Macrotextura y Geometría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30000" r="8889" b="32222"/>
          <a:stretch/>
        </p:blipFill>
        <p:spPr>
          <a:xfrm>
            <a:off x="381000" y="1417638"/>
            <a:ext cx="6019800" cy="200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6096000" y="1676400"/>
            <a:ext cx="5694761" cy="3424657"/>
            <a:chOff x="3539716" y="1592796"/>
            <a:chExt cx="5733415" cy="3190240"/>
          </a:xfrm>
        </p:grpSpPr>
        <p:grpSp>
          <p:nvGrpSpPr>
            <p:cNvPr id="7" name="Group 6"/>
            <p:cNvGrpSpPr/>
            <p:nvPr/>
          </p:nvGrpSpPr>
          <p:grpSpPr>
            <a:xfrm>
              <a:off x="3539716" y="1592796"/>
              <a:ext cx="5733415" cy="3190240"/>
              <a:chOff x="3229292" y="1833880"/>
              <a:chExt cx="5733415" cy="3190240"/>
            </a:xfrm>
          </p:grpSpPr>
          <p:pic>
            <p:nvPicPr>
              <p:cNvPr id="10" name="Picture 9"/>
              <p:cNvPicPr/>
              <p:nvPr/>
            </p:nvPicPr>
            <p:blipFill rotWithShape="1">
              <a:blip r:embed="rId4"/>
              <a:srcRect t="5885" b="4511"/>
              <a:stretch/>
            </p:blipFill>
            <p:spPr bwMode="auto">
              <a:xfrm>
                <a:off x="3229292" y="1833880"/>
                <a:ext cx="5733415" cy="319024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5499847" y="4005064"/>
                <a:ext cx="2720389" cy="2323"/>
              </a:xfrm>
              <a:prstGeom prst="straightConnector1">
                <a:avLst/>
              </a:prstGeom>
              <a:ln>
                <a:solidFill>
                  <a:srgbClr val="8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5504329" y="3998259"/>
                <a:ext cx="0" cy="358588"/>
              </a:xfrm>
              <a:prstGeom prst="straightConnector1">
                <a:avLst/>
              </a:prstGeom>
              <a:ln>
                <a:solidFill>
                  <a:srgbClr val="8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5504329" y="2595282"/>
                <a:ext cx="0" cy="1267902"/>
              </a:xfrm>
              <a:prstGeom prst="straightConnector1">
                <a:avLst/>
              </a:prstGeom>
              <a:ln w="28575">
                <a:solidFill>
                  <a:srgbClr val="80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4597444" y="2265928"/>
                <a:ext cx="11785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800000"/>
                    </a:solidFill>
                  </a:rPr>
                  <a:t>Investigatory Level </a:t>
                </a:r>
                <a:br>
                  <a:rPr lang="en-US" sz="900" dirty="0">
                    <a:solidFill>
                      <a:srgbClr val="800000"/>
                    </a:solidFill>
                  </a:rPr>
                </a:br>
                <a:r>
                  <a:rPr lang="en-US" sz="900" dirty="0">
                    <a:solidFill>
                      <a:srgbClr val="800000"/>
                    </a:solidFill>
                  </a:rPr>
                  <a:t>SR30 ~ 30-35</a:t>
                </a:r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5069035" y="3352731"/>
              <a:ext cx="3227696" cy="661917"/>
            </a:xfrm>
            <a:custGeom>
              <a:avLst/>
              <a:gdLst>
                <a:gd name="connsiteX0" fmla="*/ 3227696 w 3227696"/>
                <a:gd name="connsiteY0" fmla="*/ 661917 h 661917"/>
                <a:gd name="connsiteX1" fmla="*/ 1774209 w 3227696"/>
                <a:gd name="connsiteY1" fmla="*/ 580030 h 661917"/>
                <a:gd name="connsiteX2" fmla="*/ 736980 w 3227696"/>
                <a:gd name="connsiteY2" fmla="*/ 416257 h 661917"/>
                <a:gd name="connsiteX3" fmla="*/ 0 w 3227696"/>
                <a:gd name="connsiteY3" fmla="*/ 0 h 66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7696" h="661917">
                  <a:moveTo>
                    <a:pt x="3227696" y="661917"/>
                  </a:moveTo>
                  <a:cubicBezTo>
                    <a:pt x="2708512" y="641445"/>
                    <a:pt x="2189328" y="620973"/>
                    <a:pt x="1774209" y="580030"/>
                  </a:cubicBezTo>
                  <a:cubicBezTo>
                    <a:pt x="1359090" y="539087"/>
                    <a:pt x="1032682" y="512929"/>
                    <a:pt x="736980" y="416257"/>
                  </a:cubicBezTo>
                  <a:cubicBezTo>
                    <a:pt x="441278" y="319585"/>
                    <a:pt x="220639" y="159792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699956" y="3717032"/>
              <a:ext cx="252028" cy="108012"/>
            </a:xfrm>
            <a:prstGeom prst="ellipse">
              <a:avLst/>
            </a:prstGeom>
            <a:solidFill>
              <a:srgbClr val="FFFF99">
                <a:alpha val="30000"/>
              </a:srgbClr>
            </a:solidFill>
            <a:ln w="190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Content Placeholder 3" descr="HSM Cover_catcov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725069"/>
            <a:ext cx="1223877" cy="1583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267" y="3834087"/>
            <a:ext cx="4480133" cy="2934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Group 16"/>
          <p:cNvGrpSpPr/>
          <p:nvPr/>
        </p:nvGrpSpPr>
        <p:grpSpPr>
          <a:xfrm>
            <a:off x="2763848" y="4367435"/>
            <a:ext cx="2062148" cy="1347563"/>
            <a:chOff x="9362768" y="2667000"/>
            <a:chExt cx="2062148" cy="1383074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9433560" y="2667000"/>
              <a:ext cx="15240" cy="1243840"/>
            </a:xfrm>
            <a:prstGeom prst="straightConnector1">
              <a:avLst/>
            </a:prstGeom>
            <a:ln w="31750">
              <a:solidFill>
                <a:srgbClr val="8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9362768" y="3867194"/>
              <a:ext cx="182880" cy="182880"/>
            </a:xfrm>
            <a:prstGeom prst="ellipse">
              <a:avLst/>
            </a:prstGeom>
            <a:solidFill>
              <a:srgbClr val="00CC00">
                <a:alpha val="40000"/>
              </a:srgbClr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582873" y="2872068"/>
              <a:ext cx="18420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3300"/>
                  </a:solidFill>
                </a:rPr>
                <a:t>Intervention </a:t>
              </a:r>
              <a:endParaRPr lang="en-US" sz="2400" b="1" dirty="0">
                <a:solidFill>
                  <a:srgbClr val="003300"/>
                </a:solidFill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2743200" y="4203044"/>
            <a:ext cx="182880" cy="182880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81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32657"/>
            <a:ext cx="10210800" cy="869971"/>
          </a:xfrm>
        </p:spPr>
        <p:txBody>
          <a:bodyPr/>
          <a:lstStyle/>
          <a:p>
            <a:r>
              <a:rPr lang="es-UY" sz="3600" dirty="0"/>
              <a:t>Propiedades Superficiales “Emergentes”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680102" y="1143000"/>
            <a:ext cx="2955174" cy="3940233"/>
            <a:chOff x="656013" y="1763009"/>
            <a:chExt cx="2955174" cy="3940233"/>
          </a:xfrm>
        </p:grpSpPr>
        <p:pic>
          <p:nvPicPr>
            <p:cNvPr id="6" name="Picture 5" descr="holiday parade 004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13" y="1763009"/>
              <a:ext cx="2955174" cy="394023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529501" y="5147339"/>
              <a:ext cx="10518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Y" sz="2800" b="1" dirty="0">
                  <a:solidFill>
                    <a:srgbClr val="FFFF00"/>
                  </a:solidFill>
                </a:rPr>
                <a:t>Ruido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608366" y="3657600"/>
            <a:ext cx="2478751" cy="3010806"/>
            <a:chOff x="4084365" y="3657600"/>
            <a:chExt cx="2478751" cy="3010806"/>
          </a:xfrm>
        </p:grpSpPr>
        <p:pic>
          <p:nvPicPr>
            <p:cNvPr id="8" name="Picture 7" descr="Tractor Wet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084365" y="3657600"/>
              <a:ext cx="2478751" cy="301080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62629" y="6057254"/>
              <a:ext cx="16124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Y" sz="2800" b="1" dirty="0">
                  <a:solidFill>
                    <a:srgbClr val="FFFF00"/>
                  </a:solidFill>
                </a:rPr>
                <a:t>Salpicado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55794" y="1202628"/>
            <a:ext cx="6200406" cy="2153062"/>
            <a:chOff x="3810000" y="1625549"/>
            <a:chExt cx="4876800" cy="1839964"/>
          </a:xfrm>
        </p:grpSpPr>
        <p:pic>
          <p:nvPicPr>
            <p:cNvPr id="5" name="Picture 2" descr="P1080135 (Large)"/>
            <p:cNvPicPr>
              <a:picLocks noChangeAspect="1" noChangeArrowheads="1"/>
            </p:cNvPicPr>
            <p:nvPr/>
          </p:nvPicPr>
          <p:blipFill>
            <a:blip r:embed="rId5" cstate="print">
              <a:lum brigh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1625549"/>
              <a:ext cx="4876800" cy="1839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923928" y="1630857"/>
              <a:ext cx="34293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Y" sz="2800" b="1" dirty="0">
                  <a:solidFill>
                    <a:srgbClr val="800000"/>
                  </a:solidFill>
                </a:rPr>
                <a:t>Resistencia a la Rodadura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602949" y="3810000"/>
            <a:ext cx="1953251" cy="2039832"/>
            <a:chOff x="6972558" y="3569171"/>
            <a:chExt cx="1953251" cy="2039832"/>
          </a:xfrm>
        </p:grpSpPr>
        <p:pic>
          <p:nvPicPr>
            <p:cNvPr id="7" name="Picture 2" descr="http://media.treehugger.com/assets/images/2011/10/carbon-footprint-green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2558" y="4039028"/>
              <a:ext cx="1953251" cy="15699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Down Arrow 13"/>
            <p:cNvSpPr/>
            <p:nvPr/>
          </p:nvSpPr>
          <p:spPr bwMode="auto">
            <a:xfrm>
              <a:off x="7632340" y="3569171"/>
              <a:ext cx="468216" cy="381227"/>
            </a:xfrm>
            <a:prstGeom prst="downArrow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046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ghway Statistics Cov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77" y="826094"/>
            <a:ext cx="914400" cy="110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3987"/>
            <a:ext cx="10668000" cy="1143000"/>
          </a:xfrm>
        </p:spPr>
        <p:txBody>
          <a:bodyPr>
            <a:noAutofit/>
          </a:bodyPr>
          <a:lstStyle/>
          <a:p>
            <a:r>
              <a:rPr lang="es-UY" sz="4000" dirty="0" smtClean="0"/>
              <a:t>Reporte de los Indicadores de Desempeño – Ejemplo de </a:t>
            </a:r>
            <a:r>
              <a:rPr lang="es-UY" sz="4000" dirty="0"/>
              <a:t>Estados Unidos</a:t>
            </a:r>
            <a:r>
              <a:rPr lang="en-US" sz="4000" dirty="0"/>
              <a:t> </a:t>
            </a:r>
            <a:r>
              <a:rPr lang="en-US" sz="2400" dirty="0"/>
              <a:t>(2009)</a:t>
            </a:r>
            <a:endParaRPr lang="en-US" b="0" dirty="0"/>
          </a:p>
        </p:txBody>
      </p:sp>
      <p:sp>
        <p:nvSpPr>
          <p:cNvPr id="8" name="Rectangle 7"/>
          <p:cNvSpPr/>
          <p:nvPr/>
        </p:nvSpPr>
        <p:spPr>
          <a:xfrm>
            <a:off x="5672708" y="6489341"/>
            <a:ext cx="49597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>
                <a:latin typeface="Arial Narrow" panose="020B0606020202030204" pitchFamily="34" charset="0"/>
              </a:rPr>
              <a:t>Source: </a:t>
            </a:r>
            <a:r>
              <a:rPr lang="en-US" sz="1200" dirty="0">
                <a:latin typeface="Arial Narrow" panose="020B0606020202030204" pitchFamily="34" charset="0"/>
                <a:hlinkClick r:id="rId4"/>
              </a:rPr>
              <a:t>http://www.fhwa.dot.gov/policyinformation/pubs/hf/pl11028/chapter7.cfm</a:t>
            </a:r>
            <a:r>
              <a:rPr lang="en-US" sz="1200" dirty="0">
                <a:latin typeface="Arial Narrow" panose="020B0606020202030204" pitchFamily="34" charset="0"/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63319" y="1139012"/>
            <a:ext cx="3821113" cy="2823387"/>
            <a:chOff x="4752020" y="1219572"/>
            <a:chExt cx="3549688" cy="2646040"/>
          </a:xfrm>
        </p:grpSpPr>
        <p:sp>
          <p:nvSpPr>
            <p:cNvPr id="5" name="Rectangle 4"/>
            <p:cNvSpPr/>
            <p:nvPr/>
          </p:nvSpPr>
          <p:spPr>
            <a:xfrm>
              <a:off x="4752020" y="1219572"/>
              <a:ext cx="332602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b="1" dirty="0"/>
                <a:t>Highway Fatality Rates</a:t>
              </a:r>
            </a:p>
          </p:txBody>
        </p:sp>
        <p:pic>
          <p:nvPicPr>
            <p:cNvPr id="734241" name="Picture 33" descr="Figure 7-3: Highway Fatality Rates: 1980-200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020" y="1579612"/>
              <a:ext cx="3549688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1777152" y="1232757"/>
            <a:ext cx="3670777" cy="5498201"/>
            <a:chOff x="253151" y="1232756"/>
            <a:chExt cx="3670777" cy="5498201"/>
          </a:xfrm>
        </p:grpSpPr>
        <p:pic>
          <p:nvPicPr>
            <p:cNvPr id="734239" name="Picture 31" descr="Figure 7-1: Pavement Surface Smoothness by State: 200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151" y="1952836"/>
              <a:ext cx="3670777" cy="4778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87524" y="1232756"/>
              <a:ext cx="341999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b="1" dirty="0">
                  <a:solidFill>
                    <a:srgbClr val="800000"/>
                  </a:solidFill>
                </a:rPr>
                <a:t>Interstate Pavement </a:t>
              </a:r>
              <a:br>
                <a:rPr lang="en-US" sz="2000" b="1" dirty="0">
                  <a:solidFill>
                    <a:srgbClr val="800000"/>
                  </a:solidFill>
                </a:rPr>
              </a:br>
              <a:r>
                <a:rPr lang="en-US" sz="2000" b="1" dirty="0">
                  <a:solidFill>
                    <a:srgbClr val="800000"/>
                  </a:solidFill>
                </a:rPr>
                <a:t>Smoothness (IRI) by State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163320" y="3847864"/>
            <a:ext cx="3915159" cy="2677480"/>
            <a:chOff x="4639319" y="3883868"/>
            <a:chExt cx="3915159" cy="2677480"/>
          </a:xfrm>
        </p:grpSpPr>
        <p:sp>
          <p:nvSpPr>
            <p:cNvPr id="10" name="Rectangle 4"/>
            <p:cNvSpPr txBox="1">
              <a:spLocks noChangeArrowheads="1"/>
            </p:cNvSpPr>
            <p:nvPr/>
          </p:nvSpPr>
          <p:spPr bwMode="auto">
            <a:xfrm>
              <a:off x="4752020" y="3883868"/>
              <a:ext cx="3802458" cy="57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660033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hlink"/>
                  </a:solidFill>
                  <a:latin typeface="Arial" pitchFamily="34" charset="0"/>
                </a:defRPr>
              </a:lvl2pPr>
              <a:lvl3pPr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hlink"/>
                  </a:solidFill>
                  <a:latin typeface="Arial" pitchFamily="34" charset="0"/>
                </a:defRPr>
              </a:lvl3pPr>
              <a:lvl4pPr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hlink"/>
                  </a:solidFill>
                  <a:latin typeface="Arial" pitchFamily="34" charset="0"/>
                </a:defRPr>
              </a:lvl4pPr>
              <a:lvl5pPr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hlink"/>
                  </a:solidFill>
                  <a:latin typeface="Arial" pitchFamily="34" charset="0"/>
                </a:defRPr>
              </a:lvl5pPr>
              <a:lvl6pPr marL="457200"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hlink"/>
                  </a:solidFill>
                  <a:latin typeface="Arial" pitchFamily="34" charset="0"/>
                </a:defRPr>
              </a:lvl6pPr>
              <a:lvl7pPr marL="914400"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hlink"/>
                  </a:solidFill>
                  <a:latin typeface="Arial" pitchFamily="34" charset="0"/>
                </a:defRPr>
              </a:lvl7pPr>
              <a:lvl8pPr marL="1371600"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hlink"/>
                  </a:solidFill>
                  <a:latin typeface="Arial" pitchFamily="34" charset="0"/>
                </a:defRPr>
              </a:lvl8pPr>
              <a:lvl9pPr marL="1828800"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hlink"/>
                  </a:solidFill>
                  <a:latin typeface="Arial" pitchFamily="34" charset="0"/>
                </a:defRPr>
              </a:lvl9pPr>
            </a:lstStyle>
            <a:p>
              <a:pPr algn="l">
                <a:buNone/>
              </a:pPr>
              <a:r>
                <a:rPr lang="en-US" sz="2000" kern="0" dirty="0">
                  <a:solidFill>
                    <a:schemeClr val="tx1"/>
                  </a:solidFill>
                  <a:latin typeface="+mn-lt"/>
                </a:rPr>
                <a:t>Bridge Deficiencies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19" y="4276935"/>
              <a:ext cx="3821113" cy="2284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241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793240"/>
            <a:ext cx="4724400" cy="3007360"/>
          </a:xfrm>
        </p:spPr>
        <p:txBody>
          <a:bodyPr>
            <a:normAutofit/>
          </a:bodyPr>
          <a:lstStyle/>
          <a:p>
            <a:pPr lvl="0" algn="l"/>
            <a:r>
              <a:rPr lang="es-CO" b="1" noProof="0" dirty="0" smtClean="0"/>
              <a:t>4.  Impacto de Tecnologías y Paradigmas Emergentes</a:t>
            </a:r>
            <a:endParaRPr lang="es-CO" b="1" noProof="0" dirty="0"/>
          </a:p>
        </p:txBody>
      </p:sp>
      <p:grpSp>
        <p:nvGrpSpPr>
          <p:cNvPr id="5" name="Group 4"/>
          <p:cNvGrpSpPr/>
          <p:nvPr/>
        </p:nvGrpSpPr>
        <p:grpSpPr>
          <a:xfrm>
            <a:off x="6781800" y="2209800"/>
            <a:ext cx="4774237" cy="3806410"/>
            <a:chOff x="7265362" y="2213390"/>
            <a:chExt cx="4595475" cy="35318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65362" y="2213390"/>
              <a:ext cx="4595475" cy="318706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696200" y="5375864"/>
              <a:ext cx="3733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Science Digest, April 1958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98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UY" sz="3600" smtClean="0"/>
              <a:t>¿Van a impactar esta tecnologías “inteligentes” el negocio de la infraestructura vial?</a:t>
            </a:r>
            <a:endParaRPr lang="es-UY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UY" sz="3000" dirty="0" smtClean="0"/>
              <a:t>¿Más tecnología en las </a:t>
            </a:r>
            <a:r>
              <a:rPr lang="es-UY" sz="3000" dirty="0" err="1" smtClean="0"/>
              <a:t>vias</a:t>
            </a:r>
            <a:r>
              <a:rPr lang="es-UY" sz="3000" dirty="0" smtClean="0"/>
              <a:t>?</a:t>
            </a:r>
            <a:endParaRPr lang="es-UY" sz="3000" dirty="0" smtClean="0"/>
          </a:p>
          <a:p>
            <a:pPr lvl="1"/>
            <a:r>
              <a:rPr lang="es-UY" sz="3000" dirty="0" smtClean="0"/>
              <a:t>Definitivamente</a:t>
            </a:r>
          </a:p>
          <a:p>
            <a:pPr lvl="1"/>
            <a:r>
              <a:rPr lang="es-UY" sz="3000" dirty="0" smtClean="0"/>
              <a:t>Deberemos gestionar la nueva infraestructura (</a:t>
            </a:r>
            <a:r>
              <a:rPr lang="es-UY" sz="3000" dirty="0" err="1" smtClean="0"/>
              <a:t>ITS</a:t>
            </a:r>
            <a:r>
              <a:rPr lang="es-UY" sz="3000" dirty="0" smtClean="0"/>
              <a:t>)</a:t>
            </a:r>
          </a:p>
          <a:p>
            <a:r>
              <a:rPr lang="es-UY" sz="3000" dirty="0" smtClean="0"/>
              <a:t>¿Estándares de condición mas elevados para atender vehículos inteligentes?</a:t>
            </a:r>
          </a:p>
          <a:p>
            <a:pPr lvl="1"/>
            <a:r>
              <a:rPr lang="es-UY" sz="3000" dirty="0" smtClean="0"/>
              <a:t>Probablemente</a:t>
            </a:r>
          </a:p>
          <a:p>
            <a:pPr lvl="1"/>
            <a:r>
              <a:rPr lang="es-UY" sz="3000" dirty="0" smtClean="0"/>
              <a:t>¿Mejor demarcación?</a:t>
            </a:r>
          </a:p>
          <a:p>
            <a:pPr lvl="1"/>
            <a:r>
              <a:rPr lang="es-UY" sz="3000" b="1" dirty="0" smtClean="0">
                <a:solidFill>
                  <a:srgbClr val="003300"/>
                </a:solidFill>
              </a:rPr>
              <a:t>¿Quien pagará por el mejor nivel de servicio?</a:t>
            </a:r>
          </a:p>
        </p:txBody>
      </p:sp>
    </p:spTree>
    <p:extLst>
      <p:ext uri="{BB962C8B-B14F-4D97-AF65-F5344CB8AC3E}">
        <p14:creationId xmlns:p14="http://schemas.microsoft.com/office/powerpoint/2010/main" val="307968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6244"/>
            <a:ext cx="10464800" cy="1143000"/>
          </a:xfrm>
        </p:spPr>
        <p:txBody>
          <a:bodyPr/>
          <a:lstStyle/>
          <a:p>
            <a:r>
              <a:rPr lang="es-CO" noProof="0" dirty="0" smtClean="0"/>
              <a:t>Infraestructura Inteligente</a:t>
            </a:r>
            <a:endParaRPr lang="es-CO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4" y="1106275"/>
            <a:ext cx="10693396" cy="4754564"/>
          </a:xfrm>
        </p:spPr>
        <p:txBody>
          <a:bodyPr/>
          <a:lstStyle/>
          <a:p>
            <a:pPr marL="457200"/>
            <a:r>
              <a:rPr lang="es-CO" noProof="0" dirty="0" smtClean="0"/>
              <a:t>“</a:t>
            </a:r>
            <a:r>
              <a:rPr lang="es-CO" sz="2400" i="1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Activos vinculados a información y a las reglas que </a:t>
            </a:r>
            <a:r>
              <a:rPr lang="es-CO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rigen su construcción, mantenimiento, uso, rehabilitación y destrucción; a la vez que capaces de incidir sobre el modo en que son utilizados.</a:t>
            </a:r>
            <a:r>
              <a:rPr lang="es-C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s-CO" noProof="0" dirty="0" smtClean="0"/>
          </a:p>
          <a:p>
            <a:pPr marL="457200" lvl="1" indent="0" algn="r">
              <a:buNone/>
            </a:pPr>
            <a:r>
              <a:rPr lang="es-CO" sz="1600" noProof="0" dirty="0" smtClean="0"/>
              <a:t>CISE. (2017). </a:t>
            </a:r>
            <a:r>
              <a:rPr lang="es-CO" sz="1600" i="1" noProof="0" dirty="0" smtClean="0"/>
              <a:t>Intelligent Assets for Tomorrow’s Infrastructure: Guiding Principles</a:t>
            </a:r>
            <a:endParaRPr lang="es-CO" sz="2800" noProof="0" dirty="0" smtClean="0"/>
          </a:p>
          <a:p>
            <a:pPr>
              <a:spcBef>
                <a:spcPts val="600"/>
              </a:spcBef>
            </a:pPr>
            <a:r>
              <a:rPr lang="es-CO" sz="2600" b="1" noProof="0" dirty="0" smtClean="0"/>
              <a:t>Oportunidad</a:t>
            </a:r>
            <a:r>
              <a:rPr lang="es-CO" sz="2600" noProof="0" dirty="0" smtClean="0"/>
              <a:t>:</a:t>
            </a:r>
          </a:p>
          <a:p>
            <a:pPr lvl="1">
              <a:spcBef>
                <a:spcPts val="600"/>
              </a:spcBef>
            </a:pPr>
            <a:r>
              <a:rPr lang="es-CO" sz="2200" noProof="0" dirty="0" smtClean="0"/>
              <a:t>Activos monitorean por sí mismos indicadores de desempeño en tiempo real</a:t>
            </a:r>
          </a:p>
          <a:p>
            <a:pPr lvl="1">
              <a:spcBef>
                <a:spcPts val="600"/>
              </a:spcBef>
            </a:pPr>
            <a:r>
              <a:rPr lang="es-CO" sz="2200" noProof="0" dirty="0" smtClean="0"/>
              <a:t>Inician acciones en forma directa (eventualmente automática) a partir de la información suministrada por la infraestructura.</a:t>
            </a:r>
          </a:p>
          <a:p>
            <a:pPr lvl="1">
              <a:spcBef>
                <a:spcPts val="600"/>
              </a:spcBef>
            </a:pPr>
            <a:r>
              <a:rPr lang="es-CO" sz="2200" noProof="0" dirty="0" smtClean="0"/>
              <a:t>Puede  reducir el riesgo que el gestor ignore un indicador clave o falle </a:t>
            </a:r>
            <a:r>
              <a:rPr lang="es-CO" sz="2200" dirty="0" smtClean="0"/>
              <a:t>al asignar tareas de mantenimiento cruciales</a:t>
            </a:r>
            <a:r>
              <a:rPr lang="es-CO" sz="2200" noProof="0" dirty="0" smtClean="0"/>
              <a:t>. </a:t>
            </a:r>
          </a:p>
          <a:p>
            <a:pPr>
              <a:spcBef>
                <a:spcPts val="600"/>
              </a:spcBef>
            </a:pPr>
            <a:r>
              <a:rPr lang="es-CO" sz="2600" b="1" dirty="0"/>
              <a:t>Desafío</a:t>
            </a:r>
            <a:r>
              <a:rPr lang="es-CO" sz="2600" dirty="0" smtClean="0"/>
              <a:t>:</a:t>
            </a:r>
            <a:endParaRPr lang="es-CO" sz="2600" dirty="0"/>
          </a:p>
          <a:p>
            <a:pPr marL="855663" lvl="1" indent="-341313">
              <a:spcBef>
                <a:spcPts val="300"/>
              </a:spcBef>
            </a:pPr>
            <a:r>
              <a:rPr lang="es-CO" sz="2200" dirty="0" smtClean="0"/>
              <a:t>La </a:t>
            </a:r>
            <a:r>
              <a:rPr lang="es-CO" sz="2200" dirty="0"/>
              <a:t>posible automatización de algunas decisiones de gestión tendrá repercusiones organizacionales y legales significativas.</a:t>
            </a:r>
          </a:p>
          <a:p>
            <a:pPr lvl="1"/>
            <a:endParaRPr lang="es-CO" sz="2100" noProof="0" dirty="0" smtClean="0"/>
          </a:p>
          <a:p>
            <a:pPr lvl="1"/>
            <a:endParaRPr lang="es-CO" sz="2100" noProof="0" dirty="0"/>
          </a:p>
        </p:txBody>
      </p:sp>
      <p:grpSp>
        <p:nvGrpSpPr>
          <p:cNvPr id="6" name="Group 5"/>
          <p:cNvGrpSpPr/>
          <p:nvPr/>
        </p:nvGrpSpPr>
        <p:grpSpPr>
          <a:xfrm>
            <a:off x="155575" y="-2217736"/>
            <a:ext cx="2834641" cy="2069801"/>
            <a:chOff x="155575" y="-2217736"/>
            <a:chExt cx="2834641" cy="2069801"/>
          </a:xfrm>
        </p:grpSpPr>
        <p:pic>
          <p:nvPicPr>
            <p:cNvPr id="1026" name="Picture 2" descr="smart technology에 대한 이미지 검색결과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217736"/>
              <a:ext cx="2834640" cy="15944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55576" y="-609600"/>
              <a:ext cx="28346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Arial Narrow" panose="020B0606020202030204" pitchFamily="34" charset="0"/>
                </a:rPr>
                <a:t>http://themocracy.com/3-safety-benefits-of-having-smart-technology-in-your-home/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1666" t="17500" r="33333" b="5000"/>
          <a:stretch/>
        </p:blipFill>
        <p:spPr>
          <a:xfrm>
            <a:off x="101600" y="1143000"/>
            <a:ext cx="1193804" cy="1762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141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noProof="0" dirty="0" smtClean="0"/>
              <a:t>Vehículos inteligentes - Conectividad</a:t>
            </a:r>
            <a:endParaRPr lang="es-CO" noProof="0" dirty="0"/>
          </a:p>
        </p:txBody>
      </p:sp>
      <p:grpSp>
        <p:nvGrpSpPr>
          <p:cNvPr id="8" name="Group 7"/>
          <p:cNvGrpSpPr/>
          <p:nvPr/>
        </p:nvGrpSpPr>
        <p:grpSpPr>
          <a:xfrm>
            <a:off x="1548594" y="1607798"/>
            <a:ext cx="3290260" cy="2500942"/>
            <a:chOff x="1548594" y="1607798"/>
            <a:chExt cx="3290260" cy="25009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594" y="2063183"/>
              <a:ext cx="3290260" cy="204555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548594" y="1607798"/>
              <a:ext cx="32902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UY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Vehículos conectados</a:t>
              </a:r>
              <a:endParaRPr lang="es-UY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378710" y="2863438"/>
            <a:ext cx="3526822" cy="2500941"/>
            <a:chOff x="8378710" y="2863438"/>
            <a:chExt cx="3526822" cy="25009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710" y="3318822"/>
              <a:ext cx="3526822" cy="204555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378710" y="2863438"/>
              <a:ext cx="3526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UY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Vehículo autónomo</a:t>
              </a:r>
              <a:endParaRPr lang="es-UY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669702" y="5562600"/>
            <a:ext cx="9845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s-CO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Altamente dependiente de la condición de la infraestructura.</a:t>
            </a:r>
            <a:endParaRPr lang="es-CO" sz="28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041968" y="2140803"/>
            <a:ext cx="3009089" cy="2885596"/>
            <a:chOff x="5041968" y="2140803"/>
            <a:chExt cx="3009089" cy="288559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9720" y="2926290"/>
              <a:ext cx="2921337" cy="210010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041968" y="2140803"/>
              <a:ext cx="300908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UY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Vehículo a Infraestructura - </a:t>
              </a:r>
              <a:r>
                <a:rPr lang="es-UY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V2I</a:t>
              </a:r>
              <a:endParaRPr lang="es-UY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32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924800" cy="1143000"/>
          </a:xfrm>
        </p:spPr>
        <p:txBody>
          <a:bodyPr/>
          <a:lstStyle/>
          <a:p>
            <a:r>
              <a:rPr lang="es-CO" noProof="0" dirty="0" smtClean="0"/>
              <a:t>Vehículos inteligentes </a:t>
            </a:r>
            <a:r>
              <a:rPr lang="es-CO" sz="3200" noProof="0" dirty="0" smtClean="0"/>
              <a:t>(cont.)</a:t>
            </a:r>
            <a:endParaRPr lang="es-CO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O" sz="2600" b="1" noProof="0" dirty="0" smtClean="0"/>
              <a:t>Desafío</a:t>
            </a:r>
          </a:p>
          <a:p>
            <a:r>
              <a:rPr lang="es-CO" sz="2200" noProof="0" dirty="0" smtClean="0"/>
              <a:t>Sensores de Nivel 0 y 1 requieren</a:t>
            </a:r>
            <a:br>
              <a:rPr lang="es-CO" sz="2200" noProof="0" dirty="0" smtClean="0"/>
            </a:br>
            <a:r>
              <a:rPr lang="es-CO" sz="2200" noProof="0" dirty="0" smtClean="0"/>
              <a:t>infraestructura confiable y robusta (demarcaciones)</a:t>
            </a:r>
          </a:p>
          <a:p>
            <a:r>
              <a:rPr lang="es-CO" sz="2200" noProof="0" dirty="0" smtClean="0"/>
              <a:t>Vehículos autónomos altamente dependientes del estado de la infraestructura y, por ende, de cómo se </a:t>
            </a:r>
            <a:r>
              <a:rPr lang="es-CO" sz="2200" dirty="0"/>
              <a:t>la </a:t>
            </a:r>
            <a:r>
              <a:rPr lang="es-CO" sz="2200" dirty="0" smtClean="0"/>
              <a:t>gestiona</a:t>
            </a:r>
            <a:r>
              <a:rPr lang="es-CO" sz="2200" noProof="0" dirty="0" smtClean="0"/>
              <a:t>.</a:t>
            </a:r>
          </a:p>
          <a:p>
            <a:pPr marL="0" indent="0">
              <a:buNone/>
            </a:pPr>
            <a:r>
              <a:rPr lang="es-CO" b="1" dirty="0" smtClean="0"/>
              <a:t>Oportunidad</a:t>
            </a:r>
            <a:endParaRPr lang="es-CO" b="1" dirty="0"/>
          </a:p>
          <a:p>
            <a:r>
              <a:rPr lang="es-CO" sz="2200" dirty="0"/>
              <a:t>Los datos recabados pueden emplearse para evaluar el estado y el nivel de servicio de la infraestructura vial. </a:t>
            </a:r>
          </a:p>
          <a:p>
            <a:pPr marL="685800" lvl="1"/>
            <a:r>
              <a:rPr lang="es-CO" sz="2200" dirty="0" smtClean="0"/>
              <a:t>Ej</a:t>
            </a:r>
            <a:r>
              <a:rPr lang="es-CO" sz="2200" dirty="0"/>
              <a:t>.: Los datos recolectados por vehículos autónomos se está utilizando en los países escandinavos para la planificación de tareas de mantenimiento invernal.</a:t>
            </a:r>
          </a:p>
          <a:p>
            <a:pPr lvl="1"/>
            <a:endParaRPr lang="es-CO" sz="2300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" y="5715000"/>
            <a:ext cx="1422399" cy="1066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Advancing Transportation Through Innovation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915400" y="263940"/>
            <a:ext cx="2997200" cy="2489960"/>
            <a:chOff x="8991600" y="105305"/>
            <a:chExt cx="2997200" cy="2489960"/>
          </a:xfrm>
        </p:grpSpPr>
        <p:pic>
          <p:nvPicPr>
            <p:cNvPr id="2050" name="Picture 2" descr="autonomous vehicles에 대한 이미지 검색결과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1600" y="105305"/>
              <a:ext cx="2997200" cy="1998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8991600" y="2133600"/>
              <a:ext cx="29972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Arial Narrow" panose="020B0606020202030204" pitchFamily="34" charset="0"/>
                </a:rPr>
                <a:t>http://clepa.eu/mediaroom/autonomous-vehicles-will-drive-change-auto-manufacturing-insurance/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376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38177" y="117375"/>
            <a:ext cx="104648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Evaluación de Pavimentos utilizando  Vehículos </a:t>
            </a:r>
            <a:r>
              <a:rPr lang="es-ES" dirty="0" smtClean="0"/>
              <a:t>Inteligentes - Ejemplos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54126" y="1467764"/>
            <a:ext cx="10464800" cy="863953"/>
          </a:xfrm>
        </p:spPr>
        <p:txBody>
          <a:bodyPr/>
          <a:lstStyle/>
          <a:p>
            <a:pPr marL="0" indent="0">
              <a:buNone/>
            </a:pPr>
            <a:r>
              <a:rPr lang="es-UY" dirty="0" smtClean="0"/>
              <a:t>Utilizar datos </a:t>
            </a:r>
            <a:r>
              <a:rPr lang="es-UY" dirty="0" smtClean="0"/>
              <a:t>recolectados </a:t>
            </a:r>
            <a:r>
              <a:rPr lang="es-UY" dirty="0" smtClean="0"/>
              <a:t>de vehículos para monitorear de forma remota y continuamente la  salud infraestructura vial</a:t>
            </a:r>
            <a:endParaRPr lang="es-UY" dirty="0"/>
          </a:p>
        </p:txBody>
      </p:sp>
      <p:pic>
        <p:nvPicPr>
          <p:cNvPr id="9" name="Picture 1" descr="C:\Documents and Settings\edeleon\Local Settings\Application Data\The Transtec Group\ProVAL 2.7\Profiles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9682" y="3953910"/>
            <a:ext cx="3972658" cy="279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53936" y="3654404"/>
            <a:ext cx="3083388" cy="183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7"/>
          <p:cNvGrpSpPr/>
          <p:nvPr/>
        </p:nvGrpSpPr>
        <p:grpSpPr>
          <a:xfrm>
            <a:off x="847573" y="4194197"/>
            <a:ext cx="4581043" cy="1626698"/>
            <a:chOff x="1517285" y="1650617"/>
            <a:chExt cx="5022595" cy="4180513"/>
          </a:xfrm>
        </p:grpSpPr>
        <p:sp>
          <p:nvSpPr>
            <p:cNvPr id="15" name="Oval 14"/>
            <p:cNvSpPr/>
            <p:nvPr/>
          </p:nvSpPr>
          <p:spPr bwMode="auto">
            <a:xfrm>
              <a:off x="1517285" y="1650617"/>
              <a:ext cx="732902" cy="1692189"/>
            </a:xfrm>
            <a:prstGeom prst="ellipse">
              <a:avLst/>
            </a:prstGeom>
            <a:noFill/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6047663" y="4138942"/>
              <a:ext cx="492217" cy="1692188"/>
            </a:xfrm>
            <a:prstGeom prst="ellipse">
              <a:avLst/>
            </a:prstGeom>
            <a:noFill/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latin typeface="Arial" charset="0"/>
              </a:endParaRPr>
            </a:p>
          </p:txBody>
        </p:sp>
        <p:cxnSp>
          <p:nvCxnSpPr>
            <p:cNvPr id="17" name="Straight Arrow Connector 16"/>
            <p:cNvCxnSpPr>
              <a:endCxn id="16" idx="1"/>
            </p:cNvCxnSpPr>
            <p:nvPr/>
          </p:nvCxnSpPr>
          <p:spPr bwMode="auto">
            <a:xfrm>
              <a:off x="2300595" y="2821252"/>
              <a:ext cx="3819150" cy="156550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pic>
        <p:nvPicPr>
          <p:cNvPr id="20" name="Picture 2" descr="Maria 001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3242" y="3671825"/>
            <a:ext cx="2276557" cy="113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le 2"/>
          <p:cNvSpPr txBox="1">
            <a:spLocks/>
          </p:cNvSpPr>
          <p:nvPr/>
        </p:nvSpPr>
        <p:spPr>
          <a:xfrm>
            <a:off x="7163070" y="2514600"/>
            <a:ext cx="4829786" cy="8154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6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s-UY" sz="2200" dirty="0" smtClean="0">
                <a:solidFill>
                  <a:srgbClr val="002060"/>
                </a:solidFill>
              </a:rPr>
              <a:t>Estimación de la fricción usando neumáticos inteligentes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b="44448"/>
          <a:stretch/>
        </p:blipFill>
        <p:spPr>
          <a:xfrm>
            <a:off x="8610870" y="3758344"/>
            <a:ext cx="3502152" cy="3017179"/>
          </a:xfrm>
          <a:prstGeom prst="rect">
            <a:avLst/>
          </a:prstGeom>
        </p:spPr>
      </p:pic>
      <p:pic>
        <p:nvPicPr>
          <p:cNvPr id="10" name="Picture 2" descr="http://www.connectedvehicleinfrastructure-utc.org/sites/default/files/pictures/cvi-utc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936" y="2593472"/>
            <a:ext cx="1037867" cy="939496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t="-1" r="50128" b="52999"/>
          <a:stretch/>
        </p:blipFill>
        <p:spPr>
          <a:xfrm>
            <a:off x="6894176" y="3330043"/>
            <a:ext cx="3566160" cy="23714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6100" y="2547877"/>
            <a:ext cx="565697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UY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 y Gestión de Pavimentos facilitadas por vehículos conectados </a:t>
            </a:r>
            <a:br>
              <a:rPr lang="es-UY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Proof-of-Concept </a:t>
            </a:r>
            <a:endParaRPr lang="en-US" sz="2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5310" y="5592331"/>
            <a:ext cx="1157153" cy="115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05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45813"/>
            <a:ext cx="10744200" cy="1149587"/>
          </a:xfrm>
        </p:spPr>
        <p:txBody>
          <a:bodyPr>
            <a:noAutofit/>
          </a:bodyPr>
          <a:lstStyle/>
          <a:p>
            <a:r>
              <a:rPr lang="es-UY" sz="3600" dirty="0"/>
              <a:t>Muchas </a:t>
            </a:r>
            <a:r>
              <a:rPr lang="es-UY" sz="3600" dirty="0" smtClean="0"/>
              <a:t>Aplicaciones </a:t>
            </a:r>
            <a:r>
              <a:rPr lang="es-UY" sz="3600" dirty="0"/>
              <a:t>usando </a:t>
            </a:r>
            <a:r>
              <a:rPr lang="es-UY" sz="3600" dirty="0" smtClean="0"/>
              <a:t>Teléfonos Celulares</a:t>
            </a:r>
            <a:endParaRPr lang="es-UY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200" y="1515589"/>
            <a:ext cx="5208956" cy="4724400"/>
          </a:xfrm>
        </p:spPr>
        <p:txBody>
          <a:bodyPr/>
          <a:lstStyle/>
          <a:p>
            <a:pPr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s-UY" sz="2600" dirty="0"/>
              <a:t>Ventajas de hacerlo en forma </a:t>
            </a:r>
            <a:r>
              <a:rPr lang="es-UY" sz="2600" dirty="0" smtClean="0"/>
              <a:t>automática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s-UY" sz="2600" dirty="0" smtClean="0"/>
              <a:t>Otras aplicaciones para:</a:t>
            </a:r>
          </a:p>
          <a:p>
            <a:pPr>
              <a:spcBef>
                <a:spcPts val="1800"/>
              </a:spcBef>
            </a:pPr>
            <a:r>
              <a:rPr lang="es-UY" sz="2600" dirty="0" smtClean="0"/>
              <a:t>Entrada de datos de evaluación visual</a:t>
            </a:r>
          </a:p>
          <a:p>
            <a:pPr>
              <a:spcBef>
                <a:spcPts val="1800"/>
              </a:spcBef>
            </a:pPr>
            <a:r>
              <a:rPr lang="es-UY" sz="2600" dirty="0" smtClean="0"/>
              <a:t>Evaluar la rugosidad</a:t>
            </a:r>
          </a:p>
          <a:p>
            <a:pPr>
              <a:spcBef>
                <a:spcPts val="1800"/>
              </a:spcBef>
            </a:pPr>
            <a:r>
              <a:rPr lang="es-UY" sz="2600" dirty="0" smtClean="0"/>
              <a:t>Detectar pozos o huecos</a:t>
            </a:r>
          </a:p>
          <a:p>
            <a:pPr>
              <a:spcBef>
                <a:spcPts val="1800"/>
              </a:spcBef>
            </a:pPr>
            <a:r>
              <a:rPr lang="es-UY" sz="2600" dirty="0" smtClean="0"/>
              <a:t>Apoyo a la vialidad </a:t>
            </a:r>
            <a:r>
              <a:rPr lang="es-UY" sz="2600" dirty="0" smtClean="0"/>
              <a:t>invernal (fricción)</a:t>
            </a:r>
            <a:endParaRPr lang="es-UY" sz="2600" dirty="0" smtClean="0"/>
          </a:p>
          <a:p>
            <a:pPr>
              <a:spcBef>
                <a:spcPts val="1800"/>
              </a:spcBef>
            </a:pPr>
            <a:endParaRPr lang="es-UY" sz="2600" dirty="0"/>
          </a:p>
        </p:txBody>
      </p:sp>
      <p:grpSp>
        <p:nvGrpSpPr>
          <p:cNvPr id="9" name="Group 8"/>
          <p:cNvGrpSpPr/>
          <p:nvPr/>
        </p:nvGrpSpPr>
        <p:grpSpPr>
          <a:xfrm>
            <a:off x="1524000" y="1447800"/>
            <a:ext cx="4318032" cy="5290810"/>
            <a:chOff x="457200" y="1066800"/>
            <a:chExt cx="4318032" cy="52908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1066800"/>
              <a:ext cx="4318032" cy="477446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75556" y="5834390"/>
              <a:ext cx="374390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 Narrow" panose="020B0606020202030204" pitchFamily="34" charset="0"/>
                </a:rPr>
                <a:t>http://www.mdzol.com/nota/654829-registra-el-pozo-de-tu-calle-en-el-fono-bache/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33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793240"/>
            <a:ext cx="10546080" cy="3007360"/>
          </a:xfrm>
        </p:spPr>
        <p:txBody>
          <a:bodyPr>
            <a:normAutofit/>
          </a:bodyPr>
          <a:lstStyle/>
          <a:p>
            <a:pPr lvl="0" algn="ctr"/>
            <a:r>
              <a:rPr lang="es-CO" b="1" dirty="0" smtClean="0"/>
              <a:t>1. Gestión de Activos Viales (Pavimentos)</a:t>
            </a:r>
            <a:endParaRPr lang="es-CO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4495800"/>
            <a:ext cx="3586246" cy="1861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19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0847" y="76200"/>
            <a:ext cx="10464800" cy="1143000"/>
          </a:xfrm>
        </p:spPr>
        <p:txBody>
          <a:bodyPr>
            <a:normAutofit fontScale="90000"/>
          </a:bodyPr>
          <a:lstStyle/>
          <a:p>
            <a:r>
              <a:rPr lang="es-CO" sz="3600" noProof="0" dirty="0" smtClean="0"/>
              <a:t>El enfoque en el usuario no es solo en el Transporte</a:t>
            </a:r>
            <a:r>
              <a:rPr lang="es-CO" noProof="0" dirty="0" smtClean="0"/>
              <a:t/>
            </a:r>
            <a:br>
              <a:rPr lang="es-CO" noProof="0" dirty="0" smtClean="0"/>
            </a:br>
            <a:r>
              <a:rPr lang="es-CO" noProof="0" dirty="0" smtClean="0"/>
              <a:t>Comunidades Centradas en el Usuario</a:t>
            </a:r>
            <a:endParaRPr lang="es-CO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847" y="1401763"/>
            <a:ext cx="10464800" cy="4525963"/>
          </a:xfrm>
        </p:spPr>
        <p:txBody>
          <a:bodyPr/>
          <a:lstStyle/>
          <a:p>
            <a:pPr marL="0" indent="0">
              <a:buNone/>
            </a:pPr>
            <a:r>
              <a:rPr lang="es-CO" sz="2400" noProof="0" dirty="0" smtClean="0"/>
              <a:t>Surge en repuesta al acelerado de la población urbana y </a:t>
            </a:r>
            <a:r>
              <a:rPr lang="es-CO" sz="2400" noProof="0" dirty="0" smtClean="0"/>
              <a:t/>
            </a:r>
            <a:br>
              <a:rPr lang="es-CO" sz="2400" noProof="0" dirty="0" smtClean="0"/>
            </a:br>
            <a:r>
              <a:rPr lang="es-CO" sz="2400" dirty="0" smtClean="0"/>
              <a:t>las </a:t>
            </a:r>
            <a:r>
              <a:rPr lang="es-CO" sz="2400" dirty="0" smtClean="0"/>
              <a:t>áreas metropolitanas</a:t>
            </a:r>
            <a:r>
              <a:rPr lang="es-CO" sz="2400" noProof="0" dirty="0" smtClean="0"/>
              <a:t>.</a:t>
            </a:r>
          </a:p>
          <a:p>
            <a:pPr>
              <a:spcBef>
                <a:spcPts val="600"/>
              </a:spcBef>
            </a:pPr>
            <a:r>
              <a:rPr lang="es-CO" sz="2200" noProof="0" dirty="0" smtClean="0"/>
              <a:t>Las redes de infraestructura compatibles con las comunidades</a:t>
            </a:r>
            <a:br>
              <a:rPr lang="es-CO" sz="2200" noProof="0" dirty="0" smtClean="0"/>
            </a:br>
            <a:r>
              <a:rPr lang="es-CO" sz="2200" noProof="0" dirty="0" smtClean="0"/>
              <a:t>y </a:t>
            </a:r>
            <a:r>
              <a:rPr lang="es-CO" sz="2200" dirty="0" smtClean="0"/>
              <a:t>evolucionan con éstas</a:t>
            </a:r>
            <a:r>
              <a:rPr lang="en-US" sz="2200" dirty="0" smtClean="0"/>
              <a:t> (</a:t>
            </a:r>
            <a:r>
              <a:rPr lang="es-CO" sz="2200" dirty="0" smtClean="0"/>
              <a:t>quienes</a:t>
            </a:r>
            <a:r>
              <a:rPr lang="en-US" sz="2200" dirty="0" smtClean="0"/>
              <a:t> las </a:t>
            </a:r>
            <a:r>
              <a:rPr lang="es-CO" sz="2200" dirty="0" smtClean="0"/>
              <a:t>utilizan</a:t>
            </a:r>
            <a:r>
              <a:rPr lang="en-US" sz="2200" dirty="0" smtClean="0"/>
              <a:t> y </a:t>
            </a:r>
            <a:r>
              <a:rPr lang="es-CO" sz="2200" dirty="0" smtClean="0"/>
              <a:t>modifican</a:t>
            </a:r>
            <a:r>
              <a:rPr lang="en-US" sz="2200" dirty="0" smtClean="0"/>
              <a:t>)</a:t>
            </a:r>
            <a:r>
              <a:rPr lang="es-CO" sz="2200" dirty="0" smtClean="0"/>
              <a:t>.</a:t>
            </a:r>
          </a:p>
          <a:p>
            <a:pPr>
              <a:spcBef>
                <a:spcPts val="600"/>
              </a:spcBef>
            </a:pPr>
            <a:r>
              <a:rPr lang="es-CO" sz="2200" dirty="0" smtClean="0"/>
              <a:t>Comprende la perspectiva humana durante todo el proceso </a:t>
            </a:r>
            <a:r>
              <a:rPr lang="es-CO" sz="2200" dirty="0" smtClean="0"/>
              <a:t/>
            </a:r>
            <a:br>
              <a:rPr lang="es-CO" sz="2200" dirty="0" smtClean="0"/>
            </a:br>
            <a:r>
              <a:rPr lang="es-CO" sz="2200" dirty="0" smtClean="0"/>
              <a:t>(</a:t>
            </a:r>
            <a:r>
              <a:rPr lang="es-CO" sz="2200" dirty="0" smtClean="0"/>
              <a:t>ciclo de vida) para optimizar el beneficios económicos, sociales y ambientales</a:t>
            </a:r>
            <a:r>
              <a:rPr lang="es-CO" sz="2200" noProof="0" dirty="0" smtClean="0"/>
              <a:t>.</a:t>
            </a:r>
          </a:p>
          <a:p>
            <a:pPr>
              <a:spcBef>
                <a:spcPts val="600"/>
              </a:spcBef>
            </a:pPr>
            <a:r>
              <a:rPr lang="es-CO" sz="2200" dirty="0" smtClean="0"/>
              <a:t>Decisiones e inversiones centradas en las necesidades de los usuarios</a:t>
            </a:r>
            <a:r>
              <a:rPr lang="es-CO" sz="2200" noProof="0" dirty="0" smtClean="0"/>
              <a:t>.</a:t>
            </a:r>
          </a:p>
          <a:p>
            <a:pPr>
              <a:spcBef>
                <a:spcPts val="600"/>
              </a:spcBef>
            </a:pPr>
            <a:r>
              <a:rPr lang="es-CO" sz="2200" dirty="0" smtClean="0"/>
              <a:t>Énfasis en la mejora de efectividad y eficiencia, la mejora de la calidad de vida, la satisfacción del usuario, la accesibilidad, sostenibilidad, salud y seguridad públicas</a:t>
            </a:r>
            <a:r>
              <a:rPr lang="es-CO" sz="2400" dirty="0" smtClean="0"/>
              <a:t>.</a:t>
            </a:r>
          </a:p>
          <a:p>
            <a:pPr marL="0" indent="0">
              <a:buNone/>
            </a:pPr>
            <a:r>
              <a:rPr lang="es-CO" sz="2400" b="1" dirty="0" smtClean="0"/>
              <a:t>Oportunidad:</a:t>
            </a:r>
          </a:p>
          <a:p>
            <a:pPr>
              <a:spcBef>
                <a:spcPts val="600"/>
              </a:spcBef>
            </a:pPr>
            <a:r>
              <a:rPr lang="es-CO" sz="2200" dirty="0" smtClean="0"/>
              <a:t>Alinear el desarrollo de la infraestructura, indicadores de servicio y objetivos de gestión con las preferencias y necesidades de los usuarios</a:t>
            </a:r>
            <a:endParaRPr lang="es-CO" sz="2400" dirty="0" smtClean="0"/>
          </a:p>
        </p:txBody>
      </p:sp>
      <p:pic>
        <p:nvPicPr>
          <p:cNvPr id="3074" name="Picture 2" descr="national geographic population issue cover에 대한 이미지 검색결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942035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200" y="1219200"/>
            <a:ext cx="1554480" cy="202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347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4C1204FC-983C-4B3E-8159-068F0593A1E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31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Advancing Transportation Through Innovation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646" y="0"/>
            <a:ext cx="10769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8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793240"/>
            <a:ext cx="5135880" cy="3007360"/>
          </a:xfrm>
        </p:spPr>
        <p:txBody>
          <a:bodyPr>
            <a:normAutofit/>
          </a:bodyPr>
          <a:lstStyle/>
          <a:p>
            <a:pPr lvl="0" algn="ctr"/>
            <a:r>
              <a:rPr lang="es-CO" b="1" noProof="0" dirty="0" smtClean="0"/>
              <a:t>5. Ejemplo</a:t>
            </a:r>
            <a:endParaRPr lang="es-CO" b="1" noProof="0" dirty="0"/>
          </a:p>
        </p:txBody>
      </p:sp>
    </p:spTree>
    <p:extLst>
      <p:ext uri="{BB962C8B-B14F-4D97-AF65-F5344CB8AC3E}">
        <p14:creationId xmlns:p14="http://schemas.microsoft.com/office/powerpoint/2010/main" val="100149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10744200" cy="1143000"/>
          </a:xfrm>
        </p:spPr>
        <p:txBody>
          <a:bodyPr>
            <a:normAutofit/>
          </a:bodyPr>
          <a:lstStyle/>
          <a:p>
            <a:r>
              <a:rPr lang="es-UY" dirty="0" smtClean="0"/>
              <a:t>Departamento de Transportes de Virginia</a:t>
            </a:r>
            <a:endParaRPr lang="es-UY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/>
          <a:stretch/>
        </p:blipFill>
        <p:spPr bwMode="auto">
          <a:xfrm>
            <a:off x="2971800" y="2269111"/>
            <a:ext cx="9119462" cy="454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1"/>
            <a:ext cx="6172200" cy="3657599"/>
          </a:xfrm>
          <a:solidFill>
            <a:srgbClr val="FFFF99"/>
          </a:solidFill>
        </p:spPr>
        <p:txBody>
          <a:bodyPr/>
          <a:lstStyle/>
          <a:p>
            <a:r>
              <a:rPr lang="es-UY" dirty="0" smtClean="0"/>
              <a:t>VDOT mantiene 128,000 millas de pavimentos </a:t>
            </a:r>
          </a:p>
          <a:p>
            <a:pPr lvl="1"/>
            <a:r>
              <a:rPr lang="es-UY" dirty="0" smtClean="0"/>
              <a:t>Interestatal: ~5,500 millas</a:t>
            </a:r>
          </a:p>
          <a:p>
            <a:pPr lvl="1"/>
            <a:r>
              <a:rPr lang="es-UY" dirty="0" smtClean="0"/>
              <a:t>Primaria: ~22,000 millas </a:t>
            </a:r>
          </a:p>
          <a:p>
            <a:pPr lvl="1"/>
            <a:r>
              <a:rPr lang="es-UY" dirty="0" smtClean="0"/>
              <a:t>Secundaria: ~100,000 millas  </a:t>
            </a:r>
          </a:p>
          <a:p>
            <a:r>
              <a:rPr lang="es-UY" dirty="0" smtClean="0"/>
              <a:t>3</a:t>
            </a:r>
            <a:r>
              <a:rPr lang="es-UY" baseline="30000" dirty="0" smtClean="0"/>
              <a:t>ra</a:t>
            </a:r>
            <a:r>
              <a:rPr lang="es-UY" dirty="0" smtClean="0"/>
              <a:t> red en los EEUU</a:t>
            </a:r>
          </a:p>
        </p:txBody>
      </p:sp>
    </p:spTree>
    <p:extLst>
      <p:ext uri="{BB962C8B-B14F-4D97-AF65-F5344CB8AC3E}">
        <p14:creationId xmlns:p14="http://schemas.microsoft.com/office/powerpoint/2010/main" val="134378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224645"/>
            <a:ext cx="8229600" cy="712787"/>
          </a:xfrm>
        </p:spPr>
        <p:txBody>
          <a:bodyPr>
            <a:normAutofit fontScale="90000"/>
          </a:bodyPr>
          <a:lstStyle/>
          <a:p>
            <a:r>
              <a:rPr lang="es-UY" dirty="0" smtClean="0"/>
              <a:t>Evaluación de Pavimentos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1066800"/>
            <a:ext cx="9525000" cy="5150768"/>
          </a:xfrm>
        </p:spPr>
        <p:txBody>
          <a:bodyPr/>
          <a:lstStyle/>
          <a:p>
            <a:r>
              <a:rPr lang="es-UY" dirty="0"/>
              <a:t>Evaluación de </a:t>
            </a:r>
            <a:r>
              <a:rPr lang="es-UY" dirty="0" smtClean="0"/>
              <a:t>condición</a:t>
            </a:r>
            <a:endParaRPr lang="es-UY" sz="2400" dirty="0"/>
          </a:p>
          <a:p>
            <a:pPr lvl="1">
              <a:spcBef>
                <a:spcPts val="600"/>
              </a:spcBef>
            </a:pPr>
            <a:r>
              <a:rPr lang="es-UY" sz="2400" dirty="0"/>
              <a:t>100% interestatal &amp; primarias </a:t>
            </a:r>
            <a:r>
              <a:rPr lang="es-UY" sz="2400" dirty="0" smtClean="0"/>
              <a:t/>
            </a:r>
            <a:br>
              <a:rPr lang="es-UY" sz="2400" dirty="0" smtClean="0"/>
            </a:br>
            <a:r>
              <a:rPr lang="es-UY" sz="2400" dirty="0" smtClean="0"/>
              <a:t>+ </a:t>
            </a:r>
            <a:r>
              <a:rPr lang="es-UY" sz="2400" dirty="0"/>
              <a:t>20% secundarias</a:t>
            </a:r>
          </a:p>
          <a:p>
            <a:pPr lvl="1">
              <a:spcBef>
                <a:spcPts val="600"/>
              </a:spcBef>
            </a:pPr>
            <a:r>
              <a:rPr lang="es-UY" sz="2400" dirty="0" smtClean="0"/>
              <a:t>Equipos </a:t>
            </a:r>
            <a:r>
              <a:rPr lang="es-UY" sz="2400" dirty="0"/>
              <a:t>multifuncionales </a:t>
            </a:r>
            <a:endParaRPr lang="es-UY" sz="2400" dirty="0" smtClean="0"/>
          </a:p>
          <a:p>
            <a:pPr lvl="1">
              <a:spcBef>
                <a:spcPts val="600"/>
              </a:spcBef>
            </a:pPr>
            <a:r>
              <a:rPr lang="es-UY" sz="2400" dirty="0" smtClean="0"/>
              <a:t>Rugosidad</a:t>
            </a:r>
            <a:endParaRPr lang="es-UY" sz="2400" dirty="0"/>
          </a:p>
          <a:p>
            <a:pPr lvl="1">
              <a:spcBef>
                <a:spcPts val="600"/>
              </a:spcBef>
            </a:pPr>
            <a:r>
              <a:rPr lang="es-UY" sz="2400" dirty="0"/>
              <a:t>Perfil transversal</a:t>
            </a:r>
          </a:p>
          <a:p>
            <a:pPr lvl="1">
              <a:spcBef>
                <a:spcPts val="600"/>
              </a:spcBef>
            </a:pPr>
            <a:r>
              <a:rPr lang="es-UY" sz="2400" dirty="0"/>
              <a:t>Defectos superficies </a:t>
            </a:r>
            <a:r>
              <a:rPr lang="es-UY" sz="2000" dirty="0"/>
              <a:t>(Estructurales y Funcionales)</a:t>
            </a:r>
          </a:p>
          <a:p>
            <a:pPr lvl="1">
              <a:spcBef>
                <a:spcPts val="600"/>
              </a:spcBef>
            </a:pPr>
            <a:r>
              <a:rPr lang="es-UY" sz="2400" dirty="0"/>
              <a:t>Geometría </a:t>
            </a:r>
            <a:r>
              <a:rPr lang="es-UY" sz="2000" dirty="0"/>
              <a:t>(pendientes, etc.)</a:t>
            </a:r>
          </a:p>
          <a:p>
            <a:pPr marL="457200" lvl="1" indent="0">
              <a:buNone/>
            </a:pPr>
            <a:r>
              <a:rPr lang="es-UY" sz="2400" b="1" dirty="0">
                <a:solidFill>
                  <a:srgbClr val="800000"/>
                </a:solidFill>
              </a:rPr>
              <a:t>Buen sistema de gestión de la calidad 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s-UY" sz="2400" b="1" dirty="0">
                <a:solidFill>
                  <a:srgbClr val="800000"/>
                </a:solidFill>
              </a:rPr>
              <a:t>→ Verificación Independiente</a:t>
            </a:r>
          </a:p>
          <a:p>
            <a:pPr marL="2968625" indent="-280988">
              <a:spcBef>
                <a:spcPts val="2400"/>
              </a:spcBef>
            </a:pPr>
            <a:r>
              <a:rPr lang="es-UY" dirty="0"/>
              <a:t>Curvas de </a:t>
            </a:r>
            <a:r>
              <a:rPr lang="es-UY" dirty="0" smtClean="0"/>
              <a:t>Deterioro</a:t>
            </a:r>
            <a:endParaRPr lang="es-UY" dirty="0"/>
          </a:p>
        </p:txBody>
      </p:sp>
      <p:pic>
        <p:nvPicPr>
          <p:cNvPr id="6" name="Picture 7" descr="http://www.fugroroadware.com/images/content-images/Product_Aran_900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24800" y="1219200"/>
            <a:ext cx="3200400" cy="183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648200"/>
            <a:ext cx="2907309" cy="1997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4691" y="5486400"/>
            <a:ext cx="2448272" cy="121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74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UY" dirty="0" smtClean="0"/>
              <a:t>Vehículo de Recolección de Datos</a:t>
            </a:r>
            <a:endParaRPr lang="es-UY" dirty="0"/>
          </a:p>
        </p:txBody>
      </p:sp>
      <p:pic>
        <p:nvPicPr>
          <p:cNvPr id="595971" name="Picture 3" descr="Cropped and Shadowed mid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6064" y="2376489"/>
            <a:ext cx="4040187" cy="24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95972" name="Group 4"/>
          <p:cNvGrpSpPr>
            <a:grpSpLocks/>
          </p:cNvGrpSpPr>
          <p:nvPr/>
        </p:nvGrpSpPr>
        <p:grpSpPr bwMode="auto">
          <a:xfrm>
            <a:off x="6248400" y="4781550"/>
            <a:ext cx="3038288" cy="1862138"/>
            <a:chOff x="3600" y="2936"/>
            <a:chExt cx="2324" cy="1173"/>
          </a:xfrm>
        </p:grpSpPr>
        <p:sp>
          <p:nvSpPr>
            <p:cNvPr id="595973" name="Rectangle 5"/>
            <p:cNvSpPr>
              <a:spLocks noChangeArrowheads="1"/>
            </p:cNvSpPr>
            <p:nvPr/>
          </p:nvSpPr>
          <p:spPr bwMode="auto">
            <a:xfrm>
              <a:off x="3600" y="3120"/>
              <a:ext cx="2324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166688" indent="-166688" eaLnBrk="0" hangingPunct="0">
                <a:buFontTx/>
                <a:buChar char="•"/>
                <a:tabLst>
                  <a:tab pos="60325" algn="l"/>
                </a:tabLst>
              </a:pPr>
              <a:r>
                <a:rPr lang="en-US" sz="1600" dirty="0" smtClean="0">
                  <a:ea typeface="ＭＳ Ｐゴシック" pitchFamily="34" charset="-128"/>
                </a:rPr>
                <a:t>Inventory from imagery</a:t>
              </a:r>
            </a:p>
            <a:p>
              <a:pPr marL="166688" indent="-166688" eaLnBrk="0" hangingPunct="0">
                <a:buFontTx/>
                <a:buChar char="•"/>
                <a:tabLst>
                  <a:tab pos="60325" algn="l"/>
                </a:tabLst>
              </a:pPr>
              <a:r>
                <a:rPr lang="en-US" sz="1600" dirty="0" smtClean="0">
                  <a:ea typeface="ＭＳ Ｐゴシック" pitchFamily="34" charset="-128"/>
                </a:rPr>
                <a:t>Location determined</a:t>
              </a:r>
            </a:p>
            <a:p>
              <a:pPr marL="166688" indent="-166688" eaLnBrk="0" hangingPunct="0">
                <a:buFontTx/>
                <a:buChar char="•"/>
                <a:tabLst>
                  <a:tab pos="60325" algn="l"/>
                </a:tabLst>
              </a:pPr>
              <a:r>
                <a:rPr lang="en-US" sz="1600" dirty="0" smtClean="0">
                  <a:ea typeface="ＭＳ Ｐゴシック" pitchFamily="34" charset="-128"/>
                </a:rPr>
                <a:t>Offset measured</a:t>
              </a:r>
            </a:p>
            <a:p>
              <a:pPr marL="166688" indent="-166688" eaLnBrk="0" hangingPunct="0">
                <a:buFontTx/>
                <a:buChar char="•"/>
                <a:tabLst>
                  <a:tab pos="60325" algn="l"/>
                </a:tabLst>
              </a:pPr>
              <a:r>
                <a:rPr lang="en-US" sz="1600" dirty="0" smtClean="0">
                  <a:ea typeface="ＭＳ Ｐゴシック" pitchFamily="34" charset="-128"/>
                </a:rPr>
                <a:t>Height and width measured</a:t>
              </a:r>
            </a:p>
            <a:p>
              <a:pPr marL="166688" indent="-166688" eaLnBrk="0" hangingPunct="0">
                <a:buFontTx/>
                <a:buChar char="•"/>
                <a:tabLst>
                  <a:tab pos="60325" algn="l"/>
                </a:tabLst>
              </a:pPr>
              <a:r>
                <a:rPr lang="en-US" sz="1600" dirty="0" smtClean="0">
                  <a:ea typeface="ＭＳ Ｐゴシック" pitchFamily="34" charset="-128"/>
                </a:rPr>
                <a:t>Sign code recorded</a:t>
              </a:r>
            </a:p>
            <a:p>
              <a:pPr marL="166688" indent="-166688" eaLnBrk="0" hangingPunct="0">
                <a:buFontTx/>
                <a:buChar char="•"/>
                <a:tabLst>
                  <a:tab pos="60325" algn="l"/>
                </a:tabLst>
              </a:pPr>
              <a:r>
                <a:rPr lang="en-US" sz="1600" dirty="0" smtClean="0">
                  <a:ea typeface="ＭＳ Ｐゴシック" pitchFamily="34" charset="-128"/>
                </a:rPr>
                <a:t>Condition assessment</a:t>
              </a:r>
              <a:endParaRPr lang="en-US" sz="1600" dirty="0">
                <a:ea typeface="ＭＳ Ｐゴシック" pitchFamily="34" charset="-128"/>
              </a:endParaRPr>
            </a:p>
          </p:txBody>
        </p:sp>
        <p:sp>
          <p:nvSpPr>
            <p:cNvPr id="595974" name="Text Box 6"/>
            <p:cNvSpPr txBox="1">
              <a:spLocks noChangeArrowheads="1"/>
            </p:cNvSpPr>
            <p:nvPr/>
          </p:nvSpPr>
          <p:spPr bwMode="auto">
            <a:xfrm>
              <a:off x="3651" y="2936"/>
              <a:ext cx="9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UY" sz="2000" b="1" dirty="0" smtClean="0">
                  <a:solidFill>
                    <a:schemeClr val="accent2"/>
                  </a:solidFill>
                  <a:ea typeface="ＭＳ Ｐゴシック" pitchFamily="34" charset="-128"/>
                </a:rPr>
                <a:t>Activos</a:t>
              </a:r>
              <a:endParaRPr lang="es-UY" sz="2000" b="1" dirty="0">
                <a:solidFill>
                  <a:schemeClr val="accent2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595975" name="Text Box 7"/>
          <p:cNvSpPr txBox="1">
            <a:spLocks noChangeArrowheads="1"/>
          </p:cNvSpPr>
          <p:nvPr/>
        </p:nvSpPr>
        <p:spPr bwMode="auto">
          <a:xfrm>
            <a:off x="8534400" y="1482726"/>
            <a:ext cx="3124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6688" indent="-166688" eaLnBrk="0" hangingPunct="0">
              <a:buFontTx/>
              <a:buChar char="•"/>
              <a:tabLst>
                <a:tab pos="60325" algn="l"/>
              </a:tabLst>
            </a:pPr>
            <a:r>
              <a:rPr lang="en-US" sz="1600" dirty="0">
                <a:ea typeface="ＭＳ Ｐゴシック" pitchFamily="34" charset="-128"/>
              </a:rPr>
              <a:t>Image </a:t>
            </a:r>
            <a:r>
              <a:rPr lang="en-US" sz="1600" dirty="0" smtClean="0">
                <a:ea typeface="ＭＳ Ｐゴシック" pitchFamily="34" charset="-128"/>
              </a:rPr>
              <a:t>recognition software</a:t>
            </a:r>
            <a:endParaRPr lang="en-US" sz="1600" dirty="0">
              <a:ea typeface="ＭＳ Ｐゴシック" pitchFamily="34" charset="-128"/>
            </a:endParaRPr>
          </a:p>
          <a:p>
            <a:pPr marL="166688" indent="-166688" eaLnBrk="0" hangingPunct="0">
              <a:buFontTx/>
              <a:buChar char="•"/>
              <a:tabLst>
                <a:tab pos="60325" algn="l"/>
              </a:tabLst>
            </a:pPr>
            <a:r>
              <a:rPr lang="en-US" sz="1600" dirty="0" smtClean="0">
                <a:ea typeface="ＭＳ Ｐゴシック" pitchFamily="34" charset="-128"/>
              </a:rPr>
              <a:t>Strobe-lit pavement </a:t>
            </a:r>
            <a:r>
              <a:rPr lang="en-US" sz="1600" dirty="0">
                <a:ea typeface="ＭＳ Ｐゴシック" pitchFamily="34" charset="-128"/>
              </a:rPr>
              <a:t>video</a:t>
            </a:r>
          </a:p>
          <a:p>
            <a:pPr marL="166688" indent="-166688" eaLnBrk="0" hangingPunct="0">
              <a:buFontTx/>
              <a:buChar char="•"/>
              <a:tabLst>
                <a:tab pos="60325" algn="l"/>
              </a:tabLst>
            </a:pPr>
            <a:r>
              <a:rPr lang="en-US" sz="1600" dirty="0">
                <a:ea typeface="ＭＳ Ｐゴシック" pitchFamily="34" charset="-128"/>
              </a:rPr>
              <a:t>Roughness</a:t>
            </a:r>
          </a:p>
          <a:p>
            <a:pPr marL="166688" indent="-166688" eaLnBrk="0" hangingPunct="0">
              <a:buFontTx/>
              <a:buChar char="•"/>
              <a:tabLst>
                <a:tab pos="60325" algn="l"/>
              </a:tabLst>
            </a:pPr>
            <a:r>
              <a:rPr lang="en-US" sz="1600" dirty="0">
                <a:ea typeface="ＭＳ Ｐゴシック" pitchFamily="34" charset="-128"/>
              </a:rPr>
              <a:t>Texture</a:t>
            </a:r>
          </a:p>
          <a:p>
            <a:pPr marL="166688" indent="-166688" eaLnBrk="0" hangingPunct="0">
              <a:buFontTx/>
              <a:buChar char="•"/>
              <a:tabLst>
                <a:tab pos="60325" algn="l"/>
              </a:tabLst>
            </a:pPr>
            <a:r>
              <a:rPr lang="en-US" sz="1600" dirty="0">
                <a:ea typeface="ＭＳ Ｐゴシック" pitchFamily="34" charset="-128"/>
              </a:rPr>
              <a:t>Rutting</a:t>
            </a:r>
          </a:p>
          <a:p>
            <a:pPr marL="166688" indent="-166688" eaLnBrk="0" hangingPunct="0">
              <a:buFontTx/>
              <a:buChar char="•"/>
              <a:tabLst>
                <a:tab pos="60325" algn="l"/>
              </a:tabLst>
            </a:pPr>
            <a:r>
              <a:rPr lang="en-US" sz="1600" dirty="0">
                <a:ea typeface="ＭＳ Ｐゴシック" pitchFamily="34" charset="-128"/>
              </a:rPr>
              <a:t>Surface Distress</a:t>
            </a:r>
          </a:p>
          <a:p>
            <a:pPr marL="166688" indent="-166688" eaLnBrk="0" hangingPunct="0">
              <a:buFontTx/>
              <a:buChar char="•"/>
              <a:tabLst>
                <a:tab pos="60325" algn="l"/>
              </a:tabLst>
            </a:pPr>
            <a:r>
              <a:rPr lang="en-US" sz="1600" dirty="0">
                <a:ea typeface="ＭＳ Ｐゴシック" pitchFamily="34" charset="-128"/>
              </a:rPr>
              <a:t>Ground Penetrating Radar</a:t>
            </a:r>
          </a:p>
        </p:txBody>
      </p:sp>
      <p:sp>
        <p:nvSpPr>
          <p:cNvPr id="595976" name="Text Box 8"/>
          <p:cNvSpPr txBox="1">
            <a:spLocks noChangeArrowheads="1"/>
          </p:cNvSpPr>
          <p:nvPr/>
        </p:nvSpPr>
        <p:spPr bwMode="auto">
          <a:xfrm>
            <a:off x="8582025" y="1146175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UY" sz="2000" b="1" dirty="0" smtClean="0">
                <a:solidFill>
                  <a:schemeClr val="accent2"/>
                </a:solidFill>
                <a:ea typeface="ＭＳ Ｐゴシック" pitchFamily="34" charset="-128"/>
              </a:rPr>
              <a:t>Pavimento</a:t>
            </a:r>
            <a:endParaRPr lang="es-UY" sz="2000" b="1" dirty="0">
              <a:solidFill>
                <a:schemeClr val="accent2"/>
              </a:solidFill>
              <a:ea typeface="ＭＳ Ｐゴシック" pitchFamily="34" charset="-128"/>
            </a:endParaRPr>
          </a:p>
        </p:txBody>
      </p:sp>
      <p:sp>
        <p:nvSpPr>
          <p:cNvPr id="595977" name="Text Box 9"/>
          <p:cNvSpPr txBox="1">
            <a:spLocks noChangeArrowheads="1"/>
          </p:cNvSpPr>
          <p:nvPr/>
        </p:nvSpPr>
        <p:spPr bwMode="auto">
          <a:xfrm>
            <a:off x="1484313" y="4497634"/>
            <a:ext cx="266699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6688" indent="-166688" eaLnBrk="0" hangingPunct="0">
              <a:buFontTx/>
              <a:buChar char="•"/>
            </a:pPr>
            <a:r>
              <a:rPr lang="en-US" sz="1600" dirty="0">
                <a:ea typeface="ＭＳ Ｐゴシック" pitchFamily="34" charset="-128"/>
              </a:rPr>
              <a:t>Inertial measurement unit</a:t>
            </a:r>
          </a:p>
          <a:p>
            <a:pPr marL="166688" indent="-166688" eaLnBrk="0" hangingPunct="0">
              <a:buFontTx/>
              <a:buChar char="•"/>
            </a:pPr>
            <a:r>
              <a:rPr lang="en-US" sz="1600" dirty="0">
                <a:ea typeface="ＭＳ Ｐゴシック" pitchFamily="34" charset="-128"/>
              </a:rPr>
              <a:t>HPMS curve type</a:t>
            </a:r>
          </a:p>
          <a:p>
            <a:pPr marL="166688" indent="-166688" eaLnBrk="0" hangingPunct="0">
              <a:buFontTx/>
              <a:buChar char="•"/>
            </a:pPr>
            <a:r>
              <a:rPr lang="en-US" sz="1600" dirty="0">
                <a:ea typeface="ＭＳ Ｐゴシック" pitchFamily="34" charset="-128"/>
              </a:rPr>
              <a:t>Long. Grade</a:t>
            </a:r>
          </a:p>
          <a:p>
            <a:pPr marL="166688" indent="-166688" eaLnBrk="0" hangingPunct="0">
              <a:buFontTx/>
              <a:buChar char="•"/>
            </a:pPr>
            <a:r>
              <a:rPr lang="en-US" sz="1600" dirty="0">
                <a:ea typeface="ＭＳ Ｐゴシック" pitchFamily="34" charset="-128"/>
              </a:rPr>
              <a:t>Cross slope</a:t>
            </a:r>
          </a:p>
          <a:p>
            <a:pPr marL="166688" indent="-166688" eaLnBrk="0" hangingPunct="0">
              <a:buFontTx/>
              <a:buChar char="•"/>
            </a:pPr>
            <a:r>
              <a:rPr lang="en-US" sz="1600" dirty="0">
                <a:ea typeface="ＭＳ Ｐゴシック" pitchFamily="34" charset="-128"/>
              </a:rPr>
              <a:t>Centerline mapping</a:t>
            </a:r>
          </a:p>
          <a:p>
            <a:pPr marL="166688" indent="-166688" eaLnBrk="0" hangingPunct="0">
              <a:buFontTx/>
              <a:buChar char="•"/>
            </a:pPr>
            <a:r>
              <a:rPr lang="en-US" sz="1600" dirty="0">
                <a:ea typeface="ＭＳ Ｐゴシック" pitchFamily="34" charset="-128"/>
              </a:rPr>
              <a:t>Spatial referencing for GIS integration</a:t>
            </a:r>
          </a:p>
        </p:txBody>
      </p:sp>
      <p:sp>
        <p:nvSpPr>
          <p:cNvPr id="595978" name="Text Box 10"/>
          <p:cNvSpPr txBox="1">
            <a:spLocks noChangeArrowheads="1"/>
          </p:cNvSpPr>
          <p:nvPr/>
        </p:nvSpPr>
        <p:spPr bwMode="auto">
          <a:xfrm>
            <a:off x="1447800" y="4095690"/>
            <a:ext cx="2608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UY" sz="2000" b="1" dirty="0" smtClean="0">
                <a:solidFill>
                  <a:schemeClr val="accent2"/>
                </a:solidFill>
                <a:ea typeface="ＭＳ Ｐゴシック" pitchFamily="34" charset="-128"/>
              </a:rPr>
              <a:t>Geometría y Espacial</a:t>
            </a:r>
            <a:endParaRPr lang="es-UY" sz="2000" b="1" dirty="0">
              <a:solidFill>
                <a:schemeClr val="accent2"/>
              </a:solidFill>
              <a:ea typeface="ＭＳ Ｐゴシック" pitchFamily="34" charset="-128"/>
            </a:endParaRPr>
          </a:p>
        </p:txBody>
      </p:sp>
      <p:sp>
        <p:nvSpPr>
          <p:cNvPr id="595979" name="Text Box 11"/>
          <p:cNvSpPr txBox="1">
            <a:spLocks noChangeArrowheads="1"/>
          </p:cNvSpPr>
          <p:nvPr/>
        </p:nvSpPr>
        <p:spPr bwMode="auto">
          <a:xfrm>
            <a:off x="1531917" y="1741322"/>
            <a:ext cx="22955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6688" indent="-166688" eaLnBrk="0" hangingPunct="0">
              <a:buFontTx/>
              <a:buChar char="•"/>
            </a:pPr>
            <a:r>
              <a:rPr lang="en-US" sz="1600" dirty="0">
                <a:ea typeface="ＭＳ Ｐゴシック" pitchFamily="34" charset="-128"/>
              </a:rPr>
              <a:t>Single view</a:t>
            </a:r>
          </a:p>
          <a:p>
            <a:pPr marL="166688" indent="-166688" eaLnBrk="0" hangingPunct="0">
              <a:buFontTx/>
              <a:buChar char="•"/>
            </a:pPr>
            <a:r>
              <a:rPr lang="en-US" sz="1600" dirty="0">
                <a:ea typeface="ＭＳ Ｐゴシック" pitchFamily="34" charset="-128"/>
              </a:rPr>
              <a:t>Panoramic view</a:t>
            </a:r>
          </a:p>
          <a:p>
            <a:pPr marL="166688" indent="-166688" eaLnBrk="0" hangingPunct="0">
              <a:buFontTx/>
              <a:buChar char="•"/>
            </a:pPr>
            <a:r>
              <a:rPr lang="en-US" sz="1600" dirty="0">
                <a:ea typeface="ＭＳ Ｐゴシック" pitchFamily="34" charset="-128"/>
              </a:rPr>
              <a:t>1300 x 1030 pixel</a:t>
            </a:r>
          </a:p>
          <a:p>
            <a:pPr marL="166688" indent="-166688" eaLnBrk="0" hangingPunct="0">
              <a:buFontTx/>
              <a:buChar char="•"/>
            </a:pPr>
            <a:r>
              <a:rPr lang="en-US" sz="1600" dirty="0">
                <a:ea typeface="ＭＳ Ｐゴシック" pitchFamily="34" charset="-128"/>
              </a:rPr>
              <a:t>1920 x 1080 (HDTV)</a:t>
            </a:r>
          </a:p>
          <a:p>
            <a:pPr marL="166688" indent="-166688" eaLnBrk="0" hangingPunct="0">
              <a:buFontTx/>
              <a:buChar char="•"/>
            </a:pPr>
            <a:r>
              <a:rPr lang="en-US" sz="1600" dirty="0">
                <a:ea typeface="ＭＳ Ｐゴシック" pitchFamily="34" charset="-128"/>
              </a:rPr>
              <a:t>Direct-to-digital</a:t>
            </a:r>
          </a:p>
          <a:p>
            <a:pPr marL="166688" indent="-166688" eaLnBrk="0" hangingPunct="0">
              <a:buFontTx/>
              <a:buChar char="•"/>
            </a:pPr>
            <a:r>
              <a:rPr lang="en-US" sz="1600" dirty="0">
                <a:ea typeface="ＭＳ Ｐゴシック" pitchFamily="34" charset="-128"/>
              </a:rPr>
              <a:t>Custom angles</a:t>
            </a:r>
          </a:p>
        </p:txBody>
      </p:sp>
      <p:sp>
        <p:nvSpPr>
          <p:cNvPr id="595980" name="AutoShape 12"/>
          <p:cNvSpPr>
            <a:spLocks/>
          </p:cNvSpPr>
          <p:nvPr/>
        </p:nvSpPr>
        <p:spPr bwMode="auto">
          <a:xfrm>
            <a:off x="1984376" y="1562100"/>
            <a:ext cx="1666875" cy="1257300"/>
          </a:xfrm>
          <a:prstGeom prst="accentCallout2">
            <a:avLst>
              <a:gd name="adj1" fmla="val 9093"/>
              <a:gd name="adj2" fmla="val 104569"/>
              <a:gd name="adj3" fmla="val 9093"/>
              <a:gd name="adj4" fmla="val 146667"/>
              <a:gd name="adj5" fmla="val 75255"/>
              <a:gd name="adj6" fmla="val 19095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en-US" dirty="0">
              <a:ea typeface="ＭＳ Ｐゴシック" pitchFamily="34" charset="-128"/>
            </a:endParaRPr>
          </a:p>
        </p:txBody>
      </p:sp>
      <p:sp>
        <p:nvSpPr>
          <p:cNvPr id="595981" name="AutoShape 13"/>
          <p:cNvSpPr>
            <a:spLocks/>
          </p:cNvSpPr>
          <p:nvPr/>
        </p:nvSpPr>
        <p:spPr bwMode="auto">
          <a:xfrm>
            <a:off x="1924049" y="4781550"/>
            <a:ext cx="1970089" cy="1676400"/>
          </a:xfrm>
          <a:prstGeom prst="accentCallout2">
            <a:avLst>
              <a:gd name="adj1" fmla="val 6819"/>
              <a:gd name="adj2" fmla="val 113907"/>
              <a:gd name="adj3" fmla="val 6819"/>
              <a:gd name="adj4" fmla="val 129167"/>
              <a:gd name="adj5" fmla="val -28505"/>
              <a:gd name="adj6" fmla="val 15425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en-US" dirty="0">
              <a:ea typeface="ＭＳ Ｐゴシック" pitchFamily="34" charset="-128"/>
            </a:endParaRPr>
          </a:p>
        </p:txBody>
      </p:sp>
      <p:sp>
        <p:nvSpPr>
          <p:cNvPr id="595982" name="AutoShape 14"/>
          <p:cNvSpPr>
            <a:spLocks/>
          </p:cNvSpPr>
          <p:nvPr/>
        </p:nvSpPr>
        <p:spPr bwMode="auto">
          <a:xfrm>
            <a:off x="6248400" y="5041902"/>
            <a:ext cx="1905000" cy="1581150"/>
          </a:xfrm>
          <a:prstGeom prst="accentCallout2">
            <a:avLst>
              <a:gd name="adj1" fmla="val 7227"/>
              <a:gd name="adj2" fmla="val -4000"/>
              <a:gd name="adj3" fmla="val 7227"/>
              <a:gd name="adj4" fmla="val -21500"/>
              <a:gd name="adj5" fmla="val -39958"/>
              <a:gd name="adj6" fmla="val -39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en-US" dirty="0">
              <a:ea typeface="ＭＳ Ｐゴシック" pitchFamily="34" charset="-128"/>
            </a:endParaRPr>
          </a:p>
        </p:txBody>
      </p:sp>
      <p:sp>
        <p:nvSpPr>
          <p:cNvPr id="595983" name="AutoShape 15"/>
          <p:cNvSpPr>
            <a:spLocks/>
          </p:cNvSpPr>
          <p:nvPr/>
        </p:nvSpPr>
        <p:spPr bwMode="auto">
          <a:xfrm>
            <a:off x="8610600" y="1543050"/>
            <a:ext cx="1905000" cy="1733550"/>
          </a:xfrm>
          <a:prstGeom prst="accentCallout2">
            <a:avLst>
              <a:gd name="adj1" fmla="val 6593"/>
              <a:gd name="adj2" fmla="val -4000"/>
              <a:gd name="adj3" fmla="val 6593"/>
              <a:gd name="adj4" fmla="val -16500"/>
              <a:gd name="adj5" fmla="val 72620"/>
              <a:gd name="adj6" fmla="val -29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en-US" dirty="0">
              <a:ea typeface="ＭＳ Ｐゴシック" pitchFamily="34" charset="-128"/>
            </a:endParaRPr>
          </a:p>
        </p:txBody>
      </p:sp>
      <p:sp>
        <p:nvSpPr>
          <p:cNvPr id="595984" name="Text Box 16"/>
          <p:cNvSpPr txBox="1">
            <a:spLocks noChangeArrowheads="1"/>
          </p:cNvSpPr>
          <p:nvPr/>
        </p:nvSpPr>
        <p:spPr bwMode="auto">
          <a:xfrm>
            <a:off x="1946275" y="1419226"/>
            <a:ext cx="174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UY" sz="2000" b="1" dirty="0" smtClean="0">
                <a:solidFill>
                  <a:schemeClr val="accent2"/>
                </a:solidFill>
                <a:ea typeface="ＭＳ Ｐゴシック" pitchFamily="34" charset="-128"/>
              </a:rPr>
              <a:t>Fotos</a:t>
            </a:r>
            <a:endParaRPr lang="es-UY" sz="2000" b="1" dirty="0">
              <a:solidFill>
                <a:schemeClr val="accent2"/>
              </a:solidFill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447" y="3413134"/>
            <a:ext cx="2509110" cy="3257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159" y="3373648"/>
            <a:ext cx="1323479" cy="65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3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852649"/>
            <a:ext cx="3611880" cy="1896089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71600" y="1219200"/>
            <a:ext cx="8576828" cy="4876800"/>
          </a:xfrm>
        </p:spPr>
        <p:txBody>
          <a:bodyPr/>
          <a:lstStyle/>
          <a:p>
            <a:r>
              <a:rPr lang="es-UY" dirty="0"/>
              <a:t>Procesos de negocios claramente definidos</a:t>
            </a:r>
          </a:p>
          <a:p>
            <a:r>
              <a:rPr lang="es-UY" dirty="0"/>
              <a:t>Objetivos de desempeño </a:t>
            </a:r>
          </a:p>
          <a:p>
            <a:pPr marL="400050" lvl="1" indent="0">
              <a:buNone/>
            </a:pPr>
            <a:r>
              <a:rPr lang="es-UY" b="0" dirty="0" smtClean="0"/>
              <a:t>→ Compartidos con el </a:t>
            </a:r>
            <a:br>
              <a:rPr lang="es-UY" b="0" dirty="0" smtClean="0"/>
            </a:br>
            <a:r>
              <a:rPr lang="es-UY" b="0" dirty="0" smtClean="0"/>
              <a:t>publico en general</a:t>
            </a:r>
            <a:endParaRPr lang="es-UY" sz="2400" dirty="0"/>
          </a:p>
          <a:p>
            <a:r>
              <a:rPr lang="es-UY" dirty="0"/>
              <a:t>Optimización con objetivos </a:t>
            </a:r>
            <a:br>
              <a:rPr lang="es-UY" dirty="0"/>
            </a:br>
            <a:r>
              <a:rPr lang="es-UY" dirty="0"/>
              <a:t>múltiples </a:t>
            </a:r>
          </a:p>
          <a:p>
            <a:pPr marL="457200" lvl="1" indent="0">
              <a:buNone/>
            </a:pPr>
            <a:r>
              <a:rPr lang="es-UY" b="0" dirty="0"/>
              <a:t>→ </a:t>
            </a:r>
            <a:r>
              <a:rPr lang="es-UY" b="0" dirty="0" smtClean="0"/>
              <a:t>Asignaciones </a:t>
            </a:r>
            <a:r>
              <a:rPr lang="es-UY" b="0" dirty="0"/>
              <a:t>presupuestarias</a:t>
            </a:r>
          </a:p>
          <a:p>
            <a:r>
              <a:rPr lang="es-UY" dirty="0"/>
              <a:t>Selección de proyectos </a:t>
            </a:r>
            <a:br>
              <a:rPr lang="es-UY" dirty="0"/>
            </a:br>
            <a:r>
              <a:rPr lang="es-UY" dirty="0"/>
              <a:t>descentralizada</a:t>
            </a:r>
          </a:p>
          <a:p>
            <a:endParaRPr lang="es-UY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85077" y="4681653"/>
            <a:ext cx="2669985" cy="206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1700808"/>
            <a:ext cx="2710644" cy="2513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70261"/>
            <a:ext cx="10464800" cy="1143000"/>
          </a:xfrm>
        </p:spPr>
        <p:txBody>
          <a:bodyPr/>
          <a:lstStyle/>
          <a:p>
            <a:r>
              <a:rPr lang="es-UY" dirty="0" smtClean="0"/>
              <a:t>Procesos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8287004" y="1653402"/>
            <a:ext cx="3934918" cy="2560820"/>
            <a:chOff x="4114800" y="1341620"/>
            <a:chExt cx="8049718" cy="48768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24" b="27986"/>
            <a:stretch/>
          </p:blipFill>
          <p:spPr bwMode="auto">
            <a:xfrm>
              <a:off x="6019800" y="1341620"/>
              <a:ext cx="6144718" cy="487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4114800" y="1341620"/>
              <a:ext cx="1905000" cy="1553980"/>
            </a:xfrm>
            <a:prstGeom prst="straightConnector1">
              <a:avLst/>
            </a:prstGeom>
            <a:ln w="38100">
              <a:solidFill>
                <a:srgbClr val="8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343400" y="3733800"/>
              <a:ext cx="1752600" cy="2456644"/>
            </a:xfrm>
            <a:prstGeom prst="straightConnector1">
              <a:avLst/>
            </a:prstGeom>
            <a:ln w="38100">
              <a:solidFill>
                <a:srgbClr val="8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0" y="6019800"/>
            <a:ext cx="1323479" cy="65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70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339975"/>
            <a:ext cx="9245600" cy="1470025"/>
          </a:xfrm>
        </p:spPr>
        <p:txBody>
          <a:bodyPr/>
          <a:lstStyle/>
          <a:p>
            <a:pPr algn="l"/>
            <a:r>
              <a:rPr lang="es-CO" dirty="0" smtClean="0"/>
              <a:t>6. Puntuaciones Finales</a:t>
            </a:r>
            <a:endParaRPr lang="es-CO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962400"/>
            <a:ext cx="1989854" cy="241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4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81062"/>
            <a:ext cx="10287000" cy="1143000"/>
          </a:xfrm>
        </p:spPr>
        <p:txBody>
          <a:bodyPr/>
          <a:lstStyle/>
          <a:p>
            <a:r>
              <a:rPr lang="es-UY" dirty="0" smtClean="0"/>
              <a:t>Puntuaciones Finales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371600"/>
            <a:ext cx="10287000" cy="4988024"/>
          </a:xfrm>
        </p:spPr>
        <p:txBody>
          <a:bodyPr/>
          <a:lstStyle/>
          <a:p>
            <a:pPr marL="341313" indent="-341313">
              <a:spcBef>
                <a:spcPts val="1800"/>
              </a:spcBef>
              <a:buFont typeface="+mj-lt"/>
              <a:buAutoNum type="arabicPeriod"/>
              <a:defRPr/>
            </a:pPr>
            <a:r>
              <a:rPr lang="es-UY" dirty="0"/>
              <a:t>La </a:t>
            </a:r>
            <a:r>
              <a:rPr lang="es-UY" b="1" dirty="0">
                <a:solidFill>
                  <a:srgbClr val="800000"/>
                </a:solidFill>
              </a:rPr>
              <a:t>gestión de activos </a:t>
            </a:r>
            <a:r>
              <a:rPr lang="es-UY" dirty="0"/>
              <a:t>ayuda a encontrar portafolios de inversión y planes  de obra óptimos y </a:t>
            </a:r>
            <a:r>
              <a:rPr lang="es-UY" dirty="0" smtClean="0"/>
              <a:t>sostenibles</a:t>
            </a:r>
            <a:endParaRPr lang="es-UY" dirty="0"/>
          </a:p>
          <a:p>
            <a:pPr lvl="1">
              <a:spcBef>
                <a:spcPts val="600"/>
              </a:spcBef>
              <a:defRPr/>
            </a:pPr>
            <a:r>
              <a:rPr lang="es-UY" sz="2800" dirty="0">
                <a:solidFill>
                  <a:srgbClr val="003300"/>
                </a:solidFill>
              </a:rPr>
              <a:t>Alineados con los objetivos de </a:t>
            </a:r>
            <a:r>
              <a:rPr lang="es-UY" sz="2800" dirty="0" smtClean="0">
                <a:solidFill>
                  <a:srgbClr val="003300"/>
                </a:solidFill>
              </a:rPr>
              <a:t>desempeño y desarrollo</a:t>
            </a:r>
            <a:endParaRPr lang="es-UY" sz="2800" dirty="0">
              <a:solidFill>
                <a:srgbClr val="003300"/>
              </a:solidFill>
            </a:endParaRPr>
          </a:p>
          <a:p>
            <a:pPr>
              <a:buFont typeface="+mj-lt"/>
              <a:buAutoNum type="arabicPeriod" startAt="2"/>
              <a:defRPr/>
            </a:pPr>
            <a:r>
              <a:rPr lang="es-UY" dirty="0"/>
              <a:t>La gestión de activos se ha </a:t>
            </a:r>
            <a:r>
              <a:rPr lang="es-UY" b="1" dirty="0">
                <a:solidFill>
                  <a:srgbClr val="800000"/>
                </a:solidFill>
              </a:rPr>
              <a:t>desarrollado y crecido </a:t>
            </a:r>
            <a:r>
              <a:rPr lang="es-UY" dirty="0"/>
              <a:t>gracias a la adopción de nuevas tecnologías y procesos de adquisición de datos y análisis</a:t>
            </a:r>
          </a:p>
          <a:p>
            <a:pPr>
              <a:buFont typeface="+mj-lt"/>
              <a:buAutoNum type="arabicPeriod" startAt="2"/>
              <a:defRPr/>
            </a:pPr>
            <a:r>
              <a:rPr lang="es-UY" dirty="0" smtClean="0"/>
              <a:t>La </a:t>
            </a:r>
            <a:r>
              <a:rPr lang="es-UY" b="1" dirty="0" smtClean="0">
                <a:solidFill>
                  <a:srgbClr val="800000"/>
                </a:solidFill>
              </a:rPr>
              <a:t>cantidad y calidad de la información </a:t>
            </a:r>
            <a:r>
              <a:rPr lang="es-UY" dirty="0" smtClean="0"/>
              <a:t>disponible afecta en gran </a:t>
            </a:r>
            <a:r>
              <a:rPr lang="es-UY" dirty="0" smtClean="0"/>
              <a:t>media </a:t>
            </a:r>
            <a:r>
              <a:rPr lang="es-UY" dirty="0" smtClean="0"/>
              <a:t>la calidad de las decisiones necesaria</a:t>
            </a:r>
          </a:p>
          <a:p>
            <a:pPr>
              <a:buFont typeface="+mj-lt"/>
              <a:buAutoNum type="arabicPeriod" startAt="2"/>
              <a:defRPr/>
            </a:pPr>
            <a:r>
              <a:rPr lang="es-UY" b="1" dirty="0" smtClean="0">
                <a:solidFill>
                  <a:srgbClr val="800000"/>
                </a:solidFill>
              </a:rPr>
              <a:t>Tecnologías emergentes </a:t>
            </a:r>
            <a:r>
              <a:rPr lang="es-UY" dirty="0" smtClean="0"/>
              <a:t>seguramente </a:t>
            </a:r>
            <a:r>
              <a:rPr lang="es-UY" dirty="0"/>
              <a:t>traerán aparejados cambios en la forma que gestionamos nuestros activos </a:t>
            </a:r>
            <a:r>
              <a:rPr lang="es-UY" dirty="0" smtClean="0"/>
              <a:t>viales</a:t>
            </a:r>
          </a:p>
          <a:p>
            <a:endParaRPr lang="es-UY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8693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1295400"/>
            <a:ext cx="7040880" cy="3007360"/>
          </a:xfrm>
        </p:spPr>
        <p:txBody>
          <a:bodyPr>
            <a:normAutofit/>
          </a:bodyPr>
          <a:lstStyle/>
          <a:p>
            <a:pPr algn="l"/>
            <a:r>
              <a:rPr lang="es-ES" sz="5400" b="1" dirty="0" smtClean="0"/>
              <a:t>Información </a:t>
            </a:r>
            <a:r>
              <a:rPr lang="es-ES" sz="5400" b="1" dirty="0"/>
              <a:t>para la </a:t>
            </a:r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5400" b="1" dirty="0" smtClean="0"/>
              <a:t>Toma </a:t>
            </a:r>
            <a:r>
              <a:rPr lang="es-ES" sz="5400" b="1" dirty="0"/>
              <a:t>de </a:t>
            </a:r>
            <a:r>
              <a:rPr lang="es-ES" sz="5400" b="1" dirty="0" smtClean="0"/>
              <a:t>Decisiones </a:t>
            </a:r>
            <a:endParaRPr lang="es-CO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645" y="3962400"/>
            <a:ext cx="7399155" cy="1981200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es-CO" b="1" i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Gerardo W. Flintsch</a:t>
            </a:r>
          </a:p>
          <a:p>
            <a:pPr algn="l">
              <a:spcBef>
                <a:spcPts val="600"/>
              </a:spcBef>
            </a:pPr>
            <a:r>
              <a:rPr lang="es-UY" altLang="en-US" dirty="0" smtClean="0"/>
              <a:t>flintsch@vt.edu</a:t>
            </a:r>
            <a:endParaRPr lang="es-UY" altLang="ko-KR" dirty="0"/>
          </a:p>
          <a:p>
            <a:pPr algn="l">
              <a:spcBef>
                <a:spcPts val="600"/>
              </a:spcBef>
            </a:pPr>
            <a:endParaRPr lang="es-UY" sz="2000" dirty="0"/>
          </a:p>
          <a:p>
            <a:pPr algn="l">
              <a:spcBef>
                <a:spcPts val="600"/>
              </a:spcBef>
            </a:pPr>
            <a:r>
              <a:rPr lang="es-CO" sz="2000" noProof="0" dirty="0" smtClean="0"/>
              <a:t>05/23/2019</a:t>
            </a:r>
            <a:endParaRPr lang="es-CO" sz="2000" noProof="0" dirty="0" smtClean="0">
              <a:solidFill>
                <a:schemeClr val="tx1"/>
              </a:solidFill>
            </a:endParaRPr>
          </a:p>
        </p:txBody>
      </p:sp>
      <p:pic>
        <p:nvPicPr>
          <p:cNvPr id="2050" name="Picture 2" descr="2f518a43-76f4-46a2-aeeb-8c0e590c4b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3048000" cy="428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89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422404" y="40283"/>
            <a:ext cx="10845796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UY" altLang="en-US" dirty="0" smtClean="0"/>
              <a:t>Importancia de la Infraestructura</a:t>
            </a:r>
            <a:endParaRPr lang="es-UY" altLang="en-US" dirty="0"/>
          </a:p>
        </p:txBody>
      </p:sp>
      <p:sp>
        <p:nvSpPr>
          <p:cNvPr id="211973" name="Rectangle 5"/>
          <p:cNvSpPr>
            <a:spLocks noGrp="1" noChangeArrowheads="1"/>
          </p:cNvSpPr>
          <p:nvPr>
            <p:ph idx="1"/>
          </p:nvPr>
        </p:nvSpPr>
        <p:spPr>
          <a:xfrm>
            <a:off x="4125861" y="5860000"/>
            <a:ext cx="5661605" cy="770732"/>
          </a:xfr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indent="0" algn="ctr">
              <a:lnSpc>
                <a:spcPct val="90000"/>
              </a:lnSpc>
              <a:spcBef>
                <a:spcPct val="0"/>
              </a:spcBef>
              <a:buNone/>
              <a:tabLst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7200900" algn="r"/>
              </a:tabLst>
            </a:pPr>
            <a:r>
              <a:rPr lang="es-UY" altLang="en-US" sz="3600" dirty="0">
                <a:solidFill>
                  <a:srgbClr val="003300"/>
                </a:solidFill>
              </a:rPr>
              <a:t>Medio Ambiente Natural</a:t>
            </a:r>
          </a:p>
        </p:txBody>
      </p:sp>
      <p:sp>
        <p:nvSpPr>
          <p:cNvPr id="211972" name="Rectangle 4"/>
          <p:cNvSpPr>
            <a:spLocks noChangeArrowheads="1"/>
          </p:cNvSpPr>
          <p:nvPr/>
        </p:nvSpPr>
        <p:spPr bwMode="auto">
          <a:xfrm>
            <a:off x="2758730" y="1942874"/>
            <a:ext cx="75438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fontAlgn="base">
              <a:spcBef>
                <a:spcPct val="40000"/>
              </a:spcBef>
              <a:spcAft>
                <a:spcPct val="0"/>
              </a:spcAft>
              <a:buClr>
                <a:srgbClr val="FFFF00"/>
              </a:buClr>
              <a:buSzPct val="75000"/>
              <a:defRPr/>
            </a:pPr>
            <a:endParaRPr lang="es-CR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 fontAlgn="base">
              <a:spcBef>
                <a:spcPct val="40000"/>
              </a:spcBef>
              <a:spcAft>
                <a:spcPct val="0"/>
              </a:spcAft>
              <a:buClr>
                <a:srgbClr val="FFFF00"/>
              </a:buClr>
              <a:buSzPct val="75000"/>
              <a:defRPr/>
            </a:pPr>
            <a:endParaRPr lang="es-CR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 fontAlgn="base">
              <a:spcBef>
                <a:spcPct val="40000"/>
              </a:spcBef>
              <a:spcAft>
                <a:spcPct val="0"/>
              </a:spcAft>
              <a:buClr>
                <a:srgbClr val="FFFF00"/>
              </a:buClr>
              <a:buSzPct val="75000"/>
              <a:defRPr/>
            </a:pPr>
            <a:endParaRPr lang="es-CR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1974" name="Rectangle 6"/>
          <p:cNvSpPr>
            <a:spLocks noChangeArrowheads="1"/>
          </p:cNvSpPr>
          <p:nvPr/>
        </p:nvSpPr>
        <p:spPr bwMode="auto">
          <a:xfrm>
            <a:off x="5257800" y="1091874"/>
            <a:ext cx="6730723" cy="255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182562" rIns="92075" bIns="182562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660000"/>
              </a:buClr>
              <a:buSzPct val="80000"/>
              <a:buFont typeface="Wingdings" pitchFamily="2" charset="2"/>
              <a:buChar char="§"/>
              <a:defRPr sz="3200" b="1">
                <a:solidFill>
                  <a:srgbClr val="000000"/>
                </a:solidFill>
                <a:latin typeface="Arial" pitchFamily="34" charset="0"/>
              </a:defRPr>
            </a:lvl1pPr>
            <a:lvl2pPr marL="568325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Ø"/>
              <a:defRPr sz="2800" b="1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q"/>
              <a:defRPr sz="2400" b="1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400" b="1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 b="1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 b="1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 b="1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 b="1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 b="1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lvl="1" fontAlgn="base">
              <a:spcBef>
                <a:spcPts val="1200"/>
              </a:spcBef>
              <a:spcAft>
                <a:spcPct val="0"/>
              </a:spcAft>
              <a:buClr>
                <a:srgbClr val="660000"/>
              </a:buClr>
              <a:buSzPct val="60000"/>
              <a:buFont typeface="Symbol" pitchFamily="18" charset="2"/>
              <a:buChar char="·"/>
            </a:pPr>
            <a:r>
              <a:rPr lang="es-CR" altLang="en-US" sz="2400" dirty="0">
                <a:solidFill>
                  <a:srgbClr val="800000"/>
                </a:solidFill>
              </a:rPr>
              <a:t>Economías productivas y competitivas</a:t>
            </a:r>
          </a:p>
          <a:p>
            <a:pPr lvl="1" fontAlgn="base">
              <a:spcBef>
                <a:spcPts val="1200"/>
              </a:spcBef>
              <a:spcAft>
                <a:spcPct val="0"/>
              </a:spcAft>
              <a:buClr>
                <a:srgbClr val="660000"/>
              </a:buClr>
              <a:buSzPct val="60000"/>
              <a:buFont typeface="Symbol" pitchFamily="18" charset="2"/>
              <a:buChar char="·"/>
            </a:pPr>
            <a:r>
              <a:rPr lang="es-CR" altLang="en-US" sz="2400" dirty="0">
                <a:solidFill>
                  <a:srgbClr val="800000"/>
                </a:solidFill>
              </a:rPr>
              <a:t>Crecimiento económico sostenible</a:t>
            </a:r>
          </a:p>
          <a:p>
            <a:pPr lvl="1" fontAlgn="base">
              <a:spcBef>
                <a:spcPts val="1200"/>
              </a:spcBef>
              <a:spcAft>
                <a:spcPct val="0"/>
              </a:spcAft>
              <a:buClr>
                <a:srgbClr val="660000"/>
              </a:buClr>
              <a:buSzPct val="60000"/>
              <a:buFont typeface="Symbol" pitchFamily="18" charset="2"/>
              <a:buChar char="·"/>
            </a:pPr>
            <a:r>
              <a:rPr lang="es-CR" altLang="en-US" sz="2400" dirty="0">
                <a:solidFill>
                  <a:srgbClr val="800000"/>
                </a:solidFill>
              </a:rPr>
              <a:t>Estabilidad social</a:t>
            </a:r>
          </a:p>
          <a:p>
            <a:pPr marL="1766888" lvl="1" indent="-512763" fontAlgn="base">
              <a:spcBef>
                <a:spcPts val="1200"/>
              </a:spcBef>
              <a:spcAft>
                <a:spcPct val="0"/>
              </a:spcAft>
              <a:buClr>
                <a:srgbClr val="003300"/>
              </a:buClr>
              <a:buSzPct val="100000"/>
              <a:buFont typeface="Wingdings" pitchFamily="2" charset="2"/>
              <a:buChar char="ð"/>
            </a:pPr>
            <a:r>
              <a:rPr lang="es-CR" altLang="en-US" sz="36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Desarrollo Sostenible</a:t>
            </a:r>
            <a:endParaRPr lang="es-CR" altLang="en-US" i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14" name="Rectangle 5"/>
          <p:cNvSpPr txBox="1">
            <a:spLocks noChangeArrowheads="1"/>
          </p:cNvSpPr>
          <p:nvPr/>
        </p:nvSpPr>
        <p:spPr bwMode="auto">
          <a:xfrm>
            <a:off x="7312724" y="3531393"/>
            <a:ext cx="2468880" cy="9787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85000"/>
              <a:buFont typeface="Wingdings" pitchFamily="2" charset="2"/>
              <a:buChar char="§"/>
              <a:defRPr sz="32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ü"/>
              <a:defRPr sz="2800" b="1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q"/>
              <a:defRPr sz="2400" b="1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 b="1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 b="1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 b="1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 b="1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 b="1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 b="1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spcBef>
                <a:spcPct val="0"/>
              </a:spcBef>
              <a:buNone/>
              <a:tabLst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7200900" algn="r"/>
              </a:tabLst>
            </a:pPr>
            <a:r>
              <a:rPr lang="es-UY" altLang="en-US" kern="0" dirty="0">
                <a:solidFill>
                  <a:srgbClr val="C00000"/>
                </a:solidFill>
              </a:rPr>
              <a:t>Sistema </a:t>
            </a:r>
            <a:br>
              <a:rPr lang="es-UY" altLang="en-US" kern="0" dirty="0">
                <a:solidFill>
                  <a:srgbClr val="C00000"/>
                </a:solidFill>
              </a:rPr>
            </a:br>
            <a:r>
              <a:rPr lang="es-UY" altLang="en-US" kern="0" dirty="0">
                <a:solidFill>
                  <a:srgbClr val="C00000"/>
                </a:solidFill>
              </a:rPr>
              <a:t>Económico</a:t>
            </a:r>
            <a:endParaRPr lang="es-UY" altLang="en-US" sz="4000" kern="0" dirty="0">
              <a:solidFill>
                <a:srgbClr val="C00000"/>
              </a:solidFill>
            </a:endParaRPr>
          </a:p>
        </p:txBody>
      </p:sp>
      <p:sp>
        <p:nvSpPr>
          <p:cNvPr id="15" name="Rectangle 5"/>
          <p:cNvSpPr txBox="1">
            <a:spLocks noChangeArrowheads="1"/>
          </p:cNvSpPr>
          <p:nvPr/>
        </p:nvSpPr>
        <p:spPr bwMode="auto">
          <a:xfrm>
            <a:off x="4125861" y="3531393"/>
            <a:ext cx="2468880" cy="978729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85000"/>
              <a:buFont typeface="Wingdings" pitchFamily="2" charset="2"/>
              <a:buChar char="§"/>
              <a:defRPr sz="32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ü"/>
              <a:defRPr sz="2800" b="1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q"/>
              <a:defRPr sz="2400" b="1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 b="1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 b="1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 b="1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 b="1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 b="1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 b="1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spcBef>
                <a:spcPct val="0"/>
              </a:spcBef>
              <a:buNone/>
              <a:tabLst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7200900" algn="r"/>
              </a:tabLst>
            </a:pPr>
            <a:r>
              <a:rPr lang="es-UY" altLang="en-US" kern="0" dirty="0">
                <a:solidFill>
                  <a:srgbClr val="000066"/>
                </a:solidFill>
              </a:rPr>
              <a:t>Sistema </a:t>
            </a:r>
            <a:br>
              <a:rPr lang="es-UY" altLang="en-US" kern="0" dirty="0">
                <a:solidFill>
                  <a:srgbClr val="000066"/>
                </a:solidFill>
              </a:rPr>
            </a:br>
            <a:r>
              <a:rPr lang="es-UY" altLang="en-US" kern="0" dirty="0">
                <a:solidFill>
                  <a:srgbClr val="000066"/>
                </a:solidFill>
              </a:rPr>
              <a:t>Social</a:t>
            </a:r>
            <a:endParaRPr lang="es-UY" altLang="en-US" sz="4000" kern="0" dirty="0">
              <a:solidFill>
                <a:srgbClr val="0033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44722" y="4607758"/>
            <a:ext cx="4935322" cy="1146425"/>
            <a:chOff x="483934" y="4855717"/>
            <a:chExt cx="4935322" cy="11464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3934" y="4855717"/>
              <a:ext cx="553840" cy="1146425"/>
            </a:xfrm>
            <a:prstGeom prst="rect">
              <a:avLst/>
            </a:prstGeom>
          </p:spPr>
        </p:pic>
        <p:sp>
          <p:nvSpPr>
            <p:cNvPr id="13" name="Rectangle 5"/>
            <p:cNvSpPr txBox="1">
              <a:spLocks noChangeArrowheads="1"/>
            </p:cNvSpPr>
            <p:nvPr/>
          </p:nvSpPr>
          <p:spPr bwMode="auto">
            <a:xfrm>
              <a:off x="932790" y="5133464"/>
              <a:ext cx="41910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60000"/>
                </a:buClr>
                <a:buSzPct val="85000"/>
                <a:buFont typeface="Wingdings" pitchFamily="2" charset="2"/>
                <a:buChar char="§"/>
                <a:defRPr sz="3200" b="1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5000"/>
                <a:buFont typeface="Wingdings" pitchFamily="2" charset="2"/>
                <a:buChar char="ü"/>
                <a:defRPr sz="2800" b="1">
                  <a:solidFill>
                    <a:srgbClr val="000000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itchFamily="2" charset="2"/>
                <a:buChar char="q"/>
                <a:defRPr sz="2400" b="1">
                  <a:solidFill>
                    <a:srgbClr val="000000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400" b="1">
                  <a:solidFill>
                    <a:srgbClr val="000000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400" b="1">
                  <a:solidFill>
                    <a:srgbClr val="000000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400" b="1">
                  <a:solidFill>
                    <a:srgbClr val="00000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400" b="1">
                  <a:solidFill>
                    <a:srgbClr val="00000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400" b="1">
                  <a:solidFill>
                    <a:srgbClr val="00000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400" b="1">
                  <a:solidFill>
                    <a:srgbClr val="000000"/>
                  </a:solidFill>
                  <a:latin typeface="+mn-lt"/>
                </a:defRPr>
              </a:lvl9pPr>
            </a:lstStyle>
            <a:p>
              <a:pPr marL="0" indent="0" algn="ctr" eaLnBrk="1" hangingPunct="1">
                <a:lnSpc>
                  <a:spcPct val="90000"/>
                </a:lnSpc>
                <a:spcBef>
                  <a:spcPct val="100000"/>
                </a:spcBef>
                <a:buNone/>
                <a:tabLst>
                  <a:tab pos="1371600" algn="l"/>
                  <a:tab pos="1600200" algn="l"/>
                  <a:tab pos="1828800" algn="l"/>
                  <a:tab pos="2057400" algn="l"/>
                  <a:tab pos="2286000" algn="l"/>
                  <a:tab pos="2514600" algn="l"/>
                  <a:tab pos="2743200" algn="l"/>
                  <a:tab pos="2971800" algn="l"/>
                  <a:tab pos="3200400" algn="l"/>
                  <a:tab pos="34290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7200900" algn="r"/>
                </a:tabLst>
              </a:pPr>
              <a:r>
                <a:rPr lang="es-UY" altLang="en-US" sz="4000" kern="0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Infraestructura</a:t>
              </a:r>
              <a:endParaRPr lang="es-UY" altLang="en-US" sz="3600" kern="0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65416" y="4855717"/>
              <a:ext cx="553840" cy="114642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846631" y="1191078"/>
            <a:ext cx="3291077" cy="3799167"/>
            <a:chOff x="78500" y="1381803"/>
            <a:chExt cx="3064651" cy="3799167"/>
          </a:xfrm>
        </p:grpSpPr>
        <p:cxnSp>
          <p:nvCxnSpPr>
            <p:cNvPr id="15369" name="Elbow Connector 11"/>
            <p:cNvCxnSpPr>
              <a:cxnSpLocks noChangeShapeType="1"/>
              <a:stCxn id="3" idx="1"/>
            </p:cNvCxnSpPr>
            <p:nvPr/>
          </p:nvCxnSpPr>
          <p:spPr bwMode="auto">
            <a:xfrm rot="10800000" flipH="1">
              <a:off x="2903927" y="1546086"/>
              <a:ext cx="239224" cy="3634884"/>
            </a:xfrm>
            <a:prstGeom prst="bentConnector4">
              <a:avLst>
                <a:gd name="adj1" fmla="val -1001759"/>
                <a:gd name="adj2" fmla="val 100000"/>
              </a:avLst>
            </a:prstGeom>
            <a:noFill/>
            <a:ln w="57150" algn="ctr">
              <a:solidFill>
                <a:srgbClr val="99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00" y="3555050"/>
              <a:ext cx="1920240" cy="135799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450" y="1381803"/>
              <a:ext cx="2103120" cy="11777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637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19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19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19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19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19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19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19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3" grpId="0" animBg="1" autoUpdateAnimBg="0" rev="1"/>
      <p:bldP spid="211974" grpId="0" build="p" bldLvl="2" autoUpdateAnimBg="0" advAuto="0"/>
      <p:bldP spid="14" grpId="0" build="p" animBg="1" autoUpdateAnimBg="0" rev="1" advAuto="1000"/>
      <p:bldP spid="15" grpId="0" build="p" animBg="1" autoUpdateAnimBg="0" rev="1" advAuto="100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 smtClean="0"/>
              <a:t>La Brecha en Infraestructura</a:t>
            </a:r>
            <a:endParaRPr lang="es-CO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1524000" y="1417639"/>
            <a:ext cx="10464800" cy="470852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CO" sz="2600" dirty="0" smtClean="0"/>
              <a:t>La infraestructura vial ha sido descuidada</a:t>
            </a:r>
          </a:p>
          <a:p>
            <a:pPr lvl="1">
              <a:lnSpc>
                <a:spcPct val="100000"/>
              </a:lnSpc>
            </a:pPr>
            <a:r>
              <a:rPr lang="es-CO" dirty="0" smtClean="0"/>
              <a:t>Existe</a:t>
            </a:r>
            <a:r>
              <a:rPr lang="en-US" dirty="0" smtClean="0"/>
              <a:t> un deficit entre </a:t>
            </a:r>
            <a:r>
              <a:rPr lang="es-CR" dirty="0" smtClean="0"/>
              <a:t>expectativas y nivel de servicio deseado</a:t>
            </a:r>
          </a:p>
          <a:p>
            <a:pPr marL="914400" lvl="1" indent="0">
              <a:lnSpc>
                <a:spcPct val="100000"/>
              </a:lnSpc>
              <a:buNone/>
            </a:pPr>
            <a:r>
              <a:rPr lang="es-CO" dirty="0" smtClean="0"/>
              <a:t>→ Afecta la calidad de vida y el desarrollo económico</a:t>
            </a:r>
            <a:endParaRPr lang="es-CO" dirty="0"/>
          </a:p>
        </p:txBody>
      </p:sp>
      <p:pic>
        <p:nvPicPr>
          <p:cNvPr id="12" name="Picture 5" descr="pic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8320" y="3276600"/>
            <a:ext cx="2357590" cy="16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C:\Documents and Settings\gflintsch\Local Settings\Temporary Internet Files\Content.IE5\F2WKI22Y\MPj04025450000[1]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210800" y="4495800"/>
            <a:ext cx="1421823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858000" y="3282462"/>
            <a:ext cx="2590800" cy="164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000317-020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258314" y="4974779"/>
            <a:ext cx="2395682" cy="181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75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UY" sz="4000" dirty="0" smtClean="0"/>
              <a:t>¿</a:t>
            </a:r>
            <a:r>
              <a:rPr lang="es-CO" sz="4000" dirty="0" smtClean="0"/>
              <a:t>Como reducimos esa brecha</a:t>
            </a:r>
            <a:r>
              <a:rPr lang="en-US" sz="4800" dirty="0" smtClean="0"/>
              <a:t>?</a:t>
            </a:r>
            <a:endParaRPr lang="en-US" sz="4800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6553200" y="1544088"/>
            <a:ext cx="5289513" cy="1524000"/>
          </a:xfrm>
        </p:spPr>
        <p:txBody>
          <a:bodyPr>
            <a:noAutofit/>
          </a:bodyPr>
          <a:lstStyle/>
          <a:p>
            <a:r>
              <a:rPr lang="es-CO" sz="2800" dirty="0" smtClean="0"/>
              <a:t>La brecha en infraestructura puede reducirse en 60% mejorando la productividad</a:t>
            </a:r>
            <a:endParaRPr lang="es-CO" sz="1800" dirty="0" smtClean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8981831" y="6248400"/>
            <a:ext cx="2971800" cy="563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Clr>
                <a:srgbClr val="660000"/>
              </a:buClr>
              <a:buSzPct val="70000"/>
              <a:buFont typeface="Wingdings" panose="05000000000000000000" pitchFamily="2" charset="2"/>
              <a:buChar char="ü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ts val="1200"/>
              </a:spcBef>
              <a:buClr>
                <a:srgbClr val="660000"/>
              </a:buClr>
              <a:buSzPct val="75000"/>
              <a:buFont typeface="Arial" panose="020B0604020202020204" pitchFamily="34" charset="0"/>
              <a:buChar char="→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Clr>
                <a:srgbClr val="66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Clr>
                <a:srgbClr val="660000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Clr>
                <a:srgbClr val="660000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latin typeface="Arial Narrow" panose="020B0606020202030204" pitchFamily="34" charset="0"/>
              </a:rPr>
              <a:t>McKinsey. (2013). </a:t>
            </a:r>
            <a:r>
              <a:rPr lang="en-US" sz="1400" i="1" dirty="0" smtClean="0">
                <a:latin typeface="Arial Narrow" panose="020B0606020202030204" pitchFamily="34" charset="0"/>
              </a:rPr>
              <a:t>Infrastructure Productivity: How to Save $1 Trillion a Year</a:t>
            </a:r>
            <a:endParaRPr lang="en-US" sz="1400" dirty="0" smtClean="0">
              <a:latin typeface="Arial Narrow" panose="020B0606020202030204" pitchFamily="34" charset="0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6102314" y="3038780"/>
            <a:ext cx="5740399" cy="2727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Clr>
                <a:srgbClr val="660000"/>
              </a:buClr>
              <a:buSzPct val="70000"/>
              <a:buFont typeface="Wingdings" panose="05000000000000000000" pitchFamily="2" charset="2"/>
              <a:buChar char="ü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ts val="1200"/>
              </a:spcBef>
              <a:buClr>
                <a:srgbClr val="660000"/>
              </a:buClr>
              <a:buSzPct val="75000"/>
              <a:buFont typeface="Arial" panose="020B0604020202020204" pitchFamily="34" charset="0"/>
              <a:buChar char="→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Clr>
                <a:srgbClr val="66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Clr>
                <a:srgbClr val="660000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Clr>
                <a:srgbClr val="660000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800"/>
              </a:spcBef>
            </a:pPr>
            <a:r>
              <a:rPr lang="es-CO" sz="2800" dirty="0" smtClean="0"/>
              <a:t>Mejorar los procesos de gestión de activos es una de las estrategias</a:t>
            </a:r>
          </a:p>
          <a:p>
            <a:pPr marL="914400" lvl="2">
              <a:spcBef>
                <a:spcPts val="600"/>
              </a:spcBef>
            </a:pPr>
            <a:r>
              <a:rPr lang="es-CO" dirty="0" smtClean="0"/>
              <a:t>Considerando toda la vida útil</a:t>
            </a:r>
          </a:p>
          <a:p>
            <a:pPr marL="914400" lvl="2">
              <a:spcBef>
                <a:spcPts val="600"/>
              </a:spcBef>
            </a:pPr>
            <a:r>
              <a:rPr lang="es-CO" dirty="0" smtClean="0"/>
              <a:t>Optimización de inversiones</a:t>
            </a:r>
          </a:p>
          <a:p>
            <a:pPr marL="914400" lvl="2">
              <a:spcBef>
                <a:spcPts val="600"/>
              </a:spcBef>
            </a:pPr>
            <a:r>
              <a:rPr lang="es-CO" dirty="0" smtClean="0"/>
              <a:t>Intervenciones alineadas con los objetivos</a:t>
            </a:r>
            <a:endParaRPr lang="es-CO" dirty="0"/>
          </a:p>
        </p:txBody>
      </p:sp>
      <p:grpSp>
        <p:nvGrpSpPr>
          <p:cNvPr id="12" name="Group 11"/>
          <p:cNvGrpSpPr/>
          <p:nvPr/>
        </p:nvGrpSpPr>
        <p:grpSpPr>
          <a:xfrm>
            <a:off x="158713" y="1493057"/>
            <a:ext cx="6318287" cy="5098308"/>
            <a:chOff x="381000" y="1600200"/>
            <a:chExt cx="6318287" cy="5098308"/>
          </a:xfrm>
        </p:grpSpPr>
        <p:pic>
          <p:nvPicPr>
            <p:cNvPr id="13" name="Picture 2" descr="http://z.about.com/d/politicalhumor/1/0/a/l/1/aging_infrastructur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600200"/>
              <a:ext cx="6318287" cy="4561803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/>
            <p:nvPr/>
          </p:nvSpPr>
          <p:spPr>
            <a:xfrm>
              <a:off x="1422404" y="6175288"/>
              <a:ext cx="520699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400" dirty="0"/>
                <a:t>http://0.tqn.com/d/politicalhumor/1/0/a/l/1/aging_infrastructure.jpg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73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8" grpId="0" uiExpand="1" build="p"/>
      <p:bldP spid="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371600" y="5148264"/>
            <a:ext cx="10744200" cy="1023936"/>
          </a:xfrm>
          <a:prstGeom prst="roundRect">
            <a:avLst/>
          </a:prstGeom>
          <a:solidFill>
            <a:srgbClr val="FFFF99">
              <a:alpha val="50000"/>
            </a:srgbClr>
          </a:solidFill>
          <a:ln w="38100">
            <a:solidFill>
              <a:srgbClr val="8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386281" y="3107532"/>
            <a:ext cx="10744200" cy="642936"/>
          </a:xfrm>
          <a:prstGeom prst="roundRect">
            <a:avLst/>
          </a:prstGeom>
          <a:solidFill>
            <a:srgbClr val="FFFF99">
              <a:alpha val="50000"/>
            </a:srgbClr>
          </a:solidFill>
          <a:ln w="38100">
            <a:solidFill>
              <a:srgbClr val="8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623839" cy="1143000"/>
          </a:xfrm>
        </p:spPr>
        <p:txBody>
          <a:bodyPr>
            <a:normAutofit/>
          </a:bodyPr>
          <a:lstStyle/>
          <a:p>
            <a:r>
              <a:rPr lang="es-CO" dirty="0" smtClean="0"/>
              <a:t>Gestión de Activos</a:t>
            </a:r>
            <a:endParaRPr lang="es-CO" dirty="0"/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1524000" y="1600201"/>
            <a:ext cx="10363200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s-CO" dirty="0" smtClean="0"/>
              <a:t>Una “filosofía” que ayuda a las agencias viales a:</a:t>
            </a:r>
          </a:p>
          <a:p>
            <a:r>
              <a:rPr lang="es-CO" dirty="0" smtClean="0"/>
              <a:t>Enfocar los esfuerzos y recursos en la obtención de objetivos de desempeño a largo plazo.</a:t>
            </a:r>
            <a:endParaRPr lang="en-GB" dirty="0"/>
          </a:p>
          <a:p>
            <a:r>
              <a:rPr lang="es-CO" dirty="0" smtClean="0"/>
              <a:t>Determinar</a:t>
            </a:r>
            <a:r>
              <a:rPr lang="en-GB" dirty="0" smtClean="0"/>
              <a:t> </a:t>
            </a:r>
            <a:r>
              <a:rPr lang="es-CO" dirty="0" smtClean="0"/>
              <a:t>programas</a:t>
            </a:r>
            <a:r>
              <a:rPr lang="en-GB" dirty="0" smtClean="0"/>
              <a:t> de </a:t>
            </a:r>
            <a:r>
              <a:rPr lang="es-CO" dirty="0" smtClean="0"/>
              <a:t>trabajo</a:t>
            </a:r>
            <a:r>
              <a:rPr lang="en-GB" dirty="0" smtClean="0"/>
              <a:t> y de </a:t>
            </a:r>
            <a:r>
              <a:rPr lang="es-CO" dirty="0" smtClean="0"/>
              <a:t>inversiones</a:t>
            </a:r>
            <a:r>
              <a:rPr lang="en-GB" dirty="0" smtClean="0"/>
              <a:t> </a:t>
            </a:r>
            <a:r>
              <a:rPr lang="es-CO" dirty="0" smtClean="0"/>
              <a:t>sostenibles</a:t>
            </a:r>
            <a:r>
              <a:rPr lang="en-GB" dirty="0" smtClean="0"/>
              <a:t> </a:t>
            </a:r>
            <a:endParaRPr lang="en-US" dirty="0"/>
          </a:p>
          <a:p>
            <a:r>
              <a:rPr lang="es-CO" noProof="0" dirty="0" smtClean="0"/>
              <a:t>Definir e </a:t>
            </a:r>
            <a:r>
              <a:rPr lang="es-CO" dirty="0" smtClean="0"/>
              <a:t>implementar procesos de negocios eficientes, efectivos y auditables para la selección, diseño y ejecución de inversiones.</a:t>
            </a:r>
          </a:p>
          <a:p>
            <a:r>
              <a:rPr lang="es-CO" noProof="0" dirty="0" smtClean="0"/>
              <a:t>Usar recursos técnicos (datos confiables, análisis adecuados) eficientemente y conforme a los objetivos de gestión.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8039" y="468495"/>
            <a:ext cx="2180561" cy="1131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895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UY" dirty="0" smtClean="0"/>
              <a:t>Permite Responder a las Siguientes Preguntas:</a:t>
            </a:r>
            <a:endParaRPr lang="es-U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UY" dirty="0" smtClean="0"/>
              <a:t>¿Cual es el estado actual de mis activos?</a:t>
            </a:r>
          </a:p>
          <a:p>
            <a:r>
              <a:rPr lang="es-UY" dirty="0" smtClean="0"/>
              <a:t>¿Cual es el nivel de servicio o desempeño requerido (objetivos de desempeño)?</a:t>
            </a:r>
          </a:p>
          <a:p>
            <a:r>
              <a:rPr lang="es-UY" dirty="0" smtClean="0"/>
              <a:t>¿Que activos son críticos  para asegurar el desempeño?</a:t>
            </a:r>
          </a:p>
          <a:p>
            <a:r>
              <a:rPr lang="es-UY" dirty="0" smtClean="0"/>
              <a:t>¿Cuales son mis mejores estrategias de inversión para “operación y mantenimiento” y “mejoras”?</a:t>
            </a:r>
          </a:p>
          <a:p>
            <a:r>
              <a:rPr lang="es-UY" dirty="0" smtClean="0"/>
              <a:t>¿Cual es mi mejor estrategia financiera a</a:t>
            </a:r>
            <a:br>
              <a:rPr lang="es-UY" dirty="0" smtClean="0"/>
            </a:br>
            <a:r>
              <a:rPr lang="es-UY" dirty="0" smtClean="0"/>
              <a:t>  largo plazo?</a:t>
            </a:r>
            <a:endParaRPr lang="es-UY" dirty="0"/>
          </a:p>
        </p:txBody>
      </p:sp>
      <p:sp>
        <p:nvSpPr>
          <p:cNvPr id="5" name="Rectangle 4"/>
          <p:cNvSpPr/>
          <p:nvPr/>
        </p:nvSpPr>
        <p:spPr>
          <a:xfrm>
            <a:off x="1828800" y="6261638"/>
            <a:ext cx="6051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s-CO" sz="2400" b="1" dirty="0">
                <a:solidFill>
                  <a:srgbClr val="800000"/>
                </a:solidFill>
              </a:rPr>
              <a:t>Manual de Gestión de Activos Viales de </a:t>
            </a:r>
            <a:r>
              <a:rPr lang="es-CO" sz="2400" b="1" dirty="0" err="1">
                <a:solidFill>
                  <a:srgbClr val="800000"/>
                </a:solidFill>
              </a:rPr>
              <a:t>PIARC</a:t>
            </a:r>
            <a:endParaRPr lang="es-CO" sz="2400" b="1" dirty="0">
              <a:solidFill>
                <a:srgbClr val="8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436" y="4800600"/>
            <a:ext cx="3069754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8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4629051" y="1391245"/>
            <a:ext cx="3562350" cy="4924425"/>
          </a:xfrm>
          <a:custGeom>
            <a:avLst/>
            <a:gdLst>
              <a:gd name="connsiteX0" fmla="*/ 9525 w 3562350"/>
              <a:gd name="connsiteY0" fmla="*/ 0 h 4924425"/>
              <a:gd name="connsiteX1" fmla="*/ 3543300 w 3562350"/>
              <a:gd name="connsiteY1" fmla="*/ 0 h 4924425"/>
              <a:gd name="connsiteX2" fmla="*/ 3562350 w 3562350"/>
              <a:gd name="connsiteY2" fmla="*/ 4905375 h 4924425"/>
              <a:gd name="connsiteX3" fmla="*/ 1352550 w 3562350"/>
              <a:gd name="connsiteY3" fmla="*/ 4924425 h 4924425"/>
              <a:gd name="connsiteX4" fmla="*/ 1352550 w 3562350"/>
              <a:gd name="connsiteY4" fmla="*/ 3219450 h 4924425"/>
              <a:gd name="connsiteX5" fmla="*/ 1666875 w 3562350"/>
              <a:gd name="connsiteY5" fmla="*/ 3219450 h 4924425"/>
              <a:gd name="connsiteX6" fmla="*/ 1676400 w 3562350"/>
              <a:gd name="connsiteY6" fmla="*/ 1390650 h 4924425"/>
              <a:gd name="connsiteX7" fmla="*/ 0 w 3562350"/>
              <a:gd name="connsiteY7" fmla="*/ 1390650 h 4924425"/>
              <a:gd name="connsiteX8" fmla="*/ 9525 w 3562350"/>
              <a:gd name="connsiteY8" fmla="*/ 0 h 492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2350" h="4924425">
                <a:moveTo>
                  <a:pt x="9525" y="0"/>
                </a:moveTo>
                <a:lnTo>
                  <a:pt x="3543300" y="0"/>
                </a:lnTo>
                <a:lnTo>
                  <a:pt x="3562350" y="4905375"/>
                </a:lnTo>
                <a:lnTo>
                  <a:pt x="1352550" y="4924425"/>
                </a:lnTo>
                <a:lnTo>
                  <a:pt x="1352550" y="3219450"/>
                </a:lnTo>
                <a:lnTo>
                  <a:pt x="1666875" y="3219450"/>
                </a:lnTo>
                <a:lnTo>
                  <a:pt x="1676400" y="1390650"/>
                </a:lnTo>
                <a:lnTo>
                  <a:pt x="0" y="1390650"/>
                </a:lnTo>
                <a:lnTo>
                  <a:pt x="9525" y="0"/>
                </a:lnTo>
                <a:close/>
              </a:path>
            </a:pathLst>
          </a:custGeom>
          <a:solidFill>
            <a:srgbClr val="92D050">
              <a:alpha val="20000"/>
            </a:srgbClr>
          </a:solidFill>
          <a:ln w="19050" cap="flat" cmpd="sng" algn="ctr">
            <a:solidFill>
              <a:srgbClr val="0033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524001" y="2118320"/>
            <a:ext cx="2589214" cy="2357786"/>
            <a:chOff x="1524001" y="2118320"/>
            <a:chExt cx="2589214" cy="2357786"/>
          </a:xfrm>
        </p:grpSpPr>
        <p:grpSp>
          <p:nvGrpSpPr>
            <p:cNvPr id="54280" name="Group 9"/>
            <p:cNvGrpSpPr>
              <a:grpSpLocks noChangeAspect="1"/>
            </p:cNvGrpSpPr>
            <p:nvPr/>
          </p:nvGrpSpPr>
          <p:grpSpPr bwMode="auto">
            <a:xfrm>
              <a:off x="1524001" y="2118320"/>
              <a:ext cx="2589214" cy="2357786"/>
              <a:chOff x="170" y="950"/>
              <a:chExt cx="1743" cy="1903"/>
            </a:xfrm>
            <a:solidFill>
              <a:srgbClr val="FFCCCC"/>
            </a:solidFill>
          </p:grpSpPr>
          <p:sp>
            <p:nvSpPr>
              <p:cNvPr id="2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170" y="950"/>
                <a:ext cx="1743" cy="1903"/>
              </a:xfrm>
              <a:prstGeom prst="roundRect">
                <a:avLst>
                  <a:gd name="adj" fmla="val 8019"/>
                </a:avLst>
              </a:prstGeom>
              <a:grpFill/>
              <a:ln w="38100">
                <a:solidFill>
                  <a:schemeClr val="accent6">
                    <a:lumMod val="5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 tIns="0"/>
              <a:lstStyle/>
              <a:p>
                <a:pPr algn="ctr" eaLnBrk="0" hangingPunct="0">
                  <a:defRPr/>
                </a:pPr>
                <a:r>
                  <a:rPr lang="es-UY" sz="1400" b="1" i="1" dirty="0">
                    <a:solidFill>
                      <a:srgbClr val="800000"/>
                    </a:solidFill>
                    <a:latin typeface="Times New Roman" pitchFamily="18" charset="0"/>
                  </a:rPr>
                  <a:t>BASE DE DATOS</a:t>
                </a:r>
              </a:p>
            </p:txBody>
          </p:sp>
          <p:grpSp>
            <p:nvGrpSpPr>
              <p:cNvPr id="54324" name="Group 11"/>
              <p:cNvGrpSpPr>
                <a:grpSpLocks noChangeAspect="1"/>
              </p:cNvGrpSpPr>
              <p:nvPr/>
            </p:nvGrpSpPr>
            <p:grpSpPr bwMode="auto">
              <a:xfrm>
                <a:off x="307" y="1443"/>
                <a:ext cx="1460" cy="1285"/>
                <a:chOff x="307" y="1443"/>
                <a:chExt cx="1460" cy="1285"/>
              </a:xfrm>
              <a:grpFill/>
            </p:grpSpPr>
            <p:sp>
              <p:nvSpPr>
                <p:cNvPr id="54323" name="AutoShape 12"/>
                <p:cNvSpPr>
                  <a:spLocks noChangeAspect="1" noChangeArrowheads="1"/>
                </p:cNvSpPr>
                <p:nvPr/>
              </p:nvSpPr>
              <p:spPr bwMode="auto">
                <a:xfrm rot="16200000">
                  <a:off x="-51" y="1801"/>
                  <a:ext cx="995" cy="280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bg1">
                    <a:lumMod val="95000"/>
                  </a:schemeClr>
                </a:solidFill>
                <a:ln w="12700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101600" tIns="50800" rIns="101600" bIns="50800" anchor="ctr"/>
                <a:lstStyle/>
                <a:p>
                  <a:pPr algn="ctr" defTabSz="1106488" eaLnBrk="0" hangingPunct="0">
                    <a:lnSpc>
                      <a:spcPct val="90000"/>
                    </a:lnSpc>
                    <a:defRPr/>
                  </a:pPr>
                  <a:r>
                    <a:rPr lang="es-UY" sz="1200" b="1" dirty="0">
                      <a:solidFill>
                        <a:srgbClr val="000099"/>
                      </a:solidFill>
                      <a:latin typeface="Times New Roman" pitchFamily="18" charset="0"/>
                    </a:rPr>
                    <a:t>INVENTARIO</a:t>
                  </a:r>
                </a:p>
              </p:txBody>
            </p:sp>
            <p:sp>
              <p:nvSpPr>
                <p:cNvPr id="3" name="AutoShape 13"/>
                <p:cNvSpPr>
                  <a:spLocks noChangeAspect="1" noChangeArrowheads="1"/>
                </p:cNvSpPr>
                <p:nvPr/>
              </p:nvSpPr>
              <p:spPr bwMode="auto">
                <a:xfrm>
                  <a:off x="918" y="1691"/>
                  <a:ext cx="738" cy="276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bg1">
                    <a:lumMod val="95000"/>
                  </a:schemeClr>
                </a:solidFill>
                <a:ln w="12700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101600" tIns="50800" rIns="101600" bIns="50800" anchor="ctr"/>
                <a:lstStyle/>
                <a:p>
                  <a:pPr algn="ctr" defTabSz="1106488" eaLnBrk="0" hangingPunct="0">
                    <a:lnSpc>
                      <a:spcPct val="90000"/>
                    </a:lnSpc>
                    <a:defRPr/>
                  </a:pPr>
                  <a:r>
                    <a:rPr lang="es-UY" sz="1050" b="1" dirty="0">
                      <a:solidFill>
                        <a:srgbClr val="000099"/>
                      </a:solidFill>
                      <a:latin typeface="Times New Roman" pitchFamily="18" charset="0"/>
                    </a:rPr>
                    <a:t>CONDICIÓN</a:t>
                  </a:r>
                </a:p>
              </p:txBody>
            </p:sp>
            <p:sp>
              <p:nvSpPr>
                <p:cNvPr id="54325" name="AutoShape 14"/>
                <p:cNvSpPr>
                  <a:spLocks noChangeAspect="1" noChangeArrowheads="1"/>
                </p:cNvSpPr>
                <p:nvPr/>
              </p:nvSpPr>
              <p:spPr bwMode="auto">
                <a:xfrm>
                  <a:off x="910" y="2092"/>
                  <a:ext cx="746" cy="249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bg1">
                    <a:lumMod val="95000"/>
                  </a:schemeClr>
                </a:solidFill>
                <a:ln w="12700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101600" tIns="50800" rIns="101600" bIns="50800" anchor="ctr"/>
                <a:lstStyle/>
                <a:p>
                  <a:pPr algn="ctr" defTabSz="1106488" eaLnBrk="0" hangingPunct="0">
                    <a:lnSpc>
                      <a:spcPct val="90000"/>
                    </a:lnSpc>
                    <a:defRPr/>
                  </a:pPr>
                  <a:r>
                    <a:rPr lang="es-UY" sz="1200" b="1" dirty="0" smtClean="0">
                      <a:solidFill>
                        <a:srgbClr val="000099"/>
                      </a:solidFill>
                      <a:latin typeface="Times New Roman" pitchFamily="18" charset="0"/>
                    </a:rPr>
                    <a:t>USO</a:t>
                  </a:r>
                  <a:endParaRPr lang="es-UY" sz="1200" b="1" dirty="0">
                    <a:solidFill>
                      <a:srgbClr val="000099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4326" name="AutoShape 15"/>
                <p:cNvSpPr>
                  <a:spLocks noChangeAspect="1" noChangeArrowheads="1"/>
                </p:cNvSpPr>
                <p:nvPr/>
              </p:nvSpPr>
              <p:spPr bwMode="auto">
                <a:xfrm>
                  <a:off x="782" y="2438"/>
                  <a:ext cx="985" cy="290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bg1">
                    <a:lumMod val="95000"/>
                  </a:schemeClr>
                </a:solidFill>
                <a:ln w="12700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101600" tIns="50800" rIns="101600" bIns="50800" anchor="ctr"/>
                <a:lstStyle/>
                <a:p>
                  <a:pPr algn="ctr" defTabSz="1106488" eaLnBrk="0" hangingPunct="0">
                    <a:lnSpc>
                      <a:spcPct val="90000"/>
                    </a:lnSpc>
                    <a:defRPr/>
                  </a:pPr>
                  <a:r>
                    <a:rPr lang="es-UY" sz="1000" b="1" dirty="0">
                      <a:solidFill>
                        <a:srgbClr val="000099"/>
                      </a:solidFill>
                      <a:latin typeface="Times New Roman" pitchFamily="18" charset="0"/>
                    </a:rPr>
                    <a:t>ESTRATEGIAS DE MANTENIMIENTO</a:t>
                  </a:r>
                </a:p>
              </p:txBody>
            </p:sp>
            <p:sp>
              <p:nvSpPr>
                <p:cNvPr id="54327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578" y="2213"/>
                  <a:ext cx="332" cy="0"/>
                </a:xfrm>
                <a:prstGeom prst="line">
                  <a:avLst/>
                </a:prstGeom>
                <a:grpFill/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s-UY" dirty="0"/>
                </a:p>
              </p:txBody>
            </p:sp>
            <p:sp>
              <p:nvSpPr>
                <p:cNvPr id="54328" name="Line 1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87" y="1781"/>
                  <a:ext cx="331" cy="0"/>
                </a:xfrm>
                <a:prstGeom prst="line">
                  <a:avLst/>
                </a:prstGeom>
                <a:grpFill/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s-UY" dirty="0"/>
                </a:p>
              </p:txBody>
            </p:sp>
          </p:grpSp>
        </p:grpSp>
        <p:sp>
          <p:nvSpPr>
            <p:cNvPr id="66" name="AutoShape 15"/>
            <p:cNvSpPr>
              <a:spLocks noChangeAspect="1" noChangeArrowheads="1"/>
            </p:cNvSpPr>
            <p:nvPr/>
          </p:nvSpPr>
          <p:spPr bwMode="auto">
            <a:xfrm>
              <a:off x="2433123" y="2531100"/>
              <a:ext cx="1460223" cy="367339"/>
            </a:xfrm>
            <a:prstGeom prst="roundRect">
              <a:avLst>
                <a:gd name="adj" fmla="val 12495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101600" tIns="50800" rIns="101600" bIns="50800" anchor="ctr"/>
            <a:lstStyle/>
            <a:p>
              <a:pPr algn="ctr" defTabSz="1106488" eaLnBrk="0" hangingPunct="0">
                <a:lnSpc>
                  <a:spcPct val="90000"/>
                </a:lnSpc>
                <a:defRPr/>
              </a:pPr>
              <a:r>
                <a:rPr lang="es-UY" sz="1200" b="1" cap="all" dirty="0" smtClean="0">
                  <a:solidFill>
                    <a:srgbClr val="000099"/>
                  </a:solidFill>
                  <a:latin typeface="Times New Roman" pitchFamily="18" charset="0"/>
                </a:rPr>
                <a:t>Niveles de Servicio</a:t>
              </a:r>
              <a:endParaRPr lang="es-UY" sz="1200" b="1" cap="all" dirty="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</p:grpSp>
      <p:sp>
        <p:nvSpPr>
          <p:cNvPr id="54332" name="AutoShape 7"/>
          <p:cNvSpPr>
            <a:spLocks noChangeAspect="1" noChangeArrowheads="1"/>
          </p:cNvSpPr>
          <p:nvPr/>
        </p:nvSpPr>
        <p:spPr bwMode="auto">
          <a:xfrm>
            <a:off x="8636001" y="1391245"/>
            <a:ext cx="1819275" cy="4856166"/>
          </a:xfrm>
          <a:prstGeom prst="roundRect">
            <a:avLst>
              <a:gd name="adj" fmla="val 7366"/>
            </a:avLst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tIns="0"/>
          <a:lstStyle/>
          <a:p>
            <a:pPr algn="ctr" eaLnBrk="0" hangingPunct="0">
              <a:defRPr/>
            </a:pPr>
            <a:r>
              <a:rPr lang="es-UY" sz="1600" b="1" i="1" dirty="0">
                <a:solidFill>
                  <a:srgbClr val="800000"/>
                </a:solidFill>
                <a:latin typeface="Times New Roman" pitchFamily="18" charset="0"/>
              </a:rPr>
              <a:t>PRODUCTOS</a:t>
            </a:r>
            <a:endParaRPr lang="es-UY" sz="1600" b="1" dirty="0">
              <a:solidFill>
                <a:srgbClr val="800000"/>
              </a:solidFill>
              <a:latin typeface="Times New Roman" pitchFamily="18" charset="0"/>
            </a:endParaRPr>
          </a:p>
        </p:txBody>
      </p:sp>
      <p:grpSp>
        <p:nvGrpSpPr>
          <p:cNvPr id="54297" name="Group 58"/>
          <p:cNvGrpSpPr>
            <a:grpSpLocks/>
          </p:cNvGrpSpPr>
          <p:nvPr/>
        </p:nvGrpSpPr>
        <p:grpSpPr bwMode="auto">
          <a:xfrm>
            <a:off x="5987988" y="4388448"/>
            <a:ext cx="2025650" cy="1858964"/>
            <a:chOff x="4463986" y="4381466"/>
            <a:chExt cx="2025678" cy="1859035"/>
          </a:xfrm>
        </p:grpSpPr>
        <p:sp>
          <p:nvSpPr>
            <p:cNvPr id="58" name="AutoShape 23"/>
            <p:cNvSpPr>
              <a:spLocks noChangeAspect="1" noChangeArrowheads="1"/>
            </p:cNvSpPr>
            <p:nvPr/>
          </p:nvSpPr>
          <p:spPr bwMode="auto">
            <a:xfrm>
              <a:off x="4463986" y="4962514"/>
              <a:ext cx="2025678" cy="1277987"/>
            </a:xfrm>
            <a:prstGeom prst="roundRect">
              <a:avLst>
                <a:gd name="adj" fmla="val 7366"/>
              </a:avLst>
            </a:prstGeom>
            <a:solidFill>
              <a:schemeClr val="accent6">
                <a:lumMod val="40000"/>
                <a:lumOff val="60000"/>
                <a:alpha val="48000"/>
              </a:schemeClr>
            </a:solidFill>
            <a:ln w="38100">
              <a:solidFill>
                <a:schemeClr val="accent4">
                  <a:lumMod val="95000"/>
                  <a:lumOff val="5000"/>
                </a:schemeClr>
              </a:solidFill>
              <a:prstDash val="dash"/>
              <a:round/>
              <a:headEnd/>
              <a:tailEnd/>
            </a:ln>
          </p:spPr>
          <p:txBody>
            <a:bodyPr tIns="0"/>
            <a:lstStyle/>
            <a:p>
              <a:pPr eaLnBrk="0" hangingPunct="0">
                <a:defRPr/>
              </a:pPr>
              <a:r>
                <a:rPr lang="es-UY" sz="1600" b="1" i="1" dirty="0">
                  <a:latin typeface="Times New Roman" pitchFamily="18" charset="0"/>
                </a:rPr>
                <a:t>ANÁLISIS A NIVEL DE PROYECTO</a:t>
              </a:r>
              <a:endParaRPr lang="es-UY" sz="1600" b="1" dirty="0">
                <a:latin typeface="Times New Roman" pitchFamily="18" charset="0"/>
              </a:endParaRPr>
            </a:p>
          </p:txBody>
        </p:sp>
        <p:cxnSp>
          <p:nvCxnSpPr>
            <p:cNvPr id="54298" name="AutoShape 37"/>
            <p:cNvCxnSpPr>
              <a:cxnSpLocks noChangeAspect="1" noChangeShapeType="1"/>
              <a:stCxn id="54317" idx="2"/>
              <a:endCxn id="58" idx="0"/>
            </p:cNvCxnSpPr>
            <p:nvPr/>
          </p:nvCxnSpPr>
          <p:spPr bwMode="auto">
            <a:xfrm flipH="1">
              <a:off x="5476825" y="4381465"/>
              <a:ext cx="196915" cy="58104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31938"/>
            <a:ext cx="6629400" cy="712787"/>
          </a:xfrm>
        </p:spPr>
        <p:txBody>
          <a:bodyPr>
            <a:normAutofit fontScale="90000"/>
          </a:bodyPr>
          <a:lstStyle/>
          <a:p>
            <a:r>
              <a:rPr lang="es-UY" dirty="0"/>
              <a:t>Impacto de la Gestión de </a:t>
            </a:r>
            <a:r>
              <a:rPr lang="es-UY" dirty="0" smtClean="0"/>
              <a:t>Activos</a:t>
            </a:r>
            <a:endParaRPr lang="es-UY" sz="3600" dirty="0"/>
          </a:p>
        </p:txBody>
      </p:sp>
      <p:sp>
        <p:nvSpPr>
          <p:cNvPr id="54275" name="AutoShape 5"/>
          <p:cNvSpPr>
            <a:spLocks noChangeAspect="1" noChangeArrowheads="1"/>
          </p:cNvSpPr>
          <p:nvPr/>
        </p:nvSpPr>
        <p:spPr bwMode="auto">
          <a:xfrm>
            <a:off x="8723314" y="4937845"/>
            <a:ext cx="1620837" cy="910368"/>
          </a:xfrm>
          <a:prstGeom prst="flowChartMultidocument">
            <a:avLst/>
          </a:prstGeom>
          <a:solidFill>
            <a:schemeClr val="bg1"/>
          </a:soli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UY" sz="1200" b="1" i="1" dirty="0">
                <a:solidFill>
                  <a:srgbClr val="800000"/>
                </a:solidFill>
                <a:latin typeface="Times New Roman" pitchFamily="18" charset="0"/>
              </a:rPr>
              <a:t>Documentos, Especificaciones, etc.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</a:pPr>
            <a:endParaRPr lang="es-UY" sz="1200" b="1" dirty="0">
              <a:solidFill>
                <a:srgbClr val="800000"/>
              </a:solidFill>
              <a:latin typeface="Times New Roman" pitchFamily="18" charset="0"/>
            </a:endParaRPr>
          </a:p>
        </p:txBody>
      </p:sp>
      <p:sp>
        <p:nvSpPr>
          <p:cNvPr id="54276" name="AutoShape 4"/>
          <p:cNvSpPr>
            <a:spLocks noChangeAspect="1" noChangeArrowheads="1"/>
          </p:cNvSpPr>
          <p:nvPr/>
        </p:nvSpPr>
        <p:spPr bwMode="auto">
          <a:xfrm>
            <a:off x="8723314" y="1696045"/>
            <a:ext cx="1620837" cy="2090738"/>
          </a:xfrm>
          <a:prstGeom prst="flowChartMultidocument">
            <a:avLst/>
          </a:prstGeom>
          <a:solidFill>
            <a:schemeClr val="bg1"/>
          </a:soli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UY" sz="1000" b="1" i="1" dirty="0">
                <a:solidFill>
                  <a:srgbClr val="800000"/>
                </a:solidFill>
                <a:latin typeface="Times New Roman" pitchFamily="18" charset="0"/>
              </a:rPr>
              <a:t>REPORTES A NIVEL DE RED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</a:pPr>
            <a:r>
              <a:rPr lang="es-UY" sz="1000" b="1" dirty="0">
                <a:solidFill>
                  <a:srgbClr val="000099"/>
                </a:solidFill>
                <a:latin typeface="Times New Roman" pitchFamily="18" charset="0"/>
              </a:rPr>
              <a:t>Evaluación de la condición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</a:pPr>
            <a:r>
              <a:rPr lang="es-UY" sz="1000" b="1" dirty="0">
                <a:solidFill>
                  <a:srgbClr val="000099"/>
                </a:solidFill>
                <a:latin typeface="Times New Roman" pitchFamily="18" charset="0"/>
              </a:rPr>
              <a:t>Necesidades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</a:pPr>
            <a:r>
              <a:rPr lang="es-UY" sz="1000" b="1" dirty="0">
                <a:solidFill>
                  <a:srgbClr val="000099"/>
                </a:solidFill>
                <a:latin typeface="Times New Roman" pitchFamily="18" charset="0"/>
              </a:rPr>
              <a:t>Evaluación Económica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</a:pPr>
            <a:r>
              <a:rPr lang="es-UY" sz="1000" b="1" dirty="0">
                <a:solidFill>
                  <a:srgbClr val="000099"/>
                </a:solidFill>
                <a:latin typeface="Times New Roman" pitchFamily="18" charset="0"/>
              </a:rPr>
              <a:t>Programa de Obras optimizado …</a:t>
            </a:r>
          </a:p>
        </p:txBody>
      </p:sp>
      <p:sp>
        <p:nvSpPr>
          <p:cNvPr id="54277" name="computr1"/>
          <p:cNvSpPr>
            <a:spLocks noChangeAspect="1" noEditPoints="1" noChangeArrowheads="1"/>
          </p:cNvSpPr>
          <p:nvPr/>
        </p:nvSpPr>
        <p:spPr bwMode="auto">
          <a:xfrm>
            <a:off x="8804275" y="3891682"/>
            <a:ext cx="1460500" cy="915988"/>
          </a:xfrm>
          <a:custGeom>
            <a:avLst/>
            <a:gdLst>
              <a:gd name="T0" fmla="*/ 70216 w 21600"/>
              <a:gd name="T1" fmla="*/ 0 h 21600"/>
              <a:gd name="T2" fmla="*/ 38859 w 21600"/>
              <a:gd name="T3" fmla="*/ 0 h 21600"/>
              <a:gd name="T4" fmla="*/ 7434 w 21600"/>
              <a:gd name="T5" fmla="*/ 0 h 21600"/>
              <a:gd name="T6" fmla="*/ 0 w 21600"/>
              <a:gd name="T7" fmla="*/ 19759 h 21600"/>
              <a:gd name="T8" fmla="*/ 0 w 21600"/>
              <a:gd name="T9" fmla="*/ 27730 h 21600"/>
              <a:gd name="T10" fmla="*/ 38859 w 21600"/>
              <a:gd name="T11" fmla="*/ 27730 h 21600"/>
              <a:gd name="T12" fmla="*/ 77650 w 21600"/>
              <a:gd name="T13" fmla="*/ 27730 h 21600"/>
              <a:gd name="T14" fmla="*/ 77650 w 21600"/>
              <a:gd name="T15" fmla="*/ 19759 h 21600"/>
              <a:gd name="T16" fmla="*/ 70216 w 21600"/>
              <a:gd name="T17" fmla="*/ 17384 h 21600"/>
              <a:gd name="T18" fmla="*/ 7434 w 21600"/>
              <a:gd name="T19" fmla="*/ 17384 h 21600"/>
              <a:gd name="T20" fmla="*/ 7434 w 21600"/>
              <a:gd name="T21" fmla="*/ 8692 h 21600"/>
              <a:gd name="T22" fmla="*/ 70216 w 21600"/>
              <a:gd name="T23" fmla="*/ 8692 h 21600"/>
              <a:gd name="T24" fmla="*/ 0 w 21600"/>
              <a:gd name="T25" fmla="*/ 23745 h 21600"/>
              <a:gd name="T26" fmla="*/ 77650 w 21600"/>
              <a:gd name="T27" fmla="*/ 23745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5 w 21600"/>
              <a:gd name="T43" fmla="*/ 2543 h 21600"/>
              <a:gd name="T44" fmla="*/ 16750 w 21600"/>
              <a:gd name="T45" fmla="*/ 1116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UY" sz="900" b="1" i="1" dirty="0">
                <a:solidFill>
                  <a:srgbClr val="800000"/>
                </a:solidFill>
                <a:latin typeface="Times New Roman" pitchFamily="18" charset="0"/>
              </a:rPr>
              <a:t>GRAFICAS</a:t>
            </a:r>
          </a:p>
        </p:txBody>
      </p:sp>
      <p:sp>
        <p:nvSpPr>
          <p:cNvPr id="54279" name="AutoShape 8"/>
          <p:cNvSpPr>
            <a:spLocks noChangeAspect="1" noChangeArrowheads="1"/>
          </p:cNvSpPr>
          <p:nvPr/>
        </p:nvSpPr>
        <p:spPr bwMode="auto">
          <a:xfrm>
            <a:off x="8104189" y="3034308"/>
            <a:ext cx="473075" cy="196850"/>
          </a:xfrm>
          <a:prstGeom prst="notchedRightArrow">
            <a:avLst>
              <a:gd name="adj1" fmla="val 50000"/>
              <a:gd name="adj2" fmla="val 60081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s-UY" dirty="0"/>
          </a:p>
        </p:txBody>
      </p:sp>
      <p:grpSp>
        <p:nvGrpSpPr>
          <p:cNvPr id="54281" name="Group 18"/>
          <p:cNvGrpSpPr>
            <a:grpSpLocks/>
          </p:cNvGrpSpPr>
          <p:nvPr/>
        </p:nvGrpSpPr>
        <p:grpSpPr bwMode="auto">
          <a:xfrm>
            <a:off x="1735138" y="1245195"/>
            <a:ext cx="2603500" cy="795338"/>
            <a:chOff x="133" y="986"/>
            <a:chExt cx="1640" cy="501"/>
          </a:xfrm>
        </p:grpSpPr>
        <p:sp>
          <p:nvSpPr>
            <p:cNvPr id="54321" name="AutoShape 19"/>
            <p:cNvSpPr>
              <a:spLocks noChangeAspect="1" noChangeArrowheads="1"/>
            </p:cNvSpPr>
            <p:nvPr/>
          </p:nvSpPr>
          <p:spPr bwMode="auto">
            <a:xfrm>
              <a:off x="543" y="1212"/>
              <a:ext cx="742" cy="275"/>
            </a:xfrm>
            <a:prstGeom prst="upDownArrowCallout">
              <a:avLst>
                <a:gd name="adj1" fmla="val 39348"/>
                <a:gd name="adj2" fmla="val 67455"/>
                <a:gd name="adj3" fmla="val 18940"/>
                <a:gd name="adj4" fmla="val 45833"/>
              </a:avLst>
            </a:prstGeom>
            <a:solidFill>
              <a:schemeClr val="bg1"/>
            </a:solidFill>
            <a:ln w="9525">
              <a:solidFill>
                <a:srgbClr val="3399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s-UY" sz="1400" b="1" i="1" dirty="0">
                  <a:solidFill>
                    <a:srgbClr val="006666"/>
                  </a:solidFill>
                  <a:latin typeface="Times New Roman" pitchFamily="18" charset="0"/>
                </a:rPr>
                <a:t>GUIs  SQLs</a:t>
              </a:r>
            </a:p>
          </p:txBody>
        </p:sp>
        <p:sp>
          <p:nvSpPr>
            <p:cNvPr id="54322" name="AutoShape 20"/>
            <p:cNvSpPr>
              <a:spLocks noChangeAspect="1" noChangeArrowheads="1"/>
            </p:cNvSpPr>
            <p:nvPr/>
          </p:nvSpPr>
          <p:spPr bwMode="auto">
            <a:xfrm>
              <a:off x="133" y="986"/>
              <a:ext cx="1640" cy="186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101600" tIns="50800" rIns="101600" bIns="50800" anchor="ctr">
              <a:spAutoFit/>
            </a:bodyPr>
            <a:lstStyle/>
            <a:p>
              <a:pPr algn="ctr" defTabSz="1106488" eaLnBrk="0" hangingPunct="0">
                <a:lnSpc>
                  <a:spcPct val="90000"/>
                </a:lnSpc>
              </a:pPr>
              <a:r>
                <a:rPr lang="es-UY" sz="1200" b="1" i="1" dirty="0">
                  <a:solidFill>
                    <a:srgbClr val="800000"/>
                  </a:solidFill>
                  <a:latin typeface="Times New Roman" pitchFamily="18" charset="0"/>
                </a:rPr>
                <a:t>Manejo de Datos</a:t>
              </a:r>
            </a:p>
          </p:txBody>
        </p:sp>
      </p:grpSp>
      <p:sp>
        <p:nvSpPr>
          <p:cNvPr id="54282" name="AutoShape 21"/>
          <p:cNvSpPr>
            <a:spLocks noChangeAspect="1" noChangeArrowheads="1"/>
          </p:cNvSpPr>
          <p:nvPr/>
        </p:nvSpPr>
        <p:spPr bwMode="auto">
          <a:xfrm>
            <a:off x="4175125" y="2177057"/>
            <a:ext cx="425450" cy="177800"/>
          </a:xfrm>
          <a:prstGeom prst="notchedRightArrow">
            <a:avLst>
              <a:gd name="adj1" fmla="val 50000"/>
              <a:gd name="adj2" fmla="val 59821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s-UY" dirty="0"/>
          </a:p>
        </p:txBody>
      </p:sp>
      <p:sp>
        <p:nvSpPr>
          <p:cNvPr id="54287" name="AutoShape 30"/>
          <p:cNvSpPr>
            <a:spLocks noChangeAspect="1" noChangeArrowheads="1"/>
          </p:cNvSpPr>
          <p:nvPr/>
        </p:nvSpPr>
        <p:spPr bwMode="auto">
          <a:xfrm>
            <a:off x="8153400" y="5180608"/>
            <a:ext cx="427038" cy="177800"/>
          </a:xfrm>
          <a:prstGeom prst="notchedRightArrow">
            <a:avLst>
              <a:gd name="adj1" fmla="val 50000"/>
              <a:gd name="adj2" fmla="val 60045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s-UY" dirty="0"/>
          </a:p>
        </p:txBody>
      </p:sp>
      <p:grpSp>
        <p:nvGrpSpPr>
          <p:cNvPr id="20" name="Group 19"/>
          <p:cNvGrpSpPr/>
          <p:nvPr/>
        </p:nvGrpSpPr>
        <p:grpSpPr>
          <a:xfrm>
            <a:off x="4722814" y="2862859"/>
            <a:ext cx="3292475" cy="1830387"/>
            <a:chOff x="4722814" y="2862859"/>
            <a:chExt cx="3292475" cy="1830387"/>
          </a:xfrm>
        </p:grpSpPr>
        <p:sp>
          <p:nvSpPr>
            <p:cNvPr id="54284" name="AutoShape 23"/>
            <p:cNvSpPr>
              <a:spLocks noChangeAspect="1" noChangeArrowheads="1"/>
            </p:cNvSpPr>
            <p:nvPr/>
          </p:nvSpPr>
          <p:spPr bwMode="auto">
            <a:xfrm>
              <a:off x="4722814" y="2862859"/>
              <a:ext cx="3292475" cy="1830387"/>
            </a:xfrm>
            <a:prstGeom prst="roundRect">
              <a:avLst>
                <a:gd name="adj" fmla="val 7366"/>
              </a:avLst>
            </a:prstGeom>
            <a:solidFill>
              <a:srgbClr val="CCECFF">
                <a:alpha val="51000"/>
              </a:srgbClr>
            </a:solidFill>
            <a:ln w="38100">
              <a:solidFill>
                <a:srgbClr val="002060"/>
              </a:solidFill>
              <a:prstDash val="dash"/>
              <a:round/>
              <a:headEnd/>
              <a:tailEnd/>
            </a:ln>
          </p:spPr>
          <p:txBody>
            <a:bodyPr tIns="0"/>
            <a:lstStyle/>
            <a:p>
              <a:pPr eaLnBrk="0" hangingPunct="0"/>
              <a:r>
                <a:rPr lang="es-UY" sz="1600" b="1" i="1" dirty="0">
                  <a:solidFill>
                    <a:srgbClr val="002060"/>
                  </a:solidFill>
                  <a:latin typeface="Times New Roman" pitchFamily="18" charset="0"/>
                </a:rPr>
                <a:t>ANÁLISIS A NIVEL DE RED</a:t>
              </a:r>
              <a:endParaRPr lang="es-UY" sz="16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54283" name="AutoShape 22"/>
            <p:cNvSpPr>
              <a:spLocks noChangeAspect="1" noChangeArrowheads="1"/>
            </p:cNvSpPr>
            <p:nvPr/>
          </p:nvSpPr>
          <p:spPr bwMode="auto">
            <a:xfrm>
              <a:off x="4865689" y="3274021"/>
              <a:ext cx="1260475" cy="40957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101600" tIns="50800" rIns="101600" bIns="50800" anchor="ctr">
              <a:spAutoFit/>
            </a:bodyPr>
            <a:lstStyle/>
            <a:p>
              <a:pPr defTabSz="1106488" eaLnBrk="0" hangingPunct="0">
                <a:lnSpc>
                  <a:spcPct val="90000"/>
                </a:lnSpc>
              </a:pPr>
              <a:r>
                <a:rPr lang="es-UY" sz="1000" b="1" dirty="0">
                  <a:solidFill>
                    <a:srgbClr val="000099"/>
                  </a:solidFill>
                  <a:latin typeface="Times New Roman" pitchFamily="18" charset="0"/>
                </a:rPr>
                <a:t>PREDICCIÓN  DE DETERIORO</a:t>
              </a:r>
            </a:p>
          </p:txBody>
        </p:sp>
        <p:grpSp>
          <p:nvGrpSpPr>
            <p:cNvPr id="54285" name="Group 24"/>
            <p:cNvGrpSpPr>
              <a:grpSpLocks/>
            </p:cNvGrpSpPr>
            <p:nvPr/>
          </p:nvGrpSpPr>
          <p:grpSpPr bwMode="auto">
            <a:xfrm>
              <a:off x="5495927" y="3323236"/>
              <a:ext cx="2454275" cy="1027113"/>
              <a:chOff x="2502" y="2295"/>
              <a:chExt cx="1546" cy="647"/>
            </a:xfrm>
          </p:grpSpPr>
          <p:sp>
            <p:nvSpPr>
              <p:cNvPr id="54319" name="AutoShape 25"/>
              <p:cNvSpPr>
                <a:spLocks noChangeAspect="1" noChangeArrowheads="1"/>
              </p:cNvSpPr>
              <p:nvPr/>
            </p:nvSpPr>
            <p:spPr bwMode="auto">
              <a:xfrm>
                <a:off x="3103" y="2295"/>
                <a:ext cx="945" cy="258"/>
              </a:xfrm>
              <a:prstGeom prst="roundRect">
                <a:avLst>
                  <a:gd name="adj" fmla="val 12495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101600" tIns="50800" rIns="101600" bIns="50800" anchor="ctr">
                <a:spAutoFit/>
              </a:bodyPr>
              <a:lstStyle/>
              <a:p>
                <a:pPr defTabSz="1106488" eaLnBrk="0" hangingPunct="0">
                  <a:lnSpc>
                    <a:spcPct val="90000"/>
                  </a:lnSpc>
                </a:pPr>
                <a:r>
                  <a:rPr lang="es-UY" sz="1000" b="1" dirty="0">
                    <a:solidFill>
                      <a:srgbClr val="000099"/>
                    </a:solidFill>
                    <a:latin typeface="Times New Roman" pitchFamily="18" charset="0"/>
                  </a:rPr>
                  <a:t>PRIORIZACIÓN </a:t>
                </a:r>
              </a:p>
              <a:p>
                <a:pPr defTabSz="1106488" eaLnBrk="0" hangingPunct="0">
                  <a:lnSpc>
                    <a:spcPct val="90000"/>
                  </a:lnSpc>
                </a:pPr>
                <a:r>
                  <a:rPr lang="es-UY" sz="1000" b="1" dirty="0">
                    <a:solidFill>
                      <a:srgbClr val="000099"/>
                    </a:solidFill>
                    <a:latin typeface="Times New Roman" pitchFamily="18" charset="0"/>
                  </a:rPr>
                  <a:t>/ OPTIMIZACIÓN</a:t>
                </a:r>
              </a:p>
            </p:txBody>
          </p:sp>
          <p:cxnSp>
            <p:nvCxnSpPr>
              <p:cNvPr id="54320" name="AutoShape 26"/>
              <p:cNvCxnSpPr>
                <a:cxnSpLocks noChangeAspect="1" noChangeShapeType="1"/>
                <a:stCxn id="54315" idx="2"/>
                <a:endCxn id="54319" idx="1"/>
              </p:cNvCxnSpPr>
              <p:nvPr/>
            </p:nvCxnSpPr>
            <p:spPr bwMode="auto">
              <a:xfrm rot="5400000" flipH="1" flipV="1">
                <a:off x="2543" y="2382"/>
                <a:ext cx="519" cy="602"/>
              </a:xfrm>
              <a:prstGeom prst="bentConnector4">
                <a:avLst>
                  <a:gd name="adj1" fmla="val -27746"/>
                  <a:gd name="adj2" fmla="val 83139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</p:cxnSp>
        </p:grpSp>
        <p:grpSp>
          <p:nvGrpSpPr>
            <p:cNvPr id="54286" name="Group 27"/>
            <p:cNvGrpSpPr>
              <a:grpSpLocks/>
            </p:cNvGrpSpPr>
            <p:nvPr/>
          </p:nvGrpSpPr>
          <p:grpSpPr bwMode="auto">
            <a:xfrm>
              <a:off x="6470650" y="3769322"/>
              <a:ext cx="1454150" cy="619125"/>
              <a:chOff x="3116" y="2576"/>
              <a:chExt cx="916" cy="390"/>
            </a:xfrm>
          </p:grpSpPr>
          <p:sp>
            <p:nvSpPr>
              <p:cNvPr id="54317" name="AutoShape 28"/>
              <p:cNvSpPr>
                <a:spLocks noChangeAspect="1" noChangeArrowheads="1"/>
              </p:cNvSpPr>
              <p:nvPr/>
            </p:nvSpPr>
            <p:spPr bwMode="auto">
              <a:xfrm>
                <a:off x="3116" y="2742"/>
                <a:ext cx="916" cy="224"/>
              </a:xfrm>
              <a:prstGeom prst="roundRect">
                <a:avLst>
                  <a:gd name="adj" fmla="val 12495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101600" tIns="50800" rIns="101600" bIns="50800" anchor="ctr"/>
              <a:lstStyle/>
              <a:p>
                <a:pPr defTabSz="1106488" eaLnBrk="0" hangingPunct="0">
                  <a:lnSpc>
                    <a:spcPct val="90000"/>
                  </a:lnSpc>
                </a:pPr>
                <a:r>
                  <a:rPr lang="es-UY" sz="1000" b="1" dirty="0">
                    <a:solidFill>
                      <a:srgbClr val="000099"/>
                    </a:solidFill>
                    <a:latin typeface="Times New Roman" pitchFamily="18" charset="0"/>
                  </a:rPr>
                  <a:t>PROGRAMACIÓN</a:t>
                </a:r>
              </a:p>
            </p:txBody>
          </p:sp>
          <p:cxnSp>
            <p:nvCxnSpPr>
              <p:cNvPr id="54318" name="AutoShape 29"/>
              <p:cNvCxnSpPr>
                <a:cxnSpLocks noChangeAspect="1" noChangeShapeType="1"/>
                <a:stCxn id="54319" idx="2"/>
                <a:endCxn id="54317" idx="0"/>
              </p:cNvCxnSpPr>
              <p:nvPr/>
            </p:nvCxnSpPr>
            <p:spPr bwMode="auto">
              <a:xfrm rot="5400000">
                <a:off x="3492" y="2658"/>
                <a:ext cx="166" cy="2"/>
              </a:xfrm>
              <a:prstGeom prst="bent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</p:cxnSp>
        </p:grpSp>
        <p:grpSp>
          <p:nvGrpSpPr>
            <p:cNvPr id="54289" name="Group 32"/>
            <p:cNvGrpSpPr>
              <a:grpSpLocks/>
            </p:cNvGrpSpPr>
            <p:nvPr/>
          </p:nvGrpSpPr>
          <p:grpSpPr bwMode="auto">
            <a:xfrm>
              <a:off x="4860926" y="3720110"/>
              <a:ext cx="1266825" cy="631825"/>
              <a:chOff x="2102" y="2545"/>
              <a:chExt cx="798" cy="398"/>
            </a:xfrm>
          </p:grpSpPr>
          <p:sp>
            <p:nvSpPr>
              <p:cNvPr id="54315" name="AutoShape 33"/>
              <p:cNvSpPr>
                <a:spLocks noChangeAspect="1" noChangeArrowheads="1"/>
              </p:cNvSpPr>
              <p:nvPr/>
            </p:nvSpPr>
            <p:spPr bwMode="auto">
              <a:xfrm>
                <a:off x="2102" y="2685"/>
                <a:ext cx="798" cy="258"/>
              </a:xfrm>
              <a:prstGeom prst="roundRect">
                <a:avLst>
                  <a:gd name="adj" fmla="val 12495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101600" tIns="50800" rIns="101600" bIns="50800" anchor="ctr">
                <a:spAutoFit/>
              </a:bodyPr>
              <a:lstStyle/>
              <a:p>
                <a:pPr defTabSz="1106488" eaLnBrk="0" hangingPunct="0">
                  <a:lnSpc>
                    <a:spcPct val="90000"/>
                  </a:lnSpc>
                </a:pPr>
                <a:r>
                  <a:rPr lang="es-UY" sz="1000" b="1" dirty="0">
                    <a:solidFill>
                      <a:srgbClr val="000099"/>
                    </a:solidFill>
                    <a:latin typeface="Times New Roman" pitchFamily="18" charset="0"/>
                  </a:rPr>
                  <a:t>ANÁLISIS DE NECESIDADES</a:t>
                </a:r>
              </a:p>
            </p:txBody>
          </p:sp>
          <p:cxnSp>
            <p:nvCxnSpPr>
              <p:cNvPr id="54316" name="AutoShape 34"/>
              <p:cNvCxnSpPr>
                <a:cxnSpLocks noChangeAspect="1" noChangeShapeType="1"/>
                <a:stCxn id="54283" idx="2"/>
                <a:endCxn id="54315" idx="0"/>
              </p:cNvCxnSpPr>
              <p:nvPr/>
            </p:nvCxnSpPr>
            <p:spPr bwMode="auto">
              <a:xfrm flipH="1">
                <a:off x="2501" y="2545"/>
                <a:ext cx="1" cy="14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</p:grpSp>
      <p:sp>
        <p:nvSpPr>
          <p:cNvPr id="54311" name="AutoShape 36"/>
          <p:cNvSpPr>
            <a:spLocks noChangeAspect="1" noChangeArrowheads="1"/>
          </p:cNvSpPr>
          <p:nvPr/>
        </p:nvSpPr>
        <p:spPr bwMode="auto">
          <a:xfrm>
            <a:off x="6456040" y="5632189"/>
            <a:ext cx="1360748" cy="396874"/>
          </a:xfrm>
          <a:prstGeom prst="roundRect">
            <a:avLst>
              <a:gd name="adj" fmla="val 12495"/>
            </a:avLst>
          </a:prstGeom>
          <a:solidFill>
            <a:schemeClr val="bg1"/>
          </a:solidFill>
          <a:ln w="19050">
            <a:solidFill>
              <a:schemeClr val="accent4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lIns="101600" tIns="50800" rIns="101600" bIns="50800" anchor="ctr"/>
          <a:lstStyle/>
          <a:p>
            <a:pPr algn="ctr" defTabSz="1106488" eaLnBrk="0" hangingPunct="0">
              <a:lnSpc>
                <a:spcPct val="90000"/>
              </a:lnSpc>
              <a:defRPr/>
            </a:pPr>
            <a:r>
              <a:rPr lang="es-UY" sz="12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</a:rPr>
              <a:t>DISEÑO</a:t>
            </a:r>
          </a:p>
        </p:txBody>
      </p:sp>
      <p:grpSp>
        <p:nvGrpSpPr>
          <p:cNvPr id="54291" name="Group 38"/>
          <p:cNvGrpSpPr>
            <a:grpSpLocks/>
          </p:cNvGrpSpPr>
          <p:nvPr/>
        </p:nvGrpSpPr>
        <p:grpSpPr bwMode="auto">
          <a:xfrm>
            <a:off x="3338514" y="5829901"/>
            <a:ext cx="3117851" cy="793750"/>
            <a:chOff x="1084" y="3874"/>
            <a:chExt cx="1964" cy="500"/>
          </a:xfrm>
        </p:grpSpPr>
        <p:sp>
          <p:nvSpPr>
            <p:cNvPr id="54313" name="AutoShape 39"/>
            <p:cNvSpPr>
              <a:spLocks noChangeAspect="1" noChangeArrowheads="1"/>
            </p:cNvSpPr>
            <p:nvPr/>
          </p:nvSpPr>
          <p:spPr bwMode="auto">
            <a:xfrm>
              <a:off x="1084" y="4028"/>
              <a:ext cx="1276" cy="346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s-UY" sz="1400" b="1" i="1" dirty="0">
                  <a:solidFill>
                    <a:srgbClr val="800000"/>
                  </a:solidFill>
                  <a:latin typeface="Times New Roman" pitchFamily="18" charset="0"/>
                </a:rPr>
                <a:t>EJECUCIÓN DEL PROGRAMA</a:t>
              </a:r>
              <a:endParaRPr lang="es-UY" sz="1400" b="1" dirty="0">
                <a:solidFill>
                  <a:srgbClr val="800000"/>
                </a:solidFill>
                <a:latin typeface="Times New Roman" pitchFamily="18" charset="0"/>
              </a:endParaRPr>
            </a:p>
          </p:txBody>
        </p:sp>
        <p:cxnSp>
          <p:nvCxnSpPr>
            <p:cNvPr id="54314" name="AutoShape 40"/>
            <p:cNvCxnSpPr>
              <a:cxnSpLocks noChangeAspect="1" noChangeShapeType="1"/>
              <a:stCxn id="54311" idx="1"/>
              <a:endCxn id="54313" idx="3"/>
            </p:cNvCxnSpPr>
            <p:nvPr/>
          </p:nvCxnSpPr>
          <p:spPr bwMode="auto">
            <a:xfrm rot="10800000" flipV="1">
              <a:off x="2360" y="3874"/>
              <a:ext cx="688" cy="327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</p:grpSp>
      <p:grpSp>
        <p:nvGrpSpPr>
          <p:cNvPr id="54292" name="Group 41"/>
          <p:cNvGrpSpPr>
            <a:grpSpLocks/>
          </p:cNvGrpSpPr>
          <p:nvPr/>
        </p:nvGrpSpPr>
        <p:grpSpPr bwMode="auto">
          <a:xfrm>
            <a:off x="2009775" y="5539595"/>
            <a:ext cx="1633538" cy="809625"/>
            <a:chOff x="277" y="3623"/>
            <a:chExt cx="1029" cy="510"/>
          </a:xfrm>
        </p:grpSpPr>
        <p:sp>
          <p:nvSpPr>
            <p:cNvPr id="4" name="AutoShape 42"/>
            <p:cNvSpPr>
              <a:spLocks noChangeAspect="1" noChangeArrowheads="1"/>
            </p:cNvSpPr>
            <p:nvPr/>
          </p:nvSpPr>
          <p:spPr bwMode="auto">
            <a:xfrm>
              <a:off x="277" y="3623"/>
              <a:ext cx="1029" cy="288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es-UY" sz="1400" b="1" i="1" dirty="0">
                  <a:solidFill>
                    <a:srgbClr val="800000"/>
                  </a:solidFill>
                  <a:latin typeface="Times New Roman" pitchFamily="18" charset="0"/>
                </a:rPr>
                <a:t>SEGUIMIENTO</a:t>
              </a:r>
              <a:endParaRPr lang="es-UY" sz="1400" b="1" dirty="0">
                <a:solidFill>
                  <a:srgbClr val="800000"/>
                </a:solidFill>
                <a:latin typeface="Times New Roman" pitchFamily="18" charset="0"/>
              </a:endParaRPr>
            </a:p>
          </p:txBody>
        </p:sp>
        <p:cxnSp>
          <p:nvCxnSpPr>
            <p:cNvPr id="54312" name="AutoShape 43"/>
            <p:cNvCxnSpPr>
              <a:cxnSpLocks noChangeAspect="1" noChangeShapeType="1"/>
              <a:stCxn id="54313" idx="1"/>
              <a:endCxn id="4" idx="2"/>
            </p:cNvCxnSpPr>
            <p:nvPr/>
          </p:nvCxnSpPr>
          <p:spPr bwMode="auto">
            <a:xfrm rot="10800000">
              <a:off x="792" y="3911"/>
              <a:ext cx="323" cy="222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</p:grpSp>
      <p:grpSp>
        <p:nvGrpSpPr>
          <p:cNvPr id="54293" name="Group 44"/>
          <p:cNvGrpSpPr>
            <a:grpSpLocks/>
          </p:cNvGrpSpPr>
          <p:nvPr/>
        </p:nvGrpSpPr>
        <p:grpSpPr bwMode="auto">
          <a:xfrm>
            <a:off x="1676466" y="3353897"/>
            <a:ext cx="2319338" cy="2185988"/>
            <a:chOff x="622" y="1183"/>
            <a:chExt cx="1461" cy="1377"/>
          </a:xfrm>
        </p:grpSpPr>
        <p:cxnSp>
          <p:nvCxnSpPr>
            <p:cNvPr id="54305" name="AutoShape 45"/>
            <p:cNvCxnSpPr>
              <a:cxnSpLocks noChangeAspect="1" noChangeShapeType="1"/>
              <a:stCxn id="4" idx="0"/>
              <a:endCxn id="54310" idx="2"/>
            </p:cNvCxnSpPr>
            <p:nvPr/>
          </p:nvCxnSpPr>
          <p:spPr bwMode="auto">
            <a:xfrm flipV="1">
              <a:off x="1346" y="2430"/>
              <a:ext cx="6" cy="13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grpSp>
          <p:nvGrpSpPr>
            <p:cNvPr id="54306" name="Group 46"/>
            <p:cNvGrpSpPr>
              <a:grpSpLocks/>
            </p:cNvGrpSpPr>
            <p:nvPr/>
          </p:nvGrpSpPr>
          <p:grpSpPr bwMode="auto">
            <a:xfrm>
              <a:off x="622" y="1183"/>
              <a:ext cx="1461" cy="1247"/>
              <a:chOff x="622" y="1183"/>
              <a:chExt cx="1461" cy="1247"/>
            </a:xfrm>
          </p:grpSpPr>
          <p:sp>
            <p:nvSpPr>
              <p:cNvPr id="54307" name="Freeform 47"/>
              <p:cNvSpPr>
                <a:spLocks noChangeAspect="1"/>
              </p:cNvSpPr>
              <p:nvPr/>
            </p:nvSpPr>
            <p:spPr bwMode="auto">
              <a:xfrm>
                <a:off x="1476" y="1792"/>
                <a:ext cx="45" cy="427"/>
              </a:xfrm>
              <a:custGeom>
                <a:avLst/>
                <a:gdLst>
                  <a:gd name="T0" fmla="*/ 96 w 296"/>
                  <a:gd name="T1" fmla="*/ 437 h 2352"/>
                  <a:gd name="T2" fmla="*/ 3 w 296"/>
                  <a:gd name="T3" fmla="*/ 196 h 2352"/>
                  <a:gd name="T4" fmla="*/ 115 w 296"/>
                  <a:gd name="T5" fmla="*/ 0 h 2352"/>
                  <a:gd name="T6" fmla="*/ 0 60000 65536"/>
                  <a:gd name="T7" fmla="*/ 0 60000 65536"/>
                  <a:gd name="T8" fmla="*/ 0 60000 65536"/>
                  <a:gd name="T9" fmla="*/ 0 w 296"/>
                  <a:gd name="T10" fmla="*/ 0 h 2352"/>
                  <a:gd name="T11" fmla="*/ 296 w 296"/>
                  <a:gd name="T12" fmla="*/ 2352 h 23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6" h="2352">
                    <a:moveTo>
                      <a:pt x="248" y="2352"/>
                    </a:moveTo>
                    <a:cubicBezTo>
                      <a:pt x="124" y="1900"/>
                      <a:pt x="0" y="1448"/>
                      <a:pt x="8" y="1056"/>
                    </a:cubicBezTo>
                    <a:cubicBezTo>
                      <a:pt x="16" y="664"/>
                      <a:pt x="156" y="332"/>
                      <a:pt x="296" y="0"/>
                    </a:cubicBezTo>
                  </a:path>
                </a:pathLst>
              </a:custGeom>
              <a:noFill/>
              <a:ln w="28575" cap="flat" cmpd="sng">
                <a:solidFill>
                  <a:srgbClr val="996633"/>
                </a:solidFill>
                <a:prstDash val="lgDash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s-UY" dirty="0"/>
              </a:p>
            </p:txBody>
          </p:sp>
          <p:sp>
            <p:nvSpPr>
              <p:cNvPr id="54308" name="Freeform 48"/>
              <p:cNvSpPr>
                <a:spLocks noChangeAspect="1"/>
              </p:cNvSpPr>
              <p:nvPr/>
            </p:nvSpPr>
            <p:spPr bwMode="auto">
              <a:xfrm>
                <a:off x="978" y="1183"/>
                <a:ext cx="234" cy="953"/>
              </a:xfrm>
              <a:custGeom>
                <a:avLst/>
                <a:gdLst>
                  <a:gd name="T0" fmla="*/ 153 w 392"/>
                  <a:gd name="T1" fmla="*/ 1109 h 2496"/>
                  <a:gd name="T2" fmla="*/ 59 w 392"/>
                  <a:gd name="T3" fmla="*/ 938 h 2496"/>
                  <a:gd name="T4" fmla="*/ 3 w 392"/>
                  <a:gd name="T5" fmla="*/ 682 h 2496"/>
                  <a:gd name="T6" fmla="*/ 41 w 392"/>
                  <a:gd name="T7" fmla="*/ 256 h 2496"/>
                  <a:gd name="T8" fmla="*/ 153 w 392"/>
                  <a:gd name="T9" fmla="*/ 0 h 24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2"/>
                  <a:gd name="T16" fmla="*/ 0 h 2496"/>
                  <a:gd name="T17" fmla="*/ 392 w 392"/>
                  <a:gd name="T18" fmla="*/ 2496 h 24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2" h="2496">
                    <a:moveTo>
                      <a:pt x="392" y="2496"/>
                    </a:moveTo>
                    <a:cubicBezTo>
                      <a:pt x="304" y="2384"/>
                      <a:pt x="216" y="2272"/>
                      <a:pt x="152" y="2112"/>
                    </a:cubicBezTo>
                    <a:cubicBezTo>
                      <a:pt x="88" y="1952"/>
                      <a:pt x="16" y="1792"/>
                      <a:pt x="8" y="1536"/>
                    </a:cubicBezTo>
                    <a:cubicBezTo>
                      <a:pt x="0" y="1280"/>
                      <a:pt x="40" y="832"/>
                      <a:pt x="104" y="576"/>
                    </a:cubicBezTo>
                    <a:cubicBezTo>
                      <a:pt x="168" y="320"/>
                      <a:pt x="280" y="160"/>
                      <a:pt x="392" y="0"/>
                    </a:cubicBezTo>
                  </a:path>
                </a:pathLst>
              </a:custGeom>
              <a:noFill/>
              <a:ln w="28575" cap="flat" cmpd="sng">
                <a:solidFill>
                  <a:srgbClr val="996633"/>
                </a:solidFill>
                <a:prstDash val="lgDash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s-UY" dirty="0"/>
              </a:p>
            </p:txBody>
          </p:sp>
          <p:sp>
            <p:nvSpPr>
              <p:cNvPr id="54309" name="Freeform 49"/>
              <p:cNvSpPr>
                <a:spLocks noChangeAspect="1"/>
              </p:cNvSpPr>
              <p:nvPr/>
            </p:nvSpPr>
            <p:spPr bwMode="auto">
              <a:xfrm>
                <a:off x="761" y="1602"/>
                <a:ext cx="307" cy="538"/>
              </a:xfrm>
              <a:custGeom>
                <a:avLst/>
                <a:gdLst>
                  <a:gd name="T0" fmla="*/ 307 w 704"/>
                  <a:gd name="T1" fmla="*/ 538 h 1680"/>
                  <a:gd name="T2" fmla="*/ 98 w 704"/>
                  <a:gd name="T3" fmla="*/ 369 h 1680"/>
                  <a:gd name="T4" fmla="*/ 14 w 704"/>
                  <a:gd name="T5" fmla="*/ 108 h 1680"/>
                  <a:gd name="T6" fmla="*/ 14 w 704"/>
                  <a:gd name="T7" fmla="*/ 0 h 16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04"/>
                  <a:gd name="T13" fmla="*/ 0 h 1680"/>
                  <a:gd name="T14" fmla="*/ 704 w 704"/>
                  <a:gd name="T15" fmla="*/ 1680 h 16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04" h="1680">
                    <a:moveTo>
                      <a:pt x="704" y="1680"/>
                    </a:moveTo>
                    <a:cubicBezTo>
                      <a:pt x="520" y="1528"/>
                      <a:pt x="336" y="1376"/>
                      <a:pt x="224" y="1152"/>
                    </a:cubicBezTo>
                    <a:cubicBezTo>
                      <a:pt x="112" y="928"/>
                      <a:pt x="64" y="528"/>
                      <a:pt x="32" y="336"/>
                    </a:cubicBezTo>
                    <a:cubicBezTo>
                      <a:pt x="0" y="144"/>
                      <a:pt x="16" y="72"/>
                      <a:pt x="32" y="0"/>
                    </a:cubicBezTo>
                  </a:path>
                </a:pathLst>
              </a:custGeom>
              <a:noFill/>
              <a:ln w="28575" cap="flat" cmpd="sng">
                <a:solidFill>
                  <a:srgbClr val="996633"/>
                </a:solidFill>
                <a:prstDash val="lgDash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s-UY" dirty="0"/>
              </a:p>
            </p:txBody>
          </p:sp>
          <p:sp>
            <p:nvSpPr>
              <p:cNvPr id="54310" name="AutoShape 50"/>
              <p:cNvSpPr>
                <a:spLocks noChangeAspect="1" noChangeArrowheads="1"/>
              </p:cNvSpPr>
              <p:nvPr/>
            </p:nvSpPr>
            <p:spPr bwMode="auto">
              <a:xfrm>
                <a:off x="622" y="2142"/>
                <a:ext cx="1461" cy="288"/>
              </a:xfrm>
              <a:prstGeom prst="roundRect">
                <a:avLst>
                  <a:gd name="adj" fmla="val 12495"/>
                </a:avLst>
              </a:prstGeom>
              <a:solidFill>
                <a:srgbClr val="FFFFCC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101600" tIns="50800" rIns="101600" bIns="50800" anchor="ctr"/>
              <a:lstStyle/>
              <a:p>
                <a:pPr algn="ctr" defTabSz="1106488" eaLnBrk="0" hangingPunct="0">
                  <a:lnSpc>
                    <a:spcPct val="90000"/>
                  </a:lnSpc>
                </a:pPr>
                <a:r>
                  <a:rPr lang="es-UY" sz="1400" b="1" i="1" dirty="0">
                    <a:solidFill>
                      <a:srgbClr val="800000"/>
                    </a:solidFill>
                    <a:latin typeface="Times New Roman" pitchFamily="18" charset="0"/>
                  </a:rPr>
                  <a:t> RETRO-ALIMENTACIÓN</a:t>
                </a:r>
                <a:endParaRPr lang="es-UY" sz="1400" b="1" dirty="0">
                  <a:solidFill>
                    <a:srgbClr val="8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745039" y="1573809"/>
            <a:ext cx="3322637" cy="985837"/>
            <a:chOff x="4745039" y="1573809"/>
            <a:chExt cx="3322637" cy="985837"/>
          </a:xfrm>
        </p:grpSpPr>
        <p:sp>
          <p:nvSpPr>
            <p:cNvPr id="1115167" name="AutoShape 31"/>
            <p:cNvSpPr>
              <a:spLocks noChangeAspect="1" noChangeArrowheads="1"/>
            </p:cNvSpPr>
            <p:nvPr/>
          </p:nvSpPr>
          <p:spPr bwMode="auto">
            <a:xfrm>
              <a:off x="4745039" y="1573809"/>
              <a:ext cx="3322637" cy="985837"/>
            </a:xfrm>
            <a:prstGeom prst="roundRect">
              <a:avLst>
                <a:gd name="adj" fmla="val 7366"/>
              </a:avLst>
            </a:prstGeom>
            <a:solidFill>
              <a:srgbClr val="FFFF99">
                <a:alpha val="50000"/>
              </a:srgbClr>
            </a:solidFill>
            <a:ln w="38100">
              <a:solidFill>
                <a:schemeClr val="accent6">
                  <a:lumMod val="50000"/>
                </a:schemeClr>
              </a:solidFill>
              <a:prstDash val="dash"/>
              <a:round/>
              <a:headEnd/>
              <a:tailEnd/>
            </a:ln>
          </p:spPr>
          <p:txBody>
            <a:bodyPr tIns="0"/>
            <a:lstStyle/>
            <a:p>
              <a:pPr algn="ctr" eaLnBrk="0" hangingPunct="0">
                <a:defRPr/>
              </a:pPr>
              <a:r>
                <a:rPr lang="es-UY" sz="1600" b="1" dirty="0">
                  <a:solidFill>
                    <a:srgbClr val="800000"/>
                  </a:solidFill>
                  <a:latin typeface="Times New Roman" pitchFamily="18" charset="0"/>
                </a:rPr>
                <a:t>ANÁLISIS ESTRATÉGICO</a:t>
              </a:r>
              <a:endParaRPr lang="es-UY" sz="2000" b="1" dirty="0">
                <a:solidFill>
                  <a:srgbClr val="800000"/>
                </a:solidFill>
                <a:latin typeface="Times New Roman" pitchFamily="18" charset="0"/>
              </a:endParaRPr>
            </a:p>
          </p:txBody>
        </p: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4854576" y="1927821"/>
              <a:ext cx="3108325" cy="498475"/>
              <a:chOff x="2098" y="1416"/>
              <a:chExt cx="1958" cy="314"/>
            </a:xfrm>
          </p:grpSpPr>
          <p:sp>
            <p:nvSpPr>
              <p:cNvPr id="54302" name="Rectangle 52"/>
              <p:cNvSpPr>
                <a:spLocks noChangeAspect="1" noChangeArrowheads="1"/>
              </p:cNvSpPr>
              <p:nvPr/>
            </p:nvSpPr>
            <p:spPr bwMode="auto">
              <a:xfrm>
                <a:off x="2098" y="1429"/>
                <a:ext cx="786" cy="28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101600" tIns="50800" rIns="101600" bIns="50800" anchor="ctr"/>
              <a:lstStyle/>
              <a:p>
                <a:pPr algn="ctr" defTabSz="1106488" eaLnBrk="0" hangingPunct="0">
                  <a:lnSpc>
                    <a:spcPct val="90000"/>
                  </a:lnSpc>
                </a:pPr>
                <a:r>
                  <a:rPr lang="es-UY" sz="1400" b="1" i="1" dirty="0">
                    <a:solidFill>
                      <a:srgbClr val="800000"/>
                    </a:solidFill>
                    <a:latin typeface="Times New Roman" pitchFamily="18" charset="0"/>
                  </a:rPr>
                  <a:t>Metas y Políticas</a:t>
                </a:r>
              </a:p>
            </p:txBody>
          </p:sp>
          <p:sp>
            <p:nvSpPr>
              <p:cNvPr id="54303" name="Rectangle 53"/>
              <p:cNvSpPr>
                <a:spLocks noChangeAspect="1" noChangeArrowheads="1"/>
              </p:cNvSpPr>
              <p:nvPr/>
            </p:nvSpPr>
            <p:spPr bwMode="auto">
              <a:xfrm>
                <a:off x="3254" y="1416"/>
                <a:ext cx="802" cy="3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101600" tIns="50800" rIns="101600" bIns="50800" anchor="ctr">
                <a:spAutoFit/>
              </a:bodyPr>
              <a:lstStyle/>
              <a:p>
                <a:pPr algn="ctr" defTabSz="1106488" eaLnBrk="0" hangingPunct="0">
                  <a:lnSpc>
                    <a:spcPct val="90000"/>
                  </a:lnSpc>
                </a:pPr>
                <a:r>
                  <a:rPr lang="es-UY" sz="1400" b="1" i="1" dirty="0">
                    <a:solidFill>
                      <a:srgbClr val="800000"/>
                    </a:solidFill>
                    <a:latin typeface="Times New Roman" pitchFamily="18" charset="0"/>
                  </a:rPr>
                  <a:t>Presupuesto Disponible</a:t>
                </a:r>
              </a:p>
            </p:txBody>
          </p:sp>
          <p:cxnSp>
            <p:nvCxnSpPr>
              <p:cNvPr id="54304" name="AutoShape 55"/>
              <p:cNvCxnSpPr>
                <a:cxnSpLocks noChangeAspect="1" noChangeShapeType="1"/>
                <a:stCxn id="54302" idx="3"/>
                <a:endCxn id="54303" idx="1"/>
              </p:cNvCxnSpPr>
              <p:nvPr/>
            </p:nvCxnSpPr>
            <p:spPr bwMode="auto">
              <a:xfrm>
                <a:off x="2884" y="1573"/>
                <a:ext cx="370" cy="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</p:cxnSp>
        </p:grpSp>
      </p:grpSp>
      <p:grpSp>
        <p:nvGrpSpPr>
          <p:cNvPr id="13" name="Group 57"/>
          <p:cNvGrpSpPr>
            <a:grpSpLocks/>
          </p:cNvGrpSpPr>
          <p:nvPr/>
        </p:nvGrpSpPr>
        <p:grpSpPr bwMode="auto">
          <a:xfrm>
            <a:off x="5476878" y="2442804"/>
            <a:ext cx="1849439" cy="456886"/>
            <a:chOff x="2490" y="1714"/>
            <a:chExt cx="1165" cy="320"/>
          </a:xfrm>
        </p:grpSpPr>
        <p:cxnSp>
          <p:nvCxnSpPr>
            <p:cNvPr id="54300" name="AutoShape 58"/>
            <p:cNvCxnSpPr>
              <a:cxnSpLocks noChangeAspect="1" noChangeShapeType="1"/>
              <a:stCxn id="54302" idx="2"/>
              <a:endCxn id="54284" idx="0"/>
            </p:cNvCxnSpPr>
            <p:nvPr/>
          </p:nvCxnSpPr>
          <p:spPr bwMode="auto">
            <a:xfrm rot="16200000" flipH="1">
              <a:off x="2611" y="1593"/>
              <a:ext cx="320" cy="561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prstDash val="solid"/>
              <a:miter lim="800000"/>
              <a:headEnd/>
              <a:tailEnd type="triangle" w="med" len="med"/>
            </a:ln>
          </p:spPr>
        </p:cxnSp>
        <p:cxnSp>
          <p:nvCxnSpPr>
            <p:cNvPr id="54301" name="AutoShape 59"/>
            <p:cNvCxnSpPr>
              <a:cxnSpLocks noChangeAspect="1" noChangeShapeType="1"/>
              <a:stCxn id="54303" idx="2"/>
              <a:endCxn id="54284" idx="0"/>
            </p:cNvCxnSpPr>
            <p:nvPr/>
          </p:nvCxnSpPr>
          <p:spPr bwMode="auto">
            <a:xfrm rot="5400000">
              <a:off x="3201" y="1579"/>
              <a:ext cx="306" cy="603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prstDash val="solid"/>
              <a:miter lim="800000"/>
              <a:headEnd/>
              <a:tailEnd type="triangle" w="med" len="med"/>
            </a:ln>
          </p:spPr>
        </p:cxnSp>
      </p:grpSp>
      <p:sp>
        <p:nvSpPr>
          <p:cNvPr id="60" name="AutoShape 21"/>
          <p:cNvSpPr>
            <a:spLocks noChangeAspect="1" noChangeArrowheads="1"/>
          </p:cNvSpPr>
          <p:nvPr/>
        </p:nvSpPr>
        <p:spPr bwMode="auto">
          <a:xfrm>
            <a:off x="4151784" y="3096220"/>
            <a:ext cx="425450" cy="177800"/>
          </a:xfrm>
          <a:prstGeom prst="notchedRightArrow">
            <a:avLst>
              <a:gd name="adj1" fmla="val 50000"/>
              <a:gd name="adj2" fmla="val 59821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s-UY" dirty="0"/>
          </a:p>
        </p:txBody>
      </p:sp>
      <p:sp>
        <p:nvSpPr>
          <p:cNvPr id="61" name="AutoShape 255"/>
          <p:cNvSpPr>
            <a:spLocks noChangeArrowheads="1"/>
          </p:cNvSpPr>
          <p:nvPr/>
        </p:nvSpPr>
        <p:spPr bwMode="auto">
          <a:xfrm>
            <a:off x="8171906" y="215900"/>
            <a:ext cx="2190749" cy="821354"/>
          </a:xfrm>
          <a:prstGeom prst="wedgeRectCallout">
            <a:avLst>
              <a:gd name="adj1" fmla="val -53824"/>
              <a:gd name="adj2" fmla="val 120921"/>
            </a:avLst>
          </a:prstGeom>
          <a:solidFill>
            <a:srgbClr val="336600"/>
          </a:solidFill>
          <a:ln w="28575">
            <a:solidFill>
              <a:srgbClr val="00660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UY" sz="1600" b="1" dirty="0">
                <a:solidFill>
                  <a:schemeClr val="bg1"/>
                </a:solidFill>
                <a:latin typeface="Arial Narrow" pitchFamily="34" charset="0"/>
              </a:rPr>
              <a:t>Impactos Económicos, Sociales y Medioambientales</a:t>
            </a:r>
            <a:endParaRPr lang="es-UY" sz="3600" b="1" dirty="0">
              <a:solidFill>
                <a:schemeClr val="bg1"/>
              </a:solidFill>
            </a:endParaRPr>
          </a:p>
        </p:txBody>
      </p:sp>
      <p:pic>
        <p:nvPicPr>
          <p:cNvPr id="62" name="Picture 4" descr="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691" y="82115"/>
            <a:ext cx="914400" cy="1183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341" y="1681757"/>
            <a:ext cx="914400" cy="116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" name="Picture 4" descr="https://bookstore.transportation.org/imageview.aspx?id=2214&amp;DB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603" y="3305746"/>
            <a:ext cx="914400" cy="1170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s://bookstore.transportation.org/imageview.aspx?id=1757&amp;DB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341" y="4866284"/>
            <a:ext cx="914400" cy="118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40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4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4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54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5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4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4332" grpId="0" animBg="1"/>
      <p:bldP spid="54275" grpId="0" animBg="1"/>
      <p:bldP spid="54276" grpId="0" animBg="1"/>
      <p:bldP spid="54277" grpId="0" animBg="1"/>
      <p:bldP spid="54279" grpId="0" animBg="1"/>
      <p:bldP spid="54282" grpId="0" animBg="1"/>
      <p:bldP spid="54287" grpId="0" animBg="1"/>
      <p:bldP spid="54311" grpId="0" animBg="1"/>
      <p:bldP spid="60" grpId="0" animBg="1"/>
      <p:bldP spid="6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5C4CBA15755548AECC5D1CA8140712" ma:contentTypeVersion="0" ma:contentTypeDescription="Create a new document." ma:contentTypeScope="" ma:versionID="2e70fbdb2bb67b05474c625e748c259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96F668-78DA-4ACB-8CF2-B8D88810C3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BEEE2471-7B51-4516-BB7E-58DA98E804C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759A4F2-8CD0-496A-97FD-E4AEBA772F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White Template with sidebar 4-3</Template>
  <TotalTime>8953</TotalTime>
  <Words>1492</Words>
  <Application>Microsoft Office PowerPoint</Application>
  <PresentationFormat>Widescreen</PresentationFormat>
  <Paragraphs>379</Paragraphs>
  <Slides>39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맑은 고딕</vt:lpstr>
      <vt:lpstr>ＭＳ Ｐゴシック</vt:lpstr>
      <vt:lpstr>Arial</vt:lpstr>
      <vt:lpstr>Arial Narrow</vt:lpstr>
      <vt:lpstr>Bahnschrift</vt:lpstr>
      <vt:lpstr>Calibri</vt:lpstr>
      <vt:lpstr>Symbol</vt:lpstr>
      <vt:lpstr>Times New Roman</vt:lpstr>
      <vt:lpstr>Wingdings</vt:lpstr>
      <vt:lpstr>Office Theme</vt:lpstr>
      <vt:lpstr>Información para la  Toma de Decisiones </vt:lpstr>
      <vt:lpstr>Contenidos</vt:lpstr>
      <vt:lpstr>1. Gestión de Activos Viales (Pavimentos)</vt:lpstr>
      <vt:lpstr>Importancia de la Infraestructura</vt:lpstr>
      <vt:lpstr>La Brecha en Infraestructura</vt:lpstr>
      <vt:lpstr>¿Como reducimos esa brecha?</vt:lpstr>
      <vt:lpstr>Gestión de Activos</vt:lpstr>
      <vt:lpstr>Permite Responder a las Siguientes Preguntas:</vt:lpstr>
      <vt:lpstr>Impacto de la Gestión de Activos</vt:lpstr>
      <vt:lpstr>Herramientas para Calcular el Impacto de las Posibles Inversiones</vt:lpstr>
      <vt:lpstr>2. Información Necesaria y Tecnologías  en la Recolección de Datos</vt:lpstr>
      <vt:lpstr>¿Cuál es la función de nuestras calles y carreteras?</vt:lpstr>
      <vt:lpstr>Datos  →  Información → Decisiones</vt:lpstr>
      <vt:lpstr>Información Necesaria para la Gestión de Activos</vt:lpstr>
      <vt:lpstr>Objetivos y Brechas de Desempeño</vt:lpstr>
      <vt:lpstr>Indicadores de Desempeño y Medidas de Calidad para Pavimentos</vt:lpstr>
      <vt:lpstr>Evaluación con Equipos Multipropósito</vt:lpstr>
      <vt:lpstr>Sistemas 3D</vt:lpstr>
      <vt:lpstr>Deflectógrafos Continuos</vt:lpstr>
      <vt:lpstr>Fricción, Macrotextura y Geometría</vt:lpstr>
      <vt:lpstr>Propiedades Superficiales “Emergentes”</vt:lpstr>
      <vt:lpstr>Reporte de los Indicadores de Desempeño – Ejemplo de Estados Unidos (2009)</vt:lpstr>
      <vt:lpstr>4.  Impacto de Tecnologías y Paradigmas Emergentes</vt:lpstr>
      <vt:lpstr>¿Van a impactar esta tecnologías “inteligentes” el negocio de la infraestructura vial?</vt:lpstr>
      <vt:lpstr>Infraestructura Inteligente</vt:lpstr>
      <vt:lpstr>Vehículos inteligentes - Conectividad</vt:lpstr>
      <vt:lpstr>Vehículos inteligentes (cont.)</vt:lpstr>
      <vt:lpstr>Evaluación de Pavimentos utilizando  Vehículos Inteligentes - Ejemplos</vt:lpstr>
      <vt:lpstr>Muchas Aplicaciones usando Teléfonos Celulares</vt:lpstr>
      <vt:lpstr>El enfoque en el usuario no es solo en el Transporte Comunidades Centradas en el Usuario</vt:lpstr>
      <vt:lpstr>PowerPoint Presentation</vt:lpstr>
      <vt:lpstr>5. Ejemplo</vt:lpstr>
      <vt:lpstr>Departamento de Transportes de Virginia</vt:lpstr>
      <vt:lpstr>Evaluación de Pavimentos</vt:lpstr>
      <vt:lpstr>Vehículo de Recolección de Datos</vt:lpstr>
      <vt:lpstr>Procesos</vt:lpstr>
      <vt:lpstr>6. Puntuaciones Finales</vt:lpstr>
      <vt:lpstr>Puntuaciones Finales</vt:lpstr>
      <vt:lpstr>Información para la  Toma de Decisiones </vt:lpstr>
    </vt:vector>
  </TitlesOfParts>
  <Company>Virginia Tech Transportation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EdeLeonIzeppi@vtti.vt.edu</dc:creator>
  <cp:lastModifiedBy>Gerardo Flintsch</cp:lastModifiedBy>
  <cp:revision>468</cp:revision>
  <cp:lastPrinted>2016-05-23T13:49:51Z</cp:lastPrinted>
  <dcterms:created xsi:type="dcterms:W3CDTF">2015-10-26T14:26:07Z</dcterms:created>
  <dcterms:modified xsi:type="dcterms:W3CDTF">2019-05-23T16:11:41Z</dcterms:modified>
</cp:coreProperties>
</file>