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98" r:id="rId2"/>
    <p:sldId id="393" r:id="rId3"/>
    <p:sldId id="391" r:id="rId4"/>
    <p:sldId id="392" r:id="rId5"/>
    <p:sldId id="387" r:id="rId6"/>
    <p:sldId id="388" r:id="rId7"/>
    <p:sldId id="389" r:id="rId8"/>
    <p:sldId id="390" r:id="rId9"/>
  </p:sldIdLst>
  <p:sldSz cx="9144000" cy="5143500" type="screen16x9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B01"/>
    <a:srgbClr val="960C1C"/>
    <a:srgbClr val="09A4EC"/>
    <a:srgbClr val="FF0F7D"/>
    <a:srgbClr val="52D132"/>
    <a:srgbClr val="369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0" autoAdjust="0"/>
    <p:restoredTop sz="91346" autoAdjust="0"/>
  </p:normalViewPr>
  <p:slideViewPr>
    <p:cSldViewPr snapToGrid="0" snapToObjects="1">
      <p:cViewPr varScale="1">
        <p:scale>
          <a:sx n="154" d="100"/>
          <a:sy n="154" d="100"/>
        </p:scale>
        <p:origin x="312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F:\Perfil%20iportilla\Downloads\Costos%20de%20operaci&#243;n%20vehicular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F:\Perfil%20iportilla\Downloads\Costos%20de%20operaci&#243;n%20vehicular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'[Costos de operación vehicular.xls]Hoja1'!$C$28</c:f>
              <c:strCache>
                <c:ptCount val="1"/>
                <c:pt idx="0">
                  <c:v>Dos Ejes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75E-4C4E-B993-75EC471E709E}"/>
                </c:ext>
              </c:extLst>
            </c:dLbl>
            <c:dLbl>
              <c:idx val="1"/>
              <c:layout>
                <c:manualLayout>
                  <c:x val="0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75E-4C4E-B993-75EC471E70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'[Costos de operación vehicular.xls]Hoja1'!$B$29:$B$31</c:f>
              <c:strCache>
                <c:ptCount val="3"/>
                <c:pt idx="0">
                  <c:v>Bueno</c:v>
                </c:pt>
                <c:pt idx="1">
                  <c:v>Regular</c:v>
                </c:pt>
                <c:pt idx="2">
                  <c:v>Malo</c:v>
                </c:pt>
              </c:strCache>
            </c:strRef>
          </c:cat>
          <c:val>
            <c:numRef>
              <c:f>'[Costos de operación vehicular.xls]Hoja1'!$C$29:$C$31</c:f>
              <c:numCache>
                <c:formatCode>#,##0</c:formatCode>
                <c:ptCount val="3"/>
                <c:pt idx="0">
                  <c:v>1621.1968608634454</c:v>
                </c:pt>
                <c:pt idx="1">
                  <c:v>1758.3993189326281</c:v>
                </c:pt>
                <c:pt idx="2">
                  <c:v>1867.2150615392213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5E-4C4E-B993-75EC471E709E}"/>
            </c:ext>
          </c:extLst>
        </c:ser>
        <c:ser>
          <c:idx val="1"/>
          <c:order val="1"/>
          <c:tx>
            <c:strRef>
              <c:f>'[Costos de operación vehicular.xls]Hoja1'!$D$28</c:f>
              <c:strCache>
                <c:ptCount val="1"/>
                <c:pt idx="0">
                  <c:v>C2-S1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777777777777779E-3"/>
                  <c:y val="5.5555555555555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5E-4C4E-B993-75EC471E709E}"/>
                </c:ext>
              </c:extLst>
            </c:dLbl>
            <c:dLbl>
              <c:idx val="1"/>
              <c:layout>
                <c:manualLayout>
                  <c:x val="2.7777777777777779E-3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75E-4C4E-B993-75EC471E70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'[Costos de operación vehicular.xls]Hoja1'!$B$29:$B$31</c:f>
              <c:strCache>
                <c:ptCount val="3"/>
                <c:pt idx="0">
                  <c:v>Bueno</c:v>
                </c:pt>
                <c:pt idx="1">
                  <c:v>Regular</c:v>
                </c:pt>
                <c:pt idx="2">
                  <c:v>Malo</c:v>
                </c:pt>
              </c:strCache>
            </c:strRef>
          </c:cat>
          <c:val>
            <c:numRef>
              <c:f>'[Costos de operación vehicular.xls]Hoja1'!$D$29:$D$31</c:f>
              <c:numCache>
                <c:formatCode>#,##0</c:formatCode>
                <c:ptCount val="3"/>
                <c:pt idx="0">
                  <c:v>2769.2817973503988</c:v>
                </c:pt>
                <c:pt idx="1">
                  <c:v>2961.6806465968389</c:v>
                </c:pt>
                <c:pt idx="2">
                  <c:v>3116.2305418931601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5E-4C4E-B993-75EC471E709E}"/>
            </c:ext>
          </c:extLst>
        </c:ser>
        <c:ser>
          <c:idx val="2"/>
          <c:order val="2"/>
          <c:tx>
            <c:strRef>
              <c:f>'[Costos de operación vehicular.xls]Hoja1'!$E$28</c:f>
              <c:strCache>
                <c:ptCount val="1"/>
                <c:pt idx="0">
                  <c:v>C3-S2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'[Costos de operación vehicular.xls]Hoja1'!$B$29:$B$31</c:f>
              <c:strCache>
                <c:ptCount val="3"/>
                <c:pt idx="0">
                  <c:v>Bueno</c:v>
                </c:pt>
                <c:pt idx="1">
                  <c:v>Regular</c:v>
                </c:pt>
                <c:pt idx="2">
                  <c:v>Malo</c:v>
                </c:pt>
              </c:strCache>
            </c:strRef>
          </c:cat>
          <c:val>
            <c:numRef>
              <c:f>'[Costos de operación vehicular.xls]Hoja1'!$E$29:$E$31</c:f>
              <c:numCache>
                <c:formatCode>#,##0</c:formatCode>
                <c:ptCount val="3"/>
                <c:pt idx="0">
                  <c:v>4511.9107188038106</c:v>
                </c:pt>
                <c:pt idx="1">
                  <c:v>4903.016576288378</c:v>
                </c:pt>
                <c:pt idx="2">
                  <c:v>5238.9260425956863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5E-4C4E-B993-75EC471E709E}"/>
            </c:ext>
          </c:extLst>
        </c:ser>
        <c:ser>
          <c:idx val="3"/>
          <c:order val="3"/>
          <c:tx>
            <c:strRef>
              <c:f>'[Costos de operación vehicular.xls]Hoja1'!$F$28</c:f>
              <c:strCache>
                <c:ptCount val="1"/>
                <c:pt idx="0">
                  <c:v>C3-S3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5E-4C4E-B993-75EC471E709E}"/>
                </c:ext>
              </c:extLst>
            </c:dLbl>
            <c:dLbl>
              <c:idx val="1"/>
              <c:layout>
                <c:manualLayout>
                  <c:x val="0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5E-4C4E-B993-75EC471E709E}"/>
                </c:ext>
              </c:extLst>
            </c:dLbl>
            <c:dLbl>
              <c:idx val="2"/>
              <c:layout>
                <c:manualLayout>
                  <c:x val="-2.7777777777778798E-3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5E-4C4E-B993-75EC471E70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'[Costos de operación vehicular.xls]Hoja1'!$B$29:$B$31</c:f>
              <c:strCache>
                <c:ptCount val="3"/>
                <c:pt idx="0">
                  <c:v>Bueno</c:v>
                </c:pt>
                <c:pt idx="1">
                  <c:v>Regular</c:v>
                </c:pt>
                <c:pt idx="2">
                  <c:v>Malo</c:v>
                </c:pt>
              </c:strCache>
            </c:strRef>
          </c:cat>
          <c:val>
            <c:numRef>
              <c:f>'[Costos de operación vehicular.xls]Hoja1'!$F$29:$F$31</c:f>
              <c:numCache>
                <c:formatCode>#,##0</c:formatCode>
                <c:ptCount val="3"/>
                <c:pt idx="0">
                  <c:v>4705.8866077981729</c:v>
                </c:pt>
                <c:pt idx="1">
                  <c:v>5115.9169422577988</c:v>
                </c:pt>
                <c:pt idx="2">
                  <c:v>5470.7508855401675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5E-4C4E-B993-75EC471E7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2058944"/>
        <c:axId val="902055200"/>
      </c:lineChart>
      <c:catAx>
        <c:axId val="90205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902055200"/>
        <c:crosses val="autoZero"/>
        <c:auto val="1"/>
        <c:lblAlgn val="ctr"/>
        <c:lblOffset val="100"/>
        <c:noMultiLvlLbl val="0"/>
      </c:catAx>
      <c:valAx>
        <c:axId val="902055200"/>
        <c:scaling>
          <c:orientation val="minMax"/>
          <c:max val="8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s-CO">
                    <a:latin typeface="Century Gothic" panose="020B0502020202020204" pitchFamily="34" charset="0"/>
                  </a:rPr>
                  <a:t>Costos</a:t>
                </a:r>
                <a:r>
                  <a:rPr lang="es-CO" baseline="0">
                    <a:latin typeface="Century Gothic" panose="020B0502020202020204" pitchFamily="34" charset="0"/>
                  </a:rPr>
                  <a:t> de operación vehicular</a:t>
                </a:r>
              </a:p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es-CO" baseline="0">
                    <a:latin typeface="Century Gothic" panose="020B0502020202020204" pitchFamily="34" charset="0"/>
                  </a:rPr>
                  <a:t>($/Km)</a:t>
                </a:r>
                <a:endParaRPr lang="es-CO">
                  <a:latin typeface="Century Gothic" panose="020B0502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90205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'[Costos de operación vehicular.xls]Hoja1'!$I$28</c:f>
              <c:strCache>
                <c:ptCount val="1"/>
                <c:pt idx="0">
                  <c:v>Dos Ejes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5555555555556061E-3"/>
                  <c:y val="5.09259259259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46-4C85-A9CA-09D6324B980F}"/>
                </c:ext>
              </c:extLst>
            </c:dLbl>
            <c:dLbl>
              <c:idx val="1"/>
              <c:layout>
                <c:manualLayout>
                  <c:x val="-1.3888888888888888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246-4C85-A9CA-09D6324B9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'[Costos de operación vehicular.xls]Hoja1'!$B$29:$B$31</c:f>
              <c:strCache>
                <c:ptCount val="3"/>
                <c:pt idx="0">
                  <c:v>Bueno</c:v>
                </c:pt>
                <c:pt idx="1">
                  <c:v>Regular</c:v>
                </c:pt>
                <c:pt idx="2">
                  <c:v>Malo</c:v>
                </c:pt>
              </c:strCache>
            </c:strRef>
          </c:cat>
          <c:val>
            <c:numRef>
              <c:f>'[Costos de operación vehicular.xls]Hoja1'!$I$29:$I$31</c:f>
              <c:numCache>
                <c:formatCode>#,##0</c:formatCode>
                <c:ptCount val="3"/>
                <c:pt idx="0">
                  <c:v>1726.8585239741954</c:v>
                </c:pt>
                <c:pt idx="1">
                  <c:v>1862.4839422954565</c:v>
                </c:pt>
                <c:pt idx="2">
                  <c:v>1974.4537643978929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46-4C85-A9CA-09D6324B980F}"/>
            </c:ext>
          </c:extLst>
        </c:ser>
        <c:ser>
          <c:idx val="1"/>
          <c:order val="1"/>
          <c:tx>
            <c:strRef>
              <c:f>'[Costos de operación vehicular.xls]Hoja1'!$J$28</c:f>
              <c:strCache>
                <c:ptCount val="1"/>
                <c:pt idx="0">
                  <c:v>C2-S1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5555555555556061E-3"/>
                  <c:y val="-5.555555555555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246-4C85-A9CA-09D6324B980F}"/>
                </c:ext>
              </c:extLst>
            </c:dLbl>
            <c:dLbl>
              <c:idx val="1"/>
              <c:layout>
                <c:manualLayout>
                  <c:x val="-5.5555555555555558E-3"/>
                  <c:y val="-5.555555555555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46-4C85-A9CA-09D6324B9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'[Costos de operación vehicular.xls]Hoja1'!$B$29:$B$31</c:f>
              <c:strCache>
                <c:ptCount val="3"/>
                <c:pt idx="0">
                  <c:v>Bueno</c:v>
                </c:pt>
                <c:pt idx="1">
                  <c:v>Regular</c:v>
                </c:pt>
                <c:pt idx="2">
                  <c:v>Malo</c:v>
                </c:pt>
              </c:strCache>
            </c:strRef>
          </c:cat>
          <c:val>
            <c:numRef>
              <c:f>'[Costos de operación vehicular.xls]Hoja1'!$J$29:$J$31</c:f>
              <c:numCache>
                <c:formatCode>#,##0</c:formatCode>
                <c:ptCount val="3"/>
                <c:pt idx="0">
                  <c:v>3174.5810125662606</c:v>
                </c:pt>
                <c:pt idx="1">
                  <c:v>3370.1339413085439</c:v>
                </c:pt>
                <c:pt idx="2">
                  <c:v>3532.5690353444729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46-4C85-A9CA-09D6324B980F}"/>
            </c:ext>
          </c:extLst>
        </c:ser>
        <c:ser>
          <c:idx val="2"/>
          <c:order val="2"/>
          <c:tx>
            <c:strRef>
              <c:f>'[Costos de operación vehicular.xls]Hoja1'!$K$28</c:f>
              <c:strCache>
                <c:ptCount val="1"/>
                <c:pt idx="0">
                  <c:v>C3-S2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'[Costos de operación vehicular.xls]Hoja1'!$B$29:$B$31</c:f>
              <c:strCache>
                <c:ptCount val="3"/>
                <c:pt idx="0">
                  <c:v>Bueno</c:v>
                </c:pt>
                <c:pt idx="1">
                  <c:v>Regular</c:v>
                </c:pt>
                <c:pt idx="2">
                  <c:v>Malo</c:v>
                </c:pt>
              </c:strCache>
            </c:strRef>
          </c:cat>
          <c:val>
            <c:numRef>
              <c:f>'[Costos de operación vehicular.xls]Hoja1'!$K$29:$K$31</c:f>
              <c:numCache>
                <c:formatCode>#,##0</c:formatCode>
                <c:ptCount val="3"/>
                <c:pt idx="0">
                  <c:v>5904.4368162186183</c:v>
                </c:pt>
                <c:pt idx="1">
                  <c:v>6297.1197134511076</c:v>
                </c:pt>
                <c:pt idx="2">
                  <c:v>6634.6062195063378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46-4C85-A9CA-09D6324B980F}"/>
            </c:ext>
          </c:extLst>
        </c:ser>
        <c:ser>
          <c:idx val="3"/>
          <c:order val="3"/>
          <c:tx>
            <c:strRef>
              <c:f>'[Costos de operación vehicular.xls]Hoja1'!$L$28</c:f>
              <c:strCache>
                <c:ptCount val="1"/>
                <c:pt idx="0">
                  <c:v>C3-S3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2222222222222223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46-4C85-A9CA-09D6324B980F}"/>
                </c:ext>
              </c:extLst>
            </c:dLbl>
            <c:dLbl>
              <c:idx val="1"/>
              <c:layout>
                <c:manualLayout>
                  <c:x val="0"/>
                  <c:y val="-5.5555555555555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46-4C85-A9CA-09D6324B980F}"/>
                </c:ext>
              </c:extLst>
            </c:dLbl>
            <c:dLbl>
              <c:idx val="2"/>
              <c:layout>
                <c:manualLayout>
                  <c:x val="-2.7777777777778798E-3"/>
                  <c:y val="-6.4814814814814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46-4C85-A9CA-09D6324B9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'[Costos de operación vehicular.xls]Hoja1'!$B$29:$B$31</c:f>
              <c:strCache>
                <c:ptCount val="3"/>
                <c:pt idx="0">
                  <c:v>Bueno</c:v>
                </c:pt>
                <c:pt idx="1">
                  <c:v>Regular</c:v>
                </c:pt>
                <c:pt idx="2">
                  <c:v>Malo</c:v>
                </c:pt>
              </c:strCache>
            </c:strRef>
          </c:cat>
          <c:val>
            <c:numRef>
              <c:f>'[Costos de operación vehicular.xls]Hoja1'!$L$29:$L$31</c:f>
              <c:numCache>
                <c:formatCode>#,##0</c:formatCode>
                <c:ptCount val="3"/>
                <c:pt idx="0">
                  <c:v>6208.8054875674952</c:v>
                </c:pt>
                <c:pt idx="1">
                  <c:v>6620.4128617750439</c:v>
                </c:pt>
                <c:pt idx="2">
                  <c:v>6973.6697653094898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46-4C85-A9CA-09D6324B9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2058944"/>
        <c:axId val="902055200"/>
      </c:lineChart>
      <c:catAx>
        <c:axId val="90205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902055200"/>
        <c:crosses val="autoZero"/>
        <c:auto val="1"/>
        <c:lblAlgn val="ctr"/>
        <c:lblOffset val="100"/>
        <c:noMultiLvlLbl val="0"/>
      </c:catAx>
      <c:valAx>
        <c:axId val="9020552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s-CO">
                    <a:latin typeface="Century Gothic" panose="020B0502020202020204" pitchFamily="34" charset="0"/>
                  </a:rPr>
                  <a:t>Costos</a:t>
                </a:r>
                <a:r>
                  <a:rPr lang="es-CO" baseline="0">
                    <a:latin typeface="Century Gothic" panose="020B0502020202020204" pitchFamily="34" charset="0"/>
                  </a:rPr>
                  <a:t> de operación vehicular</a:t>
                </a:r>
              </a:p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es-CO" baseline="0">
                    <a:latin typeface="Century Gothic" panose="020B0502020202020204" pitchFamily="34" charset="0"/>
                  </a:rPr>
                  <a:t>($/Km)</a:t>
                </a:r>
                <a:endParaRPr lang="es-CO">
                  <a:latin typeface="Century Gothic" panose="020B0502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90205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17"/>
            <c:spPr>
              <a:noFill/>
              <a:ln>
                <a:solidFill>
                  <a:schemeClr val="accent2"/>
                </a:solidFill>
                <a:prstDash val="sysDot"/>
              </a:ln>
              <a:effectLst/>
            </c:spPr>
          </c:marker>
          <c:dLbls>
            <c:delete val="1"/>
          </c:dLbls>
          <c:cat>
            <c:numRef>
              <c:f>Hoja1!$H$6:$M$6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Hoja1!$H$37:$M$37</c:f>
              <c:numCache>
                <c:formatCode>General</c:formatCode>
                <c:ptCount val="6"/>
                <c:pt idx="0">
                  <c:v>32</c:v>
                </c:pt>
                <c:pt idx="1">
                  <c:v>32</c:v>
                </c:pt>
                <c:pt idx="2">
                  <c:v>32</c:v>
                </c:pt>
                <c:pt idx="3">
                  <c:v>32</c:v>
                </c:pt>
                <c:pt idx="4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38-4319-BD71-FCF27C7D5D9D}"/>
            </c:ext>
          </c:extLst>
        </c:ser>
        <c:ser>
          <c:idx val="1"/>
          <c:order val="1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solidFill>
                  <a:schemeClr val="accent1"/>
                </a:solidFill>
                <a:prstDash val="sysDot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Hoja1!$H$6:$M$6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Hoja1!$H$38:$M$38</c:f>
              <c:numCache>
                <c:formatCode>General</c:formatCode>
                <c:ptCount val="6"/>
                <c:pt idx="0">
                  <c:v>22</c:v>
                </c:pt>
                <c:pt idx="1">
                  <c:v>30</c:v>
                </c:pt>
                <c:pt idx="2">
                  <c:v>51</c:v>
                </c:pt>
                <c:pt idx="3">
                  <c:v>42</c:v>
                </c:pt>
                <c:pt idx="4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38-4319-BD71-FCF27C7D5D9D}"/>
            </c:ext>
          </c:extLst>
        </c:ser>
        <c:ser>
          <c:idx val="2"/>
          <c:order val="2"/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solidFill>
                  <a:schemeClr val="accent6"/>
                </a:solidFill>
              </a:ln>
              <a:effectLst/>
            </c:spPr>
          </c:marker>
          <c:dPt>
            <c:idx val="3"/>
            <c:marker>
              <c:symbol val="circle"/>
              <c:size val="17"/>
              <c:spPr>
                <a:solidFill>
                  <a:schemeClr val="accent1"/>
                </a:solidFill>
                <a:ln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8538-4319-BD71-FCF27C7D5D9D}"/>
              </c:ext>
            </c:extLst>
          </c:dPt>
          <c:dPt>
            <c:idx val="4"/>
            <c:marker>
              <c:symbol val="circle"/>
              <c:size val="17"/>
              <c:spPr>
                <a:solidFill>
                  <a:schemeClr val="accent1"/>
                </a:solidFill>
                <a:ln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8538-4319-BD71-FCF27C7D5D9D}"/>
              </c:ext>
            </c:extLst>
          </c:dPt>
          <c:dPt>
            <c:idx val="5"/>
            <c:marker>
              <c:symbol val="circle"/>
              <c:size val="17"/>
              <c:spPr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8538-4319-BD71-FCF27C7D5D9D}"/>
              </c:ext>
            </c:extLst>
          </c:dPt>
          <c:dPt>
            <c:idx val="9"/>
            <c:marker>
              <c:symbol val="circle"/>
              <c:size val="17"/>
              <c:spPr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8538-4319-BD71-FCF27C7D5D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Hoja1!$H$6:$M$6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Hoja1!$H$39:$M$39</c:f>
              <c:numCache>
                <c:formatCode>General</c:formatCode>
                <c:ptCount val="6"/>
                <c:pt idx="4">
                  <c:v>48</c:v>
                </c:pt>
                <c:pt idx="5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538-4319-BD71-FCF27C7D5D9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009424"/>
        <c:axId val="32002352"/>
      </c:lineChart>
      <c:catAx>
        <c:axId val="3200942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002352"/>
        <c:crosses val="autoZero"/>
        <c:auto val="1"/>
        <c:lblAlgn val="ctr"/>
        <c:lblOffset val="100"/>
        <c:noMultiLvlLbl val="0"/>
      </c:catAx>
      <c:valAx>
        <c:axId val="3200235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00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rgbClr val="0070C0"/>
          </a:solidFill>
        </a:defRPr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Hoja2!$L$44:$P$44</c:f>
              <c:strCache>
                <c:ptCount val="5"/>
                <c:pt idx="0">
                  <c:v>7</c:v>
                </c:pt>
                <c:pt idx="1">
                  <c:v>12</c:v>
                </c:pt>
                <c:pt idx="2">
                  <c:v>8</c:v>
                </c:pt>
                <c:pt idx="3">
                  <c:v>12</c:v>
                </c:pt>
                <c:pt idx="4">
                  <c:v>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9D-40F2-AD97-4E8A64B4F17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9D-40F2-AD97-4E8A64B4F17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B9D-40F2-AD97-4E8A64B4F17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B9D-40F2-AD97-4E8A64B4F178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B9D-40F2-AD97-4E8A64B4F178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B9D-40F2-AD97-4E8A64B4F1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Hoja2!$L$40:$P$40</c:f>
              <c:strCache>
                <c:ptCount val="5"/>
                <c:pt idx="0">
                  <c:v>Abril 2015</c:v>
                </c:pt>
                <c:pt idx="1">
                  <c:v>Abril 2016</c:v>
                </c:pt>
                <c:pt idx="2">
                  <c:v>Abril 2017</c:v>
                </c:pt>
                <c:pt idx="3">
                  <c:v>Abril 2018</c:v>
                </c:pt>
                <c:pt idx="4">
                  <c:v>Abril 2019</c:v>
                </c:pt>
              </c:strCache>
            </c:strRef>
          </c:cat>
          <c:val>
            <c:numRef>
              <c:f>Hoja2!$L$44:$P$44</c:f>
              <c:numCache>
                <c:formatCode>General</c:formatCode>
                <c:ptCount val="5"/>
                <c:pt idx="0">
                  <c:v>7</c:v>
                </c:pt>
                <c:pt idx="1">
                  <c:v>12</c:v>
                </c:pt>
                <c:pt idx="2">
                  <c:v>8</c:v>
                </c:pt>
                <c:pt idx="3">
                  <c:v>12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9D-40F2-AD97-4E8A64B4F178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15176671"/>
        <c:axId val="2015177087"/>
      </c:barChart>
      <c:catAx>
        <c:axId val="201517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15177087"/>
        <c:crosses val="autoZero"/>
        <c:auto val="1"/>
        <c:lblAlgn val="ctr"/>
        <c:lblOffset val="100"/>
        <c:noMultiLvlLbl val="0"/>
      </c:catAx>
      <c:valAx>
        <c:axId val="20151770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15176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F7940E-6FA9-441B-836B-57028FA5C447}" type="datetimeFigureOut">
              <a:rPr lang="es-CO" smtClean="0"/>
              <a:t>23/05/19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DF88A3-D582-49E3-AD67-F74C731AEF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933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88A3-D582-49E3-AD67-F74C731AEF30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4249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88A3-D582-49E3-AD67-F74C731AEF30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863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88A3-D582-49E3-AD67-F74C731AEF30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491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88A3-D582-49E3-AD67-F74C731AEF30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5943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88A3-D582-49E3-AD67-F74C731AEF30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2352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88A3-D582-49E3-AD67-F74C731AEF30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4255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88A3-D582-49E3-AD67-F74C731AEF30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561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730C-29F8-2E41-8807-CDF0B6457B3D}" type="datetimeFigureOut">
              <a:rPr lang="es-ES" smtClean="0"/>
              <a:t>23/5/19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8866-8684-6947-8C43-7184117E22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478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730C-29F8-2E41-8807-CDF0B6457B3D}" type="datetimeFigureOut">
              <a:rPr lang="es-ES" smtClean="0"/>
              <a:t>23/5/19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8866-8684-6947-8C43-7184117E22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33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730C-29F8-2E41-8807-CDF0B6457B3D}" type="datetimeFigureOut">
              <a:rPr lang="es-ES" smtClean="0"/>
              <a:t>23/5/19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8866-8684-6947-8C43-7184117E22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356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730C-29F8-2E41-8807-CDF0B6457B3D}" type="datetimeFigureOut">
              <a:rPr lang="es-ES" smtClean="0"/>
              <a:t>23/5/19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8866-8684-6947-8C43-7184117E22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25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730C-29F8-2E41-8807-CDF0B6457B3D}" type="datetimeFigureOut">
              <a:rPr lang="es-ES" smtClean="0"/>
              <a:t>23/5/19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8866-8684-6947-8C43-7184117E22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39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730C-29F8-2E41-8807-CDF0B6457B3D}" type="datetimeFigureOut">
              <a:rPr lang="es-ES" smtClean="0"/>
              <a:t>23/5/19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8866-8684-6947-8C43-7184117E22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296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730C-29F8-2E41-8807-CDF0B6457B3D}" type="datetimeFigureOut">
              <a:rPr lang="es-ES" smtClean="0"/>
              <a:t>23/5/19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8866-8684-6947-8C43-7184117E22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27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730C-29F8-2E41-8807-CDF0B6457B3D}" type="datetimeFigureOut">
              <a:rPr lang="es-ES" smtClean="0"/>
              <a:t>23/5/19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8866-8684-6947-8C43-7184117E22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0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730C-29F8-2E41-8807-CDF0B6457B3D}" type="datetimeFigureOut">
              <a:rPr lang="es-ES" smtClean="0"/>
              <a:t>23/5/19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8866-8684-6947-8C43-7184117E22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5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730C-29F8-2E41-8807-CDF0B6457B3D}" type="datetimeFigureOut">
              <a:rPr lang="es-ES" smtClean="0"/>
              <a:t>23/5/19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8866-8684-6947-8C43-7184117E22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183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730C-29F8-2E41-8807-CDF0B6457B3D}" type="datetimeFigureOut">
              <a:rPr lang="es-ES" smtClean="0"/>
              <a:t>23/5/19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8866-8684-6947-8C43-7184117E22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367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7730C-29F8-2E41-8807-CDF0B6457B3D}" type="datetimeFigureOut">
              <a:rPr lang="es-ES" smtClean="0"/>
              <a:t>23/5/19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48866-8684-6947-8C43-7184117E22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54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8E46DAB-9F68-8647-9EC2-F8E974FCA52F}"/>
              </a:ext>
            </a:extLst>
          </p:cNvPr>
          <p:cNvSpPr txBox="1"/>
          <p:nvPr/>
        </p:nvSpPr>
        <p:spPr>
          <a:xfrm>
            <a:off x="446314" y="1583283"/>
            <a:ext cx="8153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MANTENIMIENTO VIAL Y BENEFICIOS ECONÓMICOS</a:t>
            </a:r>
          </a:p>
          <a:p>
            <a:r>
              <a:rPr lang="es-CO" sz="2800" dirty="0">
                <a:solidFill>
                  <a:srgbClr val="EA640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Secretaría Distrital de Movilidad</a:t>
            </a:r>
          </a:p>
          <a:p>
            <a:r>
              <a:rPr lang="es-CO" sz="2000" dirty="0">
                <a:solidFill>
                  <a:srgbClr val="EA6407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Mayo 2019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9E53F33-9B8F-D343-819B-E3711B4E5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726" y="4649505"/>
            <a:ext cx="2799567" cy="4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85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312234" y="140571"/>
            <a:ext cx="8717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altLang="es-CO" sz="2000" b="1" dirty="0">
                <a:solidFill>
                  <a:srgbClr val="0070C0"/>
                </a:solidFill>
                <a:latin typeface="Century Gothic"/>
                <a:cs typeface="Century Gothic"/>
              </a:rPr>
              <a:t>DATOS GENERALES</a:t>
            </a:r>
            <a:endParaRPr lang="es-CO" altLang="es-CO" sz="2000" b="1" dirty="0">
              <a:solidFill>
                <a:schemeClr val="accent6"/>
              </a:solidFill>
              <a:latin typeface="Century Gothic"/>
              <a:cs typeface="Century Gothic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51BB9FE-07F7-6F4F-A828-D1DF66647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726" y="4649505"/>
            <a:ext cx="2799567" cy="410038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-97961" y="511429"/>
            <a:ext cx="12348000" cy="144573"/>
            <a:chOff x="-97961" y="748498"/>
            <a:chExt cx="12348000" cy="144573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37837CEA-FCB8-104E-B79A-02DDD1279D96}"/>
                </a:ext>
              </a:extLst>
            </p:cNvPr>
            <p:cNvSpPr/>
            <p:nvPr/>
          </p:nvSpPr>
          <p:spPr>
            <a:xfrm flipV="1">
              <a:off x="-97961" y="748498"/>
              <a:ext cx="12348000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FA132F8-2C1A-774E-8755-F34745450EB7}"/>
                </a:ext>
              </a:extLst>
            </p:cNvPr>
            <p:cNvSpPr/>
            <p:nvPr/>
          </p:nvSpPr>
          <p:spPr>
            <a:xfrm flipV="1">
              <a:off x="-97961" y="847352"/>
              <a:ext cx="12348000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3158EB8-3B6E-4D6E-B546-312599C27C7E}"/>
              </a:ext>
            </a:extLst>
          </p:cNvPr>
          <p:cNvSpPr/>
          <p:nvPr/>
        </p:nvSpPr>
        <p:spPr>
          <a:xfrm>
            <a:off x="215193" y="4687380"/>
            <a:ext cx="3129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rgbClr val="0070C0"/>
                </a:solidFill>
                <a:latin typeface="Century Gothic"/>
                <a:cs typeface="Century Gothic"/>
              </a:rPr>
              <a:t>Fuente: UNION TEMPORAL SDG – GSD – PHR con base en información del Sistema Inteligente de Transporte de Bogotá</a:t>
            </a:r>
            <a:endParaRPr lang="es-CO" sz="800" dirty="0">
              <a:solidFill>
                <a:srgbClr val="0070C0"/>
              </a:solidFill>
              <a:latin typeface="Century Gothic"/>
              <a:cs typeface="Century Gothic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BD0C1A5D-A875-41AC-9FE7-17363E947238}"/>
              </a:ext>
            </a:extLst>
          </p:cNvPr>
          <p:cNvSpPr/>
          <p:nvPr/>
        </p:nvSpPr>
        <p:spPr>
          <a:xfrm>
            <a:off x="629127" y="5354359"/>
            <a:ext cx="65702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53% de segmentos viales presentan velocidades inferiores a esta. </a:t>
            </a:r>
          </a:p>
        </p:txBody>
      </p:sp>
      <p:grpSp>
        <p:nvGrpSpPr>
          <p:cNvPr id="36" name="Grupo 35"/>
          <p:cNvGrpSpPr/>
          <p:nvPr/>
        </p:nvGrpSpPr>
        <p:grpSpPr>
          <a:xfrm>
            <a:off x="6259245" y="1015205"/>
            <a:ext cx="2719048" cy="1073547"/>
            <a:chOff x="5342636" y="677170"/>
            <a:chExt cx="2719048" cy="1073547"/>
          </a:xfrm>
        </p:grpSpPr>
        <p:sp>
          <p:nvSpPr>
            <p:cNvPr id="37" name="CuadroTexto 36"/>
            <p:cNvSpPr txBox="1"/>
            <p:nvPr/>
          </p:nvSpPr>
          <p:spPr>
            <a:xfrm>
              <a:off x="5342636" y="677170"/>
              <a:ext cx="23082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400" dirty="0">
                  <a:solidFill>
                    <a:srgbClr val="E65B01"/>
                  </a:solidFill>
                  <a:latin typeface="Bahnschrift SemiBold" panose="020B0502040204020203" pitchFamily="34" charset="0"/>
                </a:rPr>
                <a:t>25 Km/h</a:t>
              </a:r>
              <a:endParaRPr lang="es-CO" sz="5400" dirty="0">
                <a:solidFill>
                  <a:srgbClr val="E65B01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5342636" y="1381385"/>
              <a:ext cx="27190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dirty="0">
                  <a:solidFill>
                    <a:srgbClr val="0070C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Velocidad promedio</a:t>
              </a:r>
              <a:endParaRPr lang="es-CO" dirty="0"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303703" y="689259"/>
            <a:ext cx="2906450" cy="4015828"/>
            <a:chOff x="343459" y="709137"/>
            <a:chExt cx="2906450" cy="4015828"/>
          </a:xfrm>
        </p:grpSpPr>
        <p:grpSp>
          <p:nvGrpSpPr>
            <p:cNvPr id="32" name="Grupo 31"/>
            <p:cNvGrpSpPr/>
            <p:nvPr/>
          </p:nvGrpSpPr>
          <p:grpSpPr>
            <a:xfrm>
              <a:off x="374684" y="709137"/>
              <a:ext cx="2844000" cy="3564000"/>
              <a:chOff x="2442754" y="808150"/>
              <a:chExt cx="3944983" cy="4442838"/>
            </a:xfrm>
          </p:grpSpPr>
          <p:pic>
            <p:nvPicPr>
              <p:cNvPr id="33" name="Imagen 32">
                <a:extLst>
                  <a:ext uri="{FF2B5EF4-FFF2-40B4-BE49-F238E27FC236}">
                    <a16:creationId xmlns:a16="http://schemas.microsoft.com/office/drawing/2014/main" id="{789DC003-AE9A-47EB-98F6-5274F0C0BA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9832" t="7787" r="11755" b="6197"/>
              <a:stretch/>
            </p:blipFill>
            <p:spPr>
              <a:xfrm>
                <a:off x="2442754" y="830753"/>
                <a:ext cx="3944983" cy="4420235"/>
              </a:xfrm>
              <a:prstGeom prst="rect">
                <a:avLst/>
              </a:prstGeom>
            </p:spPr>
          </p:pic>
          <p:pic>
            <p:nvPicPr>
              <p:cNvPr id="34" name="Imagen 33">
                <a:extLst>
                  <a:ext uri="{FF2B5EF4-FFF2-40B4-BE49-F238E27FC236}">
                    <a16:creationId xmlns:a16="http://schemas.microsoft.com/office/drawing/2014/main" id="{789DC003-AE9A-47EB-98F6-5274F0C0BA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146" t="63627" r="85668" b="6197"/>
              <a:stretch/>
            </p:blipFill>
            <p:spPr>
              <a:xfrm>
                <a:off x="2442754" y="808150"/>
                <a:ext cx="822959" cy="1550677"/>
              </a:xfrm>
              <a:prstGeom prst="rect">
                <a:avLst/>
              </a:prstGeom>
            </p:spPr>
          </p:pic>
        </p:grp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0C98DBB8-A66C-40ED-A0DB-F58A214DC2B7}"/>
                </a:ext>
              </a:extLst>
            </p:cNvPr>
            <p:cNvSpPr txBox="1"/>
            <p:nvPr/>
          </p:nvSpPr>
          <p:spPr>
            <a:xfrm>
              <a:off x="343459" y="4263300"/>
              <a:ext cx="2906450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Velocidad en la hora pico de la mañana día hábil 6:30 am – 7:30 am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3478696" y="678350"/>
            <a:ext cx="2284200" cy="4046614"/>
            <a:chOff x="3478696" y="678350"/>
            <a:chExt cx="2284200" cy="4046614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A9F77B5E-A1CF-4AC5-B100-4E75BBCDEA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520" t="7721" r="4109" b="1656"/>
            <a:stretch/>
          </p:blipFill>
          <p:spPr>
            <a:xfrm>
              <a:off x="3478696" y="678350"/>
              <a:ext cx="2284200" cy="3562601"/>
            </a:xfrm>
            <a:prstGeom prst="rect">
              <a:avLst/>
            </a:prstGeom>
          </p:spPr>
        </p:pic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0C98DBB8-A66C-40ED-A0DB-F58A214DC2B7}"/>
                </a:ext>
              </a:extLst>
            </p:cNvPr>
            <p:cNvSpPr txBox="1"/>
            <p:nvPr/>
          </p:nvSpPr>
          <p:spPr>
            <a:xfrm>
              <a:off x="3478696" y="4263299"/>
              <a:ext cx="2284200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Estado de la malla vial</a:t>
              </a:r>
            </a:p>
            <a:p>
              <a:pPr algn="ctr"/>
              <a:r>
                <a:rPr lang="es-CO" sz="12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Arterial</a:t>
              </a:r>
            </a:p>
          </p:txBody>
        </p:sp>
      </p:grpSp>
      <p:sp>
        <p:nvSpPr>
          <p:cNvPr id="41" name="Rectángulo 40">
            <a:extLst>
              <a:ext uri="{FF2B5EF4-FFF2-40B4-BE49-F238E27FC236}">
                <a16:creationId xmlns:a16="http://schemas.microsoft.com/office/drawing/2014/main" id="{F3158EB8-3B6E-4D6E-B546-312599C27C7E}"/>
              </a:ext>
            </a:extLst>
          </p:cNvPr>
          <p:cNvSpPr/>
          <p:nvPr/>
        </p:nvSpPr>
        <p:spPr>
          <a:xfrm>
            <a:off x="3478695" y="4692925"/>
            <a:ext cx="2284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rgbClr val="0070C0"/>
                </a:solidFill>
                <a:latin typeface="Century Gothic"/>
                <a:cs typeface="Century Gothic"/>
              </a:rPr>
              <a:t>Fuente: Inventario y Diagnóstico de la Malla Vial del IDU, junio 30 de 2017</a:t>
            </a:r>
            <a:endParaRPr lang="es-CO" sz="800" dirty="0">
              <a:solidFill>
                <a:srgbClr val="0070C0"/>
              </a:solidFill>
              <a:latin typeface="Century Gothic"/>
              <a:cs typeface="Century Gothic"/>
            </a:endParaRPr>
          </a:p>
          <a:p>
            <a:endParaRPr lang="es-CO" sz="800" dirty="0">
              <a:solidFill>
                <a:srgbClr val="0070C0"/>
              </a:solidFill>
              <a:latin typeface="Century Gothic"/>
              <a:cs typeface="Century Gothic"/>
            </a:endParaRPr>
          </a:p>
        </p:txBody>
      </p:sp>
      <p:grpSp>
        <p:nvGrpSpPr>
          <p:cNvPr id="42" name="Grupo 41"/>
          <p:cNvGrpSpPr/>
          <p:nvPr/>
        </p:nvGrpSpPr>
        <p:grpSpPr>
          <a:xfrm>
            <a:off x="6310651" y="2391698"/>
            <a:ext cx="2719048" cy="1627545"/>
            <a:chOff x="5342636" y="677170"/>
            <a:chExt cx="2719048" cy="1627545"/>
          </a:xfrm>
        </p:grpSpPr>
        <p:sp>
          <p:nvSpPr>
            <p:cNvPr id="43" name="CuadroTexto 42"/>
            <p:cNvSpPr txBox="1"/>
            <p:nvPr/>
          </p:nvSpPr>
          <p:spPr>
            <a:xfrm>
              <a:off x="5342636" y="677170"/>
              <a:ext cx="23082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400" dirty="0">
                  <a:solidFill>
                    <a:srgbClr val="E65B01"/>
                  </a:solidFill>
                  <a:latin typeface="Bahnschrift SemiBold" panose="020B0502040204020203" pitchFamily="34" charset="0"/>
                </a:rPr>
                <a:t>53%</a:t>
              </a:r>
              <a:endParaRPr lang="es-CO" sz="5400" dirty="0">
                <a:solidFill>
                  <a:srgbClr val="E65B01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5342636" y="1381385"/>
              <a:ext cx="271904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dirty="0">
                  <a:solidFill>
                    <a:srgbClr val="0070C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Segmentos viales con velocidades inferiores al promedio</a:t>
              </a:r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130447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312234" y="140571"/>
            <a:ext cx="8717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altLang="es-CO" sz="2000" b="1" dirty="0">
                <a:solidFill>
                  <a:srgbClr val="0070C0"/>
                </a:solidFill>
                <a:latin typeface="Century Gothic"/>
                <a:cs typeface="Century Gothic"/>
              </a:rPr>
              <a:t>AHORROS EN COSTOS DE OPERACIÓN</a:t>
            </a:r>
            <a:endParaRPr lang="es-CO" altLang="es-CO" sz="2000" b="1" dirty="0">
              <a:solidFill>
                <a:schemeClr val="accent6"/>
              </a:solidFill>
              <a:latin typeface="Century Gothic"/>
              <a:cs typeface="Century Gothic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51BB9FE-07F7-6F4F-A828-D1DF66647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726" y="4649505"/>
            <a:ext cx="2799567" cy="410038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-97961" y="511429"/>
            <a:ext cx="12348000" cy="144573"/>
            <a:chOff x="-97961" y="748498"/>
            <a:chExt cx="12348000" cy="144573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37837CEA-FCB8-104E-B79A-02DDD1279D96}"/>
                </a:ext>
              </a:extLst>
            </p:cNvPr>
            <p:cNvSpPr/>
            <p:nvPr/>
          </p:nvSpPr>
          <p:spPr>
            <a:xfrm flipV="1">
              <a:off x="-97961" y="748498"/>
              <a:ext cx="12348000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FA132F8-2C1A-774E-8755-F34745450EB7}"/>
                </a:ext>
              </a:extLst>
            </p:cNvPr>
            <p:cNvSpPr/>
            <p:nvPr/>
          </p:nvSpPr>
          <p:spPr>
            <a:xfrm flipV="1">
              <a:off x="-97961" y="847352"/>
              <a:ext cx="12348000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8" name="Rectángulo 37"/>
          <p:cNvSpPr/>
          <p:nvPr/>
        </p:nvSpPr>
        <p:spPr>
          <a:xfrm>
            <a:off x="5754803" y="1098564"/>
            <a:ext cx="333641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Consumo de combustible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Consumo de llantas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Consumo de aceite y lubricantes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Consumo de partes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Horas de Trabajo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Depreciación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Sobrecostos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2769" t="8957" r="4756" b="15719"/>
          <a:stretch/>
        </p:blipFill>
        <p:spPr>
          <a:xfrm>
            <a:off x="312234" y="1004918"/>
            <a:ext cx="5106073" cy="2571316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C98DBB8-A66C-40ED-A0DB-F58A214DC2B7}"/>
              </a:ext>
            </a:extLst>
          </p:cNvPr>
          <p:cNvSpPr txBox="1"/>
          <p:nvPr/>
        </p:nvSpPr>
        <p:spPr>
          <a:xfrm>
            <a:off x="777836" y="3745749"/>
            <a:ext cx="44037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Costos de Operación Vehicular según estado del pavimento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3158EB8-3B6E-4D6E-B546-312599C27C7E}"/>
              </a:ext>
            </a:extLst>
          </p:cNvPr>
          <p:cNvSpPr/>
          <p:nvPr/>
        </p:nvSpPr>
        <p:spPr>
          <a:xfrm>
            <a:off x="1024238" y="4249852"/>
            <a:ext cx="31292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rgbClr val="0070C0"/>
                </a:solidFill>
                <a:latin typeface="Century Gothic"/>
                <a:cs typeface="Century Gothic"/>
              </a:rPr>
              <a:t>Fuente: Tomado de Observatorio de Movilidad, CCB</a:t>
            </a:r>
            <a:endParaRPr lang="es-CO" sz="800" dirty="0">
              <a:solidFill>
                <a:srgbClr val="0070C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9612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312234" y="140571"/>
            <a:ext cx="8717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altLang="es-CO" sz="2000" b="1" dirty="0">
                <a:solidFill>
                  <a:srgbClr val="0070C0"/>
                </a:solidFill>
                <a:latin typeface="Century Gothic"/>
                <a:cs typeface="Century Gothic"/>
              </a:rPr>
              <a:t>AHORROS EN COSTOS DE OPERACIÓN </a:t>
            </a:r>
            <a:r>
              <a:rPr lang="es-CO" altLang="es-CO" sz="2000" b="1" dirty="0">
                <a:solidFill>
                  <a:srgbClr val="FF0000"/>
                </a:solidFill>
                <a:latin typeface="Century Gothic"/>
                <a:cs typeface="Century Gothic"/>
              </a:rPr>
              <a:t>– TRANSPORTE DE CARGA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51BB9FE-07F7-6F4F-A828-D1DF66647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726" y="4649505"/>
            <a:ext cx="2799567" cy="410038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-97961" y="511429"/>
            <a:ext cx="12348000" cy="144573"/>
            <a:chOff x="-97961" y="748498"/>
            <a:chExt cx="12348000" cy="144573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37837CEA-FCB8-104E-B79A-02DDD1279D96}"/>
                </a:ext>
              </a:extLst>
            </p:cNvPr>
            <p:cNvSpPr/>
            <p:nvPr/>
          </p:nvSpPr>
          <p:spPr>
            <a:xfrm flipV="1">
              <a:off x="-97961" y="748498"/>
              <a:ext cx="12348000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FA132F8-2C1A-774E-8755-F34745450EB7}"/>
                </a:ext>
              </a:extLst>
            </p:cNvPr>
            <p:cNvSpPr/>
            <p:nvPr/>
          </p:nvSpPr>
          <p:spPr>
            <a:xfrm flipV="1">
              <a:off x="-97961" y="847352"/>
              <a:ext cx="12348000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id="{BD0C1A5D-A875-41AC-9FE7-17363E947238}"/>
              </a:ext>
            </a:extLst>
          </p:cNvPr>
          <p:cNvSpPr/>
          <p:nvPr/>
        </p:nvSpPr>
        <p:spPr>
          <a:xfrm>
            <a:off x="629127" y="5354359"/>
            <a:ext cx="65702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53% de segmentos viales presentan velocidades inferiores a esta.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C98DBB8-A66C-40ED-A0DB-F58A214DC2B7}"/>
              </a:ext>
            </a:extLst>
          </p:cNvPr>
          <p:cNvSpPr txBox="1"/>
          <p:nvPr/>
        </p:nvSpPr>
        <p:spPr>
          <a:xfrm>
            <a:off x="70275" y="3864875"/>
            <a:ext cx="44037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Costos de Operación Vehicular según estado del pavimento – </a:t>
            </a:r>
            <a:r>
              <a:rPr lang="es-CO" sz="1200" b="1" dirty="0">
                <a:solidFill>
                  <a:srgbClr val="E65B0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Vía pavimentada recta llana</a:t>
            </a: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346442"/>
              </p:ext>
            </p:extLst>
          </p:nvPr>
        </p:nvGraphicFramePr>
        <p:xfrm>
          <a:off x="-97961" y="11385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835035"/>
              </p:ext>
            </p:extLst>
          </p:nvPr>
        </p:nvGraphicFramePr>
        <p:xfrm>
          <a:off x="4474039" y="11216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0C98DBB8-A66C-40ED-A0DB-F58A214DC2B7}"/>
              </a:ext>
            </a:extLst>
          </p:cNvPr>
          <p:cNvSpPr txBox="1"/>
          <p:nvPr/>
        </p:nvSpPr>
        <p:spPr>
          <a:xfrm>
            <a:off x="4670966" y="3873205"/>
            <a:ext cx="44037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Costos de Operación Vehicular según estado del pavimento – </a:t>
            </a:r>
            <a:r>
              <a:rPr lang="es-CO" sz="1200" b="1" dirty="0">
                <a:solidFill>
                  <a:srgbClr val="E65B0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Vía pavimentada terreno escarpado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3158EB8-3B6E-4D6E-B546-312599C27C7E}"/>
              </a:ext>
            </a:extLst>
          </p:cNvPr>
          <p:cNvSpPr/>
          <p:nvPr/>
        </p:nvSpPr>
        <p:spPr>
          <a:xfrm>
            <a:off x="312234" y="4450026"/>
            <a:ext cx="31292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rgbClr val="0070C0"/>
                </a:solidFill>
                <a:latin typeface="Century Gothic"/>
                <a:cs typeface="Century Gothic"/>
              </a:rPr>
              <a:t>Fuente: INVIAS – Oficina Asesora de </a:t>
            </a:r>
            <a:r>
              <a:rPr lang="es-ES" sz="800" dirty="0" err="1">
                <a:solidFill>
                  <a:srgbClr val="0070C0"/>
                </a:solidFill>
                <a:latin typeface="Century Gothic"/>
                <a:cs typeface="Century Gothic"/>
              </a:rPr>
              <a:t>Planeción</a:t>
            </a:r>
            <a:r>
              <a:rPr lang="es-ES" sz="800" dirty="0">
                <a:solidFill>
                  <a:srgbClr val="0070C0"/>
                </a:solidFill>
                <a:latin typeface="Century Gothic"/>
                <a:cs typeface="Century Gothic"/>
              </a:rPr>
              <a:t>. 2016</a:t>
            </a:r>
            <a:endParaRPr lang="es-CO" sz="800" dirty="0">
              <a:solidFill>
                <a:srgbClr val="0070C0"/>
              </a:solidFill>
              <a:latin typeface="Century Gothic"/>
              <a:cs typeface="Century Gothic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9366" y="775168"/>
            <a:ext cx="274320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5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312234" y="90169"/>
            <a:ext cx="8717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altLang="es-CO" sz="2000" b="1" dirty="0">
                <a:solidFill>
                  <a:srgbClr val="0070C0"/>
                </a:solidFill>
                <a:latin typeface="Century Gothic"/>
                <a:cs typeface="Century Gothic"/>
              </a:rPr>
              <a:t>MOTOCICLISTAS FALLECIDOS ENERO – ABRIL (2014 - 2019</a:t>
            </a:r>
            <a:r>
              <a:rPr lang="es-CO" altLang="es-CO" sz="2000" dirty="0">
                <a:solidFill>
                  <a:srgbClr val="0070C0"/>
                </a:solidFill>
                <a:latin typeface="Century Gothic"/>
                <a:cs typeface="Century Gothic"/>
              </a:rPr>
              <a:t>)</a:t>
            </a:r>
            <a:endParaRPr lang="es-CO" altLang="es-CO" sz="2000" dirty="0">
              <a:solidFill>
                <a:schemeClr val="accent6"/>
              </a:solidFill>
              <a:latin typeface="Century Gothic"/>
              <a:cs typeface="Century Gothic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97961" y="511429"/>
            <a:ext cx="12348000" cy="144573"/>
            <a:chOff x="-97961" y="748498"/>
            <a:chExt cx="12348000" cy="144573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37837CEA-FCB8-104E-B79A-02DDD1279D96}"/>
                </a:ext>
              </a:extLst>
            </p:cNvPr>
            <p:cNvSpPr/>
            <p:nvPr/>
          </p:nvSpPr>
          <p:spPr>
            <a:xfrm flipV="1">
              <a:off x="-97961" y="748498"/>
              <a:ext cx="12348000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FA132F8-2C1A-774E-8755-F34745450EB7}"/>
                </a:ext>
              </a:extLst>
            </p:cNvPr>
            <p:cNvSpPr/>
            <p:nvPr/>
          </p:nvSpPr>
          <p:spPr>
            <a:xfrm flipV="1">
              <a:off x="-97961" y="847352"/>
              <a:ext cx="12348000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/>
          <a:srcRect l="14225" t="91384" r="12878" b="255"/>
          <a:stretch/>
        </p:blipFill>
        <p:spPr>
          <a:xfrm>
            <a:off x="991108" y="4578307"/>
            <a:ext cx="4453128" cy="365760"/>
          </a:xfrm>
          <a:prstGeom prst="rect">
            <a:avLst/>
          </a:prstGeom>
        </p:spPr>
      </p:pic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042331"/>
              </p:ext>
            </p:extLst>
          </p:nvPr>
        </p:nvGraphicFramePr>
        <p:xfrm>
          <a:off x="267715" y="813621"/>
          <a:ext cx="5074921" cy="363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CuadroTexto 3"/>
          <p:cNvSpPr txBox="1"/>
          <p:nvPr/>
        </p:nvSpPr>
        <p:spPr>
          <a:xfrm>
            <a:off x="2443398" y="2698092"/>
            <a:ext cx="1115550" cy="75713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40" dirty="0"/>
              <a:t>Promedio década 32 muertes</a:t>
            </a:r>
            <a:endParaRPr lang="es-CO" sz="1440" dirty="0"/>
          </a:p>
        </p:txBody>
      </p:sp>
      <p:grpSp>
        <p:nvGrpSpPr>
          <p:cNvPr id="5" name="Grupo 4"/>
          <p:cNvGrpSpPr/>
          <p:nvPr/>
        </p:nvGrpSpPr>
        <p:grpSpPr>
          <a:xfrm>
            <a:off x="5451494" y="809807"/>
            <a:ext cx="3635038" cy="923330"/>
            <a:chOff x="5342636" y="677170"/>
            <a:chExt cx="3635038" cy="923330"/>
          </a:xfrm>
        </p:grpSpPr>
        <p:sp>
          <p:nvSpPr>
            <p:cNvPr id="23" name="CuadroTexto 22"/>
            <p:cNvSpPr txBox="1"/>
            <p:nvPr/>
          </p:nvSpPr>
          <p:spPr>
            <a:xfrm>
              <a:off x="5342636" y="677170"/>
              <a:ext cx="11184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5400" dirty="0">
                  <a:solidFill>
                    <a:srgbClr val="E65B01"/>
                  </a:solidFill>
                  <a:latin typeface="Bahnschrift SemiBold" panose="020B0502040204020203" pitchFamily="34" charset="0"/>
                </a:rPr>
                <a:t>20</a:t>
              </a:r>
              <a:endParaRPr lang="es-CO" sz="5400" dirty="0">
                <a:solidFill>
                  <a:srgbClr val="E65B01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4" name="Rectángulo 3"/>
            <p:cNvSpPr/>
            <p:nvPr/>
          </p:nvSpPr>
          <p:spPr>
            <a:xfrm>
              <a:off x="6202555" y="815670"/>
              <a:ext cx="27751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dirty="0">
                  <a:solidFill>
                    <a:srgbClr val="0070C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Motociclistas salvados</a:t>
              </a:r>
            </a:p>
            <a:p>
              <a:r>
                <a:rPr lang="es-CO" dirty="0">
                  <a:solidFill>
                    <a:srgbClr val="0070C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 vs mismo periodo 2018</a:t>
              </a:r>
              <a:endParaRPr lang="es-CO" dirty="0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5444236" y="2021373"/>
            <a:ext cx="3642296" cy="769441"/>
            <a:chOff x="5342636" y="677170"/>
            <a:chExt cx="3642296" cy="769441"/>
          </a:xfrm>
        </p:grpSpPr>
        <p:sp>
          <p:nvSpPr>
            <p:cNvPr id="31" name="CuadroTexto 30"/>
            <p:cNvSpPr txBox="1"/>
            <p:nvPr/>
          </p:nvSpPr>
          <p:spPr>
            <a:xfrm>
              <a:off x="5342636" y="677170"/>
              <a:ext cx="17911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400" dirty="0">
                  <a:solidFill>
                    <a:srgbClr val="E65B01"/>
                  </a:solidFill>
                  <a:latin typeface="Bahnschrift SemiBold" panose="020B0502040204020203" pitchFamily="34" charset="0"/>
                </a:rPr>
                <a:t>-42%</a:t>
              </a:r>
              <a:endParaRPr lang="es-CO" sz="5400" dirty="0">
                <a:solidFill>
                  <a:srgbClr val="E65B01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6879773" y="701205"/>
              <a:ext cx="21051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dirty="0">
                  <a:solidFill>
                    <a:srgbClr val="0070C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Motociclistas fallecidos</a:t>
              </a:r>
              <a:endParaRPr lang="es-CO" dirty="0"/>
            </a:p>
          </p:txBody>
        </p:sp>
      </p:grpSp>
      <p:sp>
        <p:nvSpPr>
          <p:cNvPr id="9" name="Rectángulo 8"/>
          <p:cNvSpPr/>
          <p:nvPr/>
        </p:nvSpPr>
        <p:spPr>
          <a:xfrm>
            <a:off x="5608159" y="3248032"/>
            <a:ext cx="3104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rgbClr val="E65B0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Entre enero y abril de 2019 se registró el </a:t>
            </a:r>
            <a:r>
              <a:rPr lang="es-MX" b="1" dirty="0">
                <a:solidFill>
                  <a:srgbClr val="E65B0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menor número de motociclistas fallecidos </a:t>
            </a:r>
            <a:r>
              <a:rPr lang="es-MX" dirty="0">
                <a:solidFill>
                  <a:srgbClr val="E65B0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desde 2015</a:t>
            </a:r>
            <a:endParaRPr lang="es-CO" baseline="40000" dirty="0">
              <a:solidFill>
                <a:srgbClr val="E65B0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507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312234" y="90169"/>
            <a:ext cx="8717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altLang="es-CO" sz="2000" b="1" dirty="0">
                <a:solidFill>
                  <a:srgbClr val="0070C0"/>
                </a:solidFill>
                <a:latin typeface="Century Gothic"/>
                <a:cs typeface="Century Gothic"/>
              </a:rPr>
              <a:t>ABRIL DE 2019 MES DEL MOTOCICLISTA</a:t>
            </a:r>
            <a:endParaRPr lang="es-CO" altLang="es-CO" sz="2000" b="1" dirty="0">
              <a:solidFill>
                <a:schemeClr val="accent6"/>
              </a:solidFill>
              <a:latin typeface="Century Gothic"/>
              <a:cs typeface="Century Gothic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97961" y="511429"/>
            <a:ext cx="12348000" cy="144573"/>
            <a:chOff x="-97961" y="748498"/>
            <a:chExt cx="12348000" cy="144573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37837CEA-FCB8-104E-B79A-02DDD1279D96}"/>
                </a:ext>
              </a:extLst>
            </p:cNvPr>
            <p:cNvSpPr/>
            <p:nvPr/>
          </p:nvSpPr>
          <p:spPr>
            <a:xfrm flipV="1">
              <a:off x="-97961" y="748498"/>
              <a:ext cx="12348000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FA132F8-2C1A-774E-8755-F34745450EB7}"/>
                </a:ext>
              </a:extLst>
            </p:cNvPr>
            <p:cNvSpPr/>
            <p:nvPr/>
          </p:nvSpPr>
          <p:spPr>
            <a:xfrm flipV="1">
              <a:off x="-97961" y="847352"/>
              <a:ext cx="12348000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5732218" y="1564189"/>
            <a:ext cx="3297481" cy="923330"/>
            <a:chOff x="5680193" y="649947"/>
            <a:chExt cx="3297481" cy="923330"/>
          </a:xfrm>
        </p:grpSpPr>
        <p:sp>
          <p:nvSpPr>
            <p:cNvPr id="23" name="CuadroTexto 22"/>
            <p:cNvSpPr txBox="1"/>
            <p:nvPr/>
          </p:nvSpPr>
          <p:spPr>
            <a:xfrm>
              <a:off x="5680193" y="649947"/>
              <a:ext cx="11184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5400" dirty="0">
                  <a:solidFill>
                    <a:srgbClr val="E65B01"/>
                  </a:solidFill>
                  <a:latin typeface="Bahnschrift SemiBold" panose="020B0502040204020203" pitchFamily="34" charset="0"/>
                </a:rPr>
                <a:t>8</a:t>
              </a:r>
              <a:endParaRPr lang="es-CO" sz="5400" dirty="0">
                <a:solidFill>
                  <a:srgbClr val="E65B01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4" name="Rectángulo 3"/>
            <p:cNvSpPr/>
            <p:nvPr/>
          </p:nvSpPr>
          <p:spPr>
            <a:xfrm>
              <a:off x="6202555" y="815670"/>
              <a:ext cx="27751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dirty="0">
                  <a:solidFill>
                    <a:srgbClr val="0070C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Motociclistas salvados</a:t>
              </a:r>
            </a:p>
            <a:p>
              <a:r>
                <a:rPr lang="es-CO" dirty="0">
                  <a:solidFill>
                    <a:srgbClr val="0070C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 vs mismo periodo 2018</a:t>
              </a:r>
              <a:endParaRPr lang="es-CO" dirty="0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5768966" y="3450153"/>
            <a:ext cx="3642296" cy="769441"/>
            <a:chOff x="5342636" y="677170"/>
            <a:chExt cx="3642296" cy="769441"/>
          </a:xfrm>
        </p:grpSpPr>
        <p:sp>
          <p:nvSpPr>
            <p:cNvPr id="31" name="CuadroTexto 30"/>
            <p:cNvSpPr txBox="1"/>
            <p:nvPr/>
          </p:nvSpPr>
          <p:spPr>
            <a:xfrm>
              <a:off x="5342636" y="677170"/>
              <a:ext cx="17911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400" dirty="0">
                  <a:solidFill>
                    <a:srgbClr val="E65B01"/>
                  </a:solidFill>
                  <a:latin typeface="Bahnschrift SemiBold" panose="020B0502040204020203" pitchFamily="34" charset="0"/>
                </a:rPr>
                <a:t>-67%</a:t>
              </a:r>
              <a:endParaRPr lang="es-CO" sz="5400" dirty="0">
                <a:solidFill>
                  <a:srgbClr val="E65B01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6879773" y="701205"/>
              <a:ext cx="21051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dirty="0">
                  <a:solidFill>
                    <a:srgbClr val="0070C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Motociclistas fallecidos</a:t>
              </a:r>
              <a:endParaRPr lang="es-CO" dirty="0"/>
            </a:p>
          </p:txBody>
        </p:sp>
      </p:grp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0000000-0008-0000-06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477565"/>
              </p:ext>
            </p:extLst>
          </p:nvPr>
        </p:nvGraphicFramePr>
        <p:xfrm>
          <a:off x="95915" y="1014396"/>
          <a:ext cx="5460362" cy="3197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647664" y="4570662"/>
            <a:ext cx="3036724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90" b="1" dirty="0">
                <a:solidFill>
                  <a:srgbClr val="003E65"/>
                </a:solidFill>
                <a:latin typeface="Century Gothic" panose="020B0502020202020204" pitchFamily="34" charset="0"/>
              </a:rPr>
              <a:t>Fuente: </a:t>
            </a:r>
            <a:r>
              <a:rPr lang="es-MX" sz="990" dirty="0">
                <a:solidFill>
                  <a:srgbClr val="003E65"/>
                </a:solidFill>
                <a:latin typeface="Century Gothic" panose="020B0502020202020204" pitchFamily="34" charset="0"/>
              </a:rPr>
              <a:t>SIGAT II, Datos preliminares</a:t>
            </a:r>
            <a:endParaRPr lang="es-CO" sz="990" dirty="0">
              <a:solidFill>
                <a:srgbClr val="003E6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828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312234" y="90169"/>
            <a:ext cx="8717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altLang="es-CO" sz="2000" b="1" dirty="0">
                <a:solidFill>
                  <a:srgbClr val="0070C0"/>
                </a:solidFill>
                <a:latin typeface="Century Gothic"/>
                <a:cs typeface="Century Gothic"/>
              </a:rPr>
              <a:t>PLAN DISTRITAL DE SEGURIDAD VIAL DEL MOTOCICLISTA – INFRAESTRUCTURA SEGURA </a:t>
            </a:r>
            <a:r>
              <a:rPr lang="es-CO" altLang="es-CO" sz="2000" b="1" dirty="0">
                <a:solidFill>
                  <a:srgbClr val="E65B01"/>
                </a:solidFill>
                <a:latin typeface="Century Gothic"/>
                <a:cs typeface="Century Gothic"/>
              </a:rPr>
              <a:t>– Tratamiento puntos críticos motociclistas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97961" y="888801"/>
            <a:ext cx="12348000" cy="144573"/>
            <a:chOff x="-97961" y="748498"/>
            <a:chExt cx="12348000" cy="144573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37837CEA-FCB8-104E-B79A-02DDD1279D96}"/>
                </a:ext>
              </a:extLst>
            </p:cNvPr>
            <p:cNvSpPr/>
            <p:nvPr/>
          </p:nvSpPr>
          <p:spPr>
            <a:xfrm flipV="1">
              <a:off x="-97961" y="748498"/>
              <a:ext cx="12348000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FA132F8-2C1A-774E-8755-F34745450EB7}"/>
                </a:ext>
              </a:extLst>
            </p:cNvPr>
            <p:cNvSpPr/>
            <p:nvPr/>
          </p:nvSpPr>
          <p:spPr>
            <a:xfrm flipV="1">
              <a:off x="-97961" y="847352"/>
              <a:ext cx="12348000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39508" y="2310560"/>
            <a:ext cx="3835194" cy="923330"/>
            <a:chOff x="5680193" y="649947"/>
            <a:chExt cx="3835194" cy="923330"/>
          </a:xfrm>
        </p:grpSpPr>
        <p:sp>
          <p:nvSpPr>
            <p:cNvPr id="17" name="CuadroTexto 16"/>
            <p:cNvSpPr txBox="1"/>
            <p:nvPr/>
          </p:nvSpPr>
          <p:spPr>
            <a:xfrm>
              <a:off x="5680193" y="649947"/>
              <a:ext cx="14724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5400" dirty="0">
                  <a:solidFill>
                    <a:srgbClr val="E65B01"/>
                  </a:solidFill>
                  <a:latin typeface="Bahnschrift SemiBold" panose="020B0502040204020203" pitchFamily="34" charset="0"/>
                </a:rPr>
                <a:t>244</a:t>
              </a:r>
              <a:endParaRPr lang="es-CO" sz="5400" dirty="0">
                <a:solidFill>
                  <a:srgbClr val="E65B01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7197124" y="955531"/>
              <a:ext cx="23182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dirty="0">
                  <a:solidFill>
                    <a:srgbClr val="0070C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Huecos reportados</a:t>
              </a:r>
              <a:endParaRPr lang="es-CO" dirty="0"/>
            </a:p>
          </p:txBody>
        </p:sp>
      </p:grpSp>
      <p:sp>
        <p:nvSpPr>
          <p:cNvPr id="20" name="CuadroTexto 19"/>
          <p:cNvSpPr txBox="1"/>
          <p:nvPr/>
        </p:nvSpPr>
        <p:spPr>
          <a:xfrm>
            <a:off x="139508" y="1100243"/>
            <a:ext cx="4450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E65B01"/>
                </a:solidFill>
                <a:latin typeface="Century Gothic" panose="020B0502020202020204" pitchFamily="34" charset="0"/>
              </a:rPr>
              <a:t>Acción: </a:t>
            </a:r>
            <a:r>
              <a:rPr lang="es-MX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Reporte de Huecos que causan siniestralidad a los motociclistas. </a:t>
            </a:r>
            <a:endParaRPr lang="es-CO" dirty="0">
              <a:solidFill>
                <a:srgbClr val="0070C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4426857" y="1218523"/>
            <a:ext cx="4602842" cy="3674359"/>
            <a:chOff x="2580163" y="979515"/>
            <a:chExt cx="5697062" cy="4063020"/>
          </a:xfrm>
        </p:grpSpPr>
        <p:pic>
          <p:nvPicPr>
            <p:cNvPr id="22" name="Imagen 21" descr="https://webidu.idu.gov.co/servergis/rest/services/Huecos/Huecos2016/FeatureServer/0/245640/attachments/268244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7225" y="3062535"/>
              <a:ext cx="2340000" cy="19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n 23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0163" y="979515"/>
              <a:ext cx="2340000" cy="19800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grpSp>
          <p:nvGrpSpPr>
            <p:cNvPr id="25" name="Grupo 24"/>
            <p:cNvGrpSpPr/>
            <p:nvPr/>
          </p:nvGrpSpPr>
          <p:grpSpPr>
            <a:xfrm>
              <a:off x="2580163" y="2308953"/>
              <a:ext cx="5697062" cy="1066420"/>
              <a:chOff x="2580163" y="2308953"/>
              <a:chExt cx="5697062" cy="1066420"/>
            </a:xfrm>
          </p:grpSpPr>
          <p:sp>
            <p:nvSpPr>
              <p:cNvPr id="26" name="CuadroTexto 25"/>
              <p:cNvSpPr txBox="1"/>
              <p:nvPr/>
            </p:nvSpPr>
            <p:spPr>
              <a:xfrm>
                <a:off x="4920163" y="2308953"/>
                <a:ext cx="1295936" cy="408399"/>
              </a:xfrm>
              <a:prstGeom prst="rect">
                <a:avLst/>
              </a:prstGeom>
              <a:solidFill>
                <a:srgbClr val="DCB00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b="1" dirty="0"/>
                  <a:t>Antes</a:t>
                </a:r>
                <a:r>
                  <a:rPr lang="es-MX" dirty="0"/>
                  <a:t> </a:t>
                </a:r>
                <a:endParaRPr lang="es-CO" dirty="0"/>
              </a:p>
            </p:txBody>
          </p:sp>
          <p:sp>
            <p:nvSpPr>
              <p:cNvPr id="27" name="CuadroTexto 26"/>
              <p:cNvSpPr txBox="1"/>
              <p:nvPr/>
            </p:nvSpPr>
            <p:spPr>
              <a:xfrm>
                <a:off x="4689631" y="2966974"/>
                <a:ext cx="1526468" cy="408399"/>
              </a:xfrm>
              <a:prstGeom prst="rect">
                <a:avLst/>
              </a:prstGeom>
              <a:solidFill>
                <a:srgbClr val="009FE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b="1" dirty="0">
                    <a:solidFill>
                      <a:schemeClr val="bg1"/>
                    </a:solidFill>
                  </a:rPr>
                  <a:t>Después</a:t>
                </a:r>
                <a:endParaRPr lang="es-CO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CuadroTexto 27"/>
              <p:cNvSpPr txBox="1"/>
              <p:nvPr/>
            </p:nvSpPr>
            <p:spPr>
              <a:xfrm>
                <a:off x="2580163" y="2685744"/>
                <a:ext cx="5697062" cy="369332"/>
              </a:xfrm>
              <a:prstGeom prst="rect">
                <a:avLst/>
              </a:prstGeom>
              <a:solidFill>
                <a:srgbClr val="003D65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b="1" dirty="0">
                    <a:solidFill>
                      <a:schemeClr val="bg1"/>
                    </a:solidFill>
                  </a:rPr>
                  <a:t>AK 9 con Calle 101</a:t>
                </a:r>
                <a:endParaRPr lang="es-CO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6" name="Grupo 35"/>
          <p:cNvGrpSpPr/>
          <p:nvPr/>
        </p:nvGrpSpPr>
        <p:grpSpPr>
          <a:xfrm>
            <a:off x="269654" y="3921765"/>
            <a:ext cx="2357545" cy="923330"/>
            <a:chOff x="5680193" y="649947"/>
            <a:chExt cx="2357545" cy="923330"/>
          </a:xfrm>
        </p:grpSpPr>
        <p:sp>
          <p:nvSpPr>
            <p:cNvPr id="37" name="CuadroTexto 36"/>
            <p:cNvSpPr txBox="1"/>
            <p:nvPr/>
          </p:nvSpPr>
          <p:spPr>
            <a:xfrm>
              <a:off x="5680193" y="649947"/>
              <a:ext cx="14724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5400" dirty="0">
                  <a:solidFill>
                    <a:srgbClr val="00B050"/>
                  </a:solidFill>
                  <a:latin typeface="Bahnschrift SemiBold" panose="020B0502040204020203" pitchFamily="34" charset="0"/>
                </a:rPr>
                <a:t>97</a:t>
              </a:r>
              <a:endParaRPr lang="es-CO" sz="5400" dirty="0">
                <a:solidFill>
                  <a:srgbClr val="00B050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6495328" y="952271"/>
              <a:ext cx="15424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dirty="0">
                  <a:solidFill>
                    <a:srgbClr val="0070C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Intervenidos</a:t>
              </a:r>
              <a:endParaRPr lang="es-CO" dirty="0"/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2627199" y="3914824"/>
            <a:ext cx="2209991" cy="923330"/>
            <a:chOff x="5680193" y="649947"/>
            <a:chExt cx="2209991" cy="923330"/>
          </a:xfrm>
        </p:grpSpPr>
        <p:sp>
          <p:nvSpPr>
            <p:cNvPr id="43" name="CuadroTexto 42"/>
            <p:cNvSpPr txBox="1"/>
            <p:nvPr/>
          </p:nvSpPr>
          <p:spPr>
            <a:xfrm>
              <a:off x="5680193" y="649947"/>
              <a:ext cx="14724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5400" dirty="0">
                  <a:solidFill>
                    <a:srgbClr val="FFC000"/>
                  </a:solidFill>
                  <a:latin typeface="Bahnschrift SemiBold" panose="020B0502040204020203" pitchFamily="34" charset="0"/>
                </a:rPr>
                <a:t>49</a:t>
              </a:r>
              <a:endParaRPr lang="es-CO" sz="5400" dirty="0">
                <a:solidFill>
                  <a:srgbClr val="FFC000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6580210" y="804930"/>
              <a:ext cx="130997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dirty="0">
                  <a:solidFill>
                    <a:srgbClr val="0070C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En </a:t>
              </a:r>
            </a:p>
            <a:p>
              <a:r>
                <a:rPr lang="es-CO" dirty="0">
                  <a:solidFill>
                    <a:srgbClr val="0070C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ejecución</a:t>
              </a:r>
              <a:endParaRPr lang="es-CO" dirty="0"/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4855917" y="3871470"/>
            <a:ext cx="2264493" cy="923330"/>
            <a:chOff x="5680193" y="649947"/>
            <a:chExt cx="2264493" cy="923330"/>
          </a:xfrm>
        </p:grpSpPr>
        <p:sp>
          <p:nvSpPr>
            <p:cNvPr id="46" name="CuadroTexto 45"/>
            <p:cNvSpPr txBox="1"/>
            <p:nvPr/>
          </p:nvSpPr>
          <p:spPr>
            <a:xfrm>
              <a:off x="5680193" y="649947"/>
              <a:ext cx="14724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5400" dirty="0">
                  <a:solidFill>
                    <a:srgbClr val="FF0000"/>
                  </a:solidFill>
                  <a:latin typeface="Bahnschrift SemiBold" panose="020B0502040204020203" pitchFamily="34" charset="0"/>
                </a:rPr>
                <a:t>98</a:t>
              </a:r>
              <a:endParaRPr lang="es-CO" sz="5400" dirty="0">
                <a:solidFill>
                  <a:srgbClr val="FF0000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47" name="Rectángulo 46"/>
            <p:cNvSpPr/>
            <p:nvPr/>
          </p:nvSpPr>
          <p:spPr>
            <a:xfrm>
              <a:off x="6580210" y="804930"/>
              <a:ext cx="136447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dirty="0">
                  <a:solidFill>
                    <a:srgbClr val="0070C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Por</a:t>
              </a:r>
            </a:p>
            <a:p>
              <a:r>
                <a:rPr lang="es-CO" dirty="0">
                  <a:solidFill>
                    <a:srgbClr val="0070C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Programar</a:t>
              </a:r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938618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97961" y="888801"/>
            <a:ext cx="12348000" cy="144573"/>
            <a:chOff x="-97961" y="748498"/>
            <a:chExt cx="12348000" cy="144573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37837CEA-FCB8-104E-B79A-02DDD1279D96}"/>
                </a:ext>
              </a:extLst>
            </p:cNvPr>
            <p:cNvSpPr/>
            <p:nvPr/>
          </p:nvSpPr>
          <p:spPr>
            <a:xfrm flipV="1">
              <a:off x="-97961" y="748498"/>
              <a:ext cx="12348000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FA132F8-2C1A-774E-8755-F34745450EB7}"/>
                </a:ext>
              </a:extLst>
            </p:cNvPr>
            <p:cNvSpPr/>
            <p:nvPr/>
          </p:nvSpPr>
          <p:spPr>
            <a:xfrm flipV="1">
              <a:off x="-97961" y="847352"/>
              <a:ext cx="12348000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9" name="Rectángulo 18"/>
          <p:cNvSpPr/>
          <p:nvPr/>
        </p:nvSpPr>
        <p:spPr>
          <a:xfrm>
            <a:off x="-298614" y="5824623"/>
            <a:ext cx="3844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u="sng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Aplicativo reporte de daños IDU </a:t>
            </a:r>
            <a:endParaRPr lang="es-CO" u="sng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39508" y="1100243"/>
            <a:ext cx="4450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E65B01"/>
                </a:solidFill>
                <a:latin typeface="Century Gothic" panose="020B0502020202020204" pitchFamily="34" charset="0"/>
              </a:rPr>
              <a:t>Acción: </a:t>
            </a:r>
            <a:r>
              <a:rPr lang="es-MX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Reporte de Huecos que causan siniestralidad a los motociclistas. </a:t>
            </a:r>
            <a:endParaRPr lang="es-CO" dirty="0">
              <a:solidFill>
                <a:srgbClr val="0070C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upo 35"/>
          <p:cNvGrpSpPr/>
          <p:nvPr/>
        </p:nvGrpSpPr>
        <p:grpSpPr>
          <a:xfrm>
            <a:off x="145163" y="2135443"/>
            <a:ext cx="3400545" cy="606618"/>
            <a:chOff x="5718789" y="412694"/>
            <a:chExt cx="3400545" cy="606618"/>
          </a:xfrm>
        </p:grpSpPr>
        <p:sp>
          <p:nvSpPr>
            <p:cNvPr id="37" name="CuadroTexto 36"/>
            <p:cNvSpPr txBox="1"/>
            <p:nvPr/>
          </p:nvSpPr>
          <p:spPr>
            <a:xfrm>
              <a:off x="5718789" y="412694"/>
              <a:ext cx="2338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solidFill>
                    <a:srgbClr val="00B050"/>
                  </a:solidFill>
                  <a:latin typeface="Century Gothic" panose="020B0502020202020204" pitchFamily="34" charset="0"/>
                </a:rPr>
                <a:t>2017- 2018II</a:t>
              </a:r>
              <a:endParaRPr lang="es-CO" b="1" dirty="0">
                <a:solidFill>
                  <a:srgbClr val="00B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5718789" y="680758"/>
              <a:ext cx="34005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600" dirty="0">
                  <a:solidFill>
                    <a:srgbClr val="0070C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Reporte matrices </a:t>
              </a:r>
              <a:r>
                <a:rPr lang="es-CO" sz="1600" dirty="0" err="1">
                  <a:solidFill>
                    <a:srgbClr val="0070C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excel</a:t>
              </a:r>
              <a:endParaRPr lang="es-CO" sz="1600" dirty="0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158636" y="2917408"/>
            <a:ext cx="2630594" cy="634307"/>
            <a:chOff x="5718789" y="412694"/>
            <a:chExt cx="2630594" cy="634307"/>
          </a:xfrm>
        </p:grpSpPr>
        <p:sp>
          <p:nvSpPr>
            <p:cNvPr id="31" name="CuadroTexto 30"/>
            <p:cNvSpPr txBox="1"/>
            <p:nvPr/>
          </p:nvSpPr>
          <p:spPr>
            <a:xfrm>
              <a:off x="5718789" y="412694"/>
              <a:ext cx="2630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solidFill>
                    <a:srgbClr val="00B050"/>
                  </a:solidFill>
                  <a:latin typeface="Century Gothic" panose="020B0502020202020204" pitchFamily="34" charset="0"/>
                </a:rPr>
                <a:t>Desde 2018 II</a:t>
              </a:r>
              <a:endParaRPr lang="es-CO" b="1" dirty="0">
                <a:solidFill>
                  <a:srgbClr val="00B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5718789" y="739224"/>
              <a:ext cx="15552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1400" dirty="0">
                  <a:solidFill>
                    <a:srgbClr val="0070C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Reporte directo</a:t>
              </a:r>
              <a:endParaRPr lang="es-CO" sz="1400" dirty="0"/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95910" y="3730899"/>
            <a:ext cx="4171290" cy="1104522"/>
            <a:chOff x="5718789" y="412694"/>
            <a:chExt cx="4568158" cy="1104522"/>
          </a:xfrm>
        </p:grpSpPr>
        <p:sp>
          <p:nvSpPr>
            <p:cNvPr id="34" name="CuadroTexto 33"/>
            <p:cNvSpPr txBox="1"/>
            <p:nvPr/>
          </p:nvSpPr>
          <p:spPr>
            <a:xfrm>
              <a:off x="5718789" y="412694"/>
              <a:ext cx="2630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solidFill>
                    <a:srgbClr val="FFC000"/>
                  </a:solidFill>
                  <a:latin typeface="Century Gothic" panose="020B0502020202020204" pitchFamily="34" charset="0"/>
                </a:rPr>
                <a:t>Desde 2019 II</a:t>
              </a:r>
              <a:endParaRPr lang="es-CO" b="1" dirty="0">
                <a:solidFill>
                  <a:srgbClr val="FFC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5759929" y="778552"/>
              <a:ext cx="452701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sz="1400" dirty="0">
                  <a:solidFill>
                    <a:srgbClr val="0070C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Conocer intervenciones reportadas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sz="1400" dirty="0">
                  <a:solidFill>
                    <a:srgbClr val="0070C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Generar reportes y estadísticas de </a:t>
              </a:r>
              <a:r>
                <a:rPr lang="es-CO" sz="1400" dirty="0" err="1">
                  <a:solidFill>
                    <a:srgbClr val="0070C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info</a:t>
              </a:r>
              <a:r>
                <a:rPr lang="es-CO" sz="1400" dirty="0">
                  <a:solidFill>
                    <a:srgbClr val="0070C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 del aplicativo</a:t>
              </a:r>
              <a:endParaRPr lang="es-CO" sz="1400" dirty="0"/>
            </a:p>
          </p:txBody>
        </p:sp>
      </p:grpSp>
      <p:sp>
        <p:nvSpPr>
          <p:cNvPr id="39" name="Rectángulo 38"/>
          <p:cNvSpPr/>
          <p:nvPr/>
        </p:nvSpPr>
        <p:spPr>
          <a:xfrm>
            <a:off x="406578" y="140971"/>
            <a:ext cx="8717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altLang="es-CO" sz="2000" b="1" dirty="0">
                <a:solidFill>
                  <a:srgbClr val="0070C0"/>
                </a:solidFill>
                <a:latin typeface="Century Gothic"/>
                <a:cs typeface="Century Gothic"/>
              </a:rPr>
              <a:t>PLAN DISTRITAL DE SEGURIDAD VIAL DEL MOTOCICLISTA – INFRAESTRUCTURA SEGURA </a:t>
            </a:r>
            <a:r>
              <a:rPr lang="es-CO" altLang="es-CO" sz="2000" b="1" dirty="0">
                <a:solidFill>
                  <a:srgbClr val="E65B01"/>
                </a:solidFill>
                <a:latin typeface="Century Gothic"/>
                <a:cs typeface="Century Gothic"/>
              </a:rPr>
              <a:t>– Tratamiento puntos críticos motociclistas</a:t>
            </a:r>
          </a:p>
        </p:txBody>
      </p:sp>
      <p:grpSp>
        <p:nvGrpSpPr>
          <p:cNvPr id="40" name="Grupo 39"/>
          <p:cNvGrpSpPr/>
          <p:nvPr/>
        </p:nvGrpSpPr>
        <p:grpSpPr>
          <a:xfrm>
            <a:off x="4122057" y="1216357"/>
            <a:ext cx="5355913" cy="3866243"/>
            <a:chOff x="438626" y="536536"/>
            <a:chExt cx="5697062" cy="4961137"/>
          </a:xfrm>
        </p:grpSpPr>
        <p:pic>
          <p:nvPicPr>
            <p:cNvPr id="41" name="Picture 2" descr="https://lh3.googleusercontent.com/-4FwZ701Chno/XOMJmIOTU2I/AAAAAAAAAJU/RmIDDqQpHa4BQdDyZMXPumxlCFOHgzDVQCK8BGAs/s0/2019-05-20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21" r="9086" b="3435"/>
            <a:stretch/>
          </p:blipFill>
          <p:spPr bwMode="auto">
            <a:xfrm>
              <a:off x="1546532" y="3181043"/>
              <a:ext cx="4172159" cy="231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Imagen 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626" y="536536"/>
              <a:ext cx="4310383" cy="2315890"/>
            </a:xfrm>
            <a:prstGeom prst="rect">
              <a:avLst/>
            </a:prstGeom>
          </p:spPr>
        </p:pic>
        <p:grpSp>
          <p:nvGrpSpPr>
            <p:cNvPr id="49" name="Grupo 48"/>
            <p:cNvGrpSpPr/>
            <p:nvPr/>
          </p:nvGrpSpPr>
          <p:grpSpPr>
            <a:xfrm>
              <a:off x="438626" y="661812"/>
              <a:ext cx="2175531" cy="2752781"/>
              <a:chOff x="-3040699" y="1250794"/>
              <a:chExt cx="2175531" cy="2752781"/>
            </a:xfrm>
          </p:grpSpPr>
          <p:sp>
            <p:nvSpPr>
              <p:cNvPr id="51" name="CuadroTexto 50"/>
              <p:cNvSpPr txBox="1"/>
              <p:nvPr/>
            </p:nvSpPr>
            <p:spPr>
              <a:xfrm>
                <a:off x="-3036437" y="1250794"/>
                <a:ext cx="2171269" cy="254504"/>
              </a:xfrm>
              <a:prstGeom prst="rect">
                <a:avLst/>
              </a:prstGeom>
              <a:solidFill>
                <a:srgbClr val="DCB00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100" b="1" dirty="0">
                    <a:latin typeface="Century Gothic" panose="020B0502020202020204" pitchFamily="34" charset="0"/>
                  </a:rPr>
                  <a:t>Antes Matrices de Excel</a:t>
                </a:r>
                <a:r>
                  <a:rPr lang="es-MX" sz="1100" dirty="0">
                    <a:latin typeface="Century Gothic" panose="020B0502020202020204" pitchFamily="34" charset="0"/>
                  </a:rPr>
                  <a:t> </a:t>
                </a:r>
                <a:endParaRPr lang="es-CO" sz="11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2" name="CuadroTexto 51"/>
              <p:cNvSpPr txBox="1"/>
              <p:nvPr/>
            </p:nvSpPr>
            <p:spPr>
              <a:xfrm>
                <a:off x="-3040699" y="3749071"/>
                <a:ext cx="2120617" cy="254504"/>
              </a:xfrm>
              <a:prstGeom prst="rect">
                <a:avLst/>
              </a:prstGeom>
              <a:solidFill>
                <a:srgbClr val="009FE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1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Ahora Aplicativo IDU</a:t>
                </a:r>
                <a:endParaRPr lang="es-CO" sz="11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50" name="CuadroTexto 49"/>
            <p:cNvSpPr txBox="1"/>
            <p:nvPr/>
          </p:nvSpPr>
          <p:spPr>
            <a:xfrm>
              <a:off x="438626" y="2852426"/>
              <a:ext cx="5697062" cy="329358"/>
            </a:xfrm>
            <a:prstGeom prst="rect">
              <a:avLst/>
            </a:prstGeom>
            <a:solidFill>
              <a:srgbClr val="003D6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</a:rPr>
                <a:t>Reporte de Huecos Motociclistas</a:t>
              </a:r>
              <a:endParaRPr lang="es-CO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44654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Tema predeterminado.thmx</Template>
  <TotalTime>6882</TotalTime>
  <Words>410</Words>
  <Application>Microsoft Macintosh PowerPoint</Application>
  <PresentationFormat>Presentación en pantalla (16:9)</PresentationFormat>
  <Paragraphs>100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Bahnschrift SemiBold</vt:lpstr>
      <vt:lpstr>Calibri</vt:lpstr>
      <vt:lpstr>Century Gothic</vt:lpstr>
      <vt:lpstr>Tema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Castillo</dc:creator>
  <cp:lastModifiedBy>Microsoft Office User</cp:lastModifiedBy>
  <cp:revision>537</cp:revision>
  <cp:lastPrinted>2016-06-23T20:27:31Z</cp:lastPrinted>
  <dcterms:created xsi:type="dcterms:W3CDTF">2016-05-04T02:02:48Z</dcterms:created>
  <dcterms:modified xsi:type="dcterms:W3CDTF">2019-05-23T13:19:10Z</dcterms:modified>
</cp:coreProperties>
</file>