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7" r:id="rId2"/>
    <p:sldId id="259" r:id="rId3"/>
    <p:sldId id="261" r:id="rId4"/>
    <p:sldId id="260" r:id="rId5"/>
    <p:sldId id="262" r:id="rId6"/>
    <p:sldId id="263" r:id="rId7"/>
    <p:sldId id="266" r:id="rId8"/>
    <p:sldId id="267" r:id="rId9"/>
    <p:sldId id="268" r:id="rId10"/>
    <p:sldId id="269" r:id="rId11"/>
    <p:sldId id="270" r:id="rId12"/>
    <p:sldId id="271" r:id="rId13"/>
    <p:sldId id="273" r:id="rId14"/>
  </p:sldIdLst>
  <p:sldSz cx="12192000" cy="6858000"/>
  <p:notesSz cx="6858000" cy="9144000"/>
  <p:embeddedFontLst>
    <p:embeddedFont>
      <p:font typeface="Arial Rounded MT Bold" pitchFamily="34" charset="0"/>
      <p:regular r:id="rId15"/>
    </p:embeddedFont>
    <p:embeddedFont>
      <p:font typeface="Calibri" pitchFamily="34" charset="0"/>
      <p:regular r:id="rId16"/>
      <p:bold r:id="rId17"/>
      <p:italic r:id="rId18"/>
      <p:boldItalic r:id="rId19"/>
    </p:embeddedFont>
    <p:embeddedFont>
      <p:font typeface="Calibri Light" pitchFamily="34" charset="0"/>
      <p:regular r:id="rId20"/>
      <p:italic r:id="rId21"/>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CD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586"/>
  </p:normalViewPr>
  <p:slideViewPr>
    <p:cSldViewPr snapToGrid="0" snapToObjects="1" showGuides="1">
      <p:cViewPr>
        <p:scale>
          <a:sx n="100" d="100"/>
          <a:sy n="100" d="100"/>
        </p:scale>
        <p:origin x="876" y="3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F7C1A72-9402-E54D-99A9-0F334F7A48A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 xmlns:a16="http://schemas.microsoft.com/office/drawing/2014/main" id="{D4691F0E-C339-8C4D-81E2-435CE60956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 xmlns:a16="http://schemas.microsoft.com/office/drawing/2014/main" id="{FCB13754-126F-224D-8AB3-F8F6ED6874AC}"/>
              </a:ext>
            </a:extLst>
          </p:cNvPr>
          <p:cNvSpPr>
            <a:spLocks noGrp="1"/>
          </p:cNvSpPr>
          <p:nvPr>
            <p:ph type="dt" sz="half" idx="10"/>
          </p:nvPr>
        </p:nvSpPr>
        <p:spPr/>
        <p:txBody>
          <a:bodyPr/>
          <a:lstStyle/>
          <a:p>
            <a:fld id="{6B1EC7C2-7012-F947-BC00-5D7E57CBFCD0}" type="datetimeFigureOut">
              <a:rPr lang="es-CO" smtClean="0"/>
              <a:pPr/>
              <a:t>23/05/2019</a:t>
            </a:fld>
            <a:endParaRPr lang="es-CO"/>
          </a:p>
        </p:txBody>
      </p:sp>
      <p:sp>
        <p:nvSpPr>
          <p:cNvPr id="5" name="Marcador de pie de página 4">
            <a:extLst>
              <a:ext uri="{FF2B5EF4-FFF2-40B4-BE49-F238E27FC236}">
                <a16:creationId xmlns="" xmlns:a16="http://schemas.microsoft.com/office/drawing/2014/main" id="{61F4D3A3-4BD2-6442-944D-B14889C737A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D2AADBFB-7F3B-774F-A9D5-B06907839D26}"/>
              </a:ext>
            </a:extLst>
          </p:cNvPr>
          <p:cNvSpPr>
            <a:spLocks noGrp="1"/>
          </p:cNvSpPr>
          <p:nvPr>
            <p:ph type="sldNum" sz="quarter" idx="12"/>
          </p:nvPr>
        </p:nvSpPr>
        <p:spPr/>
        <p:txBody>
          <a:bodyPr/>
          <a:lstStyle/>
          <a:p>
            <a:fld id="{FC8F77BA-659C-CC42-B713-899C38C2504F}" type="slidenum">
              <a:rPr lang="es-CO" smtClean="0"/>
              <a:pPr/>
              <a:t>‹Nº›</a:t>
            </a:fld>
            <a:endParaRPr lang="es-CO"/>
          </a:p>
        </p:txBody>
      </p:sp>
    </p:spTree>
    <p:extLst>
      <p:ext uri="{BB962C8B-B14F-4D97-AF65-F5344CB8AC3E}">
        <p14:creationId xmlns:p14="http://schemas.microsoft.com/office/powerpoint/2010/main" xmlns="" val="75232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87AB696-57F2-AC46-A1C6-F92323F73AC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638AC431-C0B4-B74D-9C52-C54C36CD131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DCAD9E9F-65D7-A04E-9846-C93490C9052B}"/>
              </a:ext>
            </a:extLst>
          </p:cNvPr>
          <p:cNvSpPr>
            <a:spLocks noGrp="1"/>
          </p:cNvSpPr>
          <p:nvPr>
            <p:ph type="dt" sz="half" idx="10"/>
          </p:nvPr>
        </p:nvSpPr>
        <p:spPr/>
        <p:txBody>
          <a:bodyPr/>
          <a:lstStyle/>
          <a:p>
            <a:fld id="{6B1EC7C2-7012-F947-BC00-5D7E57CBFCD0}" type="datetimeFigureOut">
              <a:rPr lang="es-CO" smtClean="0"/>
              <a:pPr/>
              <a:t>23/05/2019</a:t>
            </a:fld>
            <a:endParaRPr lang="es-CO"/>
          </a:p>
        </p:txBody>
      </p:sp>
      <p:sp>
        <p:nvSpPr>
          <p:cNvPr id="5" name="Marcador de pie de página 4">
            <a:extLst>
              <a:ext uri="{FF2B5EF4-FFF2-40B4-BE49-F238E27FC236}">
                <a16:creationId xmlns="" xmlns:a16="http://schemas.microsoft.com/office/drawing/2014/main" id="{7401376F-23F8-1842-BF9F-B577A385DFE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92067784-B5E0-CB44-8718-B3D4B22846C9}"/>
              </a:ext>
            </a:extLst>
          </p:cNvPr>
          <p:cNvSpPr>
            <a:spLocks noGrp="1"/>
          </p:cNvSpPr>
          <p:nvPr>
            <p:ph type="sldNum" sz="quarter" idx="12"/>
          </p:nvPr>
        </p:nvSpPr>
        <p:spPr/>
        <p:txBody>
          <a:bodyPr/>
          <a:lstStyle/>
          <a:p>
            <a:fld id="{FC8F77BA-659C-CC42-B713-899C38C2504F}" type="slidenum">
              <a:rPr lang="es-CO" smtClean="0"/>
              <a:pPr/>
              <a:t>‹Nº›</a:t>
            </a:fld>
            <a:endParaRPr lang="es-CO"/>
          </a:p>
        </p:txBody>
      </p:sp>
    </p:spTree>
    <p:extLst>
      <p:ext uri="{BB962C8B-B14F-4D97-AF65-F5344CB8AC3E}">
        <p14:creationId xmlns:p14="http://schemas.microsoft.com/office/powerpoint/2010/main" xmlns="" val="13445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D444FFD2-880E-354E-A18E-48F9240CB1C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D044DDFE-DD5D-C045-BD2F-0DB7DCBF12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78B974C0-C273-D14D-AFC3-4EA3AFBEB701}"/>
              </a:ext>
            </a:extLst>
          </p:cNvPr>
          <p:cNvSpPr>
            <a:spLocks noGrp="1"/>
          </p:cNvSpPr>
          <p:nvPr>
            <p:ph type="dt" sz="half" idx="10"/>
          </p:nvPr>
        </p:nvSpPr>
        <p:spPr/>
        <p:txBody>
          <a:bodyPr/>
          <a:lstStyle/>
          <a:p>
            <a:fld id="{6B1EC7C2-7012-F947-BC00-5D7E57CBFCD0}" type="datetimeFigureOut">
              <a:rPr lang="es-CO" smtClean="0"/>
              <a:pPr/>
              <a:t>23/05/2019</a:t>
            </a:fld>
            <a:endParaRPr lang="es-CO"/>
          </a:p>
        </p:txBody>
      </p:sp>
      <p:sp>
        <p:nvSpPr>
          <p:cNvPr id="5" name="Marcador de pie de página 4">
            <a:extLst>
              <a:ext uri="{FF2B5EF4-FFF2-40B4-BE49-F238E27FC236}">
                <a16:creationId xmlns="" xmlns:a16="http://schemas.microsoft.com/office/drawing/2014/main" id="{6001C0FD-295B-B04F-BC2B-DB1901E6482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B2746399-376E-F648-9C19-F7556700FFB2}"/>
              </a:ext>
            </a:extLst>
          </p:cNvPr>
          <p:cNvSpPr>
            <a:spLocks noGrp="1"/>
          </p:cNvSpPr>
          <p:nvPr>
            <p:ph type="sldNum" sz="quarter" idx="12"/>
          </p:nvPr>
        </p:nvSpPr>
        <p:spPr/>
        <p:txBody>
          <a:bodyPr/>
          <a:lstStyle/>
          <a:p>
            <a:fld id="{FC8F77BA-659C-CC42-B713-899C38C2504F}" type="slidenum">
              <a:rPr lang="es-CO" smtClean="0"/>
              <a:pPr/>
              <a:t>‹Nº›</a:t>
            </a:fld>
            <a:endParaRPr lang="es-CO"/>
          </a:p>
        </p:txBody>
      </p:sp>
    </p:spTree>
    <p:extLst>
      <p:ext uri="{BB962C8B-B14F-4D97-AF65-F5344CB8AC3E}">
        <p14:creationId xmlns:p14="http://schemas.microsoft.com/office/powerpoint/2010/main" xmlns="" val="12101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F1A0C4A-3053-0640-B537-5DA81F11645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864B0496-BAC5-2540-BECB-4BC678D175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C6C037E4-B772-3D45-9872-C21AF142A46F}"/>
              </a:ext>
            </a:extLst>
          </p:cNvPr>
          <p:cNvSpPr>
            <a:spLocks noGrp="1"/>
          </p:cNvSpPr>
          <p:nvPr>
            <p:ph type="dt" sz="half" idx="10"/>
          </p:nvPr>
        </p:nvSpPr>
        <p:spPr/>
        <p:txBody>
          <a:bodyPr/>
          <a:lstStyle/>
          <a:p>
            <a:fld id="{6B1EC7C2-7012-F947-BC00-5D7E57CBFCD0}" type="datetimeFigureOut">
              <a:rPr lang="es-CO" smtClean="0"/>
              <a:pPr/>
              <a:t>23/05/2019</a:t>
            </a:fld>
            <a:endParaRPr lang="es-CO"/>
          </a:p>
        </p:txBody>
      </p:sp>
      <p:sp>
        <p:nvSpPr>
          <p:cNvPr id="5" name="Marcador de pie de página 4">
            <a:extLst>
              <a:ext uri="{FF2B5EF4-FFF2-40B4-BE49-F238E27FC236}">
                <a16:creationId xmlns="" xmlns:a16="http://schemas.microsoft.com/office/drawing/2014/main" id="{57933AD7-A1B2-9B4E-87D1-F0042F4B356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3B50265D-AB6C-1140-AB6B-0D0D5F2C90E4}"/>
              </a:ext>
            </a:extLst>
          </p:cNvPr>
          <p:cNvSpPr>
            <a:spLocks noGrp="1"/>
          </p:cNvSpPr>
          <p:nvPr>
            <p:ph type="sldNum" sz="quarter" idx="12"/>
          </p:nvPr>
        </p:nvSpPr>
        <p:spPr/>
        <p:txBody>
          <a:bodyPr/>
          <a:lstStyle/>
          <a:p>
            <a:fld id="{FC8F77BA-659C-CC42-B713-899C38C2504F}" type="slidenum">
              <a:rPr lang="es-CO" smtClean="0"/>
              <a:pPr/>
              <a:t>‹Nº›</a:t>
            </a:fld>
            <a:endParaRPr lang="es-CO"/>
          </a:p>
        </p:txBody>
      </p:sp>
    </p:spTree>
    <p:extLst>
      <p:ext uri="{BB962C8B-B14F-4D97-AF65-F5344CB8AC3E}">
        <p14:creationId xmlns:p14="http://schemas.microsoft.com/office/powerpoint/2010/main" xmlns="" val="236307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26C7403-F054-A340-A79A-431206CAC6F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40DA3E36-B0E6-774C-8603-D27AD3F2E7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76B2A292-E564-2940-A024-1D2ED3E020AF}"/>
              </a:ext>
            </a:extLst>
          </p:cNvPr>
          <p:cNvSpPr>
            <a:spLocks noGrp="1"/>
          </p:cNvSpPr>
          <p:nvPr>
            <p:ph type="dt" sz="half" idx="10"/>
          </p:nvPr>
        </p:nvSpPr>
        <p:spPr/>
        <p:txBody>
          <a:bodyPr/>
          <a:lstStyle/>
          <a:p>
            <a:fld id="{6B1EC7C2-7012-F947-BC00-5D7E57CBFCD0}" type="datetimeFigureOut">
              <a:rPr lang="es-CO" smtClean="0"/>
              <a:pPr/>
              <a:t>23/05/2019</a:t>
            </a:fld>
            <a:endParaRPr lang="es-CO"/>
          </a:p>
        </p:txBody>
      </p:sp>
      <p:sp>
        <p:nvSpPr>
          <p:cNvPr id="5" name="Marcador de pie de página 4">
            <a:extLst>
              <a:ext uri="{FF2B5EF4-FFF2-40B4-BE49-F238E27FC236}">
                <a16:creationId xmlns="" xmlns:a16="http://schemas.microsoft.com/office/drawing/2014/main" id="{BA044416-4978-124F-9A2D-683E0560FA0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29AE2C19-4D43-234A-BC0B-F8373C008D09}"/>
              </a:ext>
            </a:extLst>
          </p:cNvPr>
          <p:cNvSpPr>
            <a:spLocks noGrp="1"/>
          </p:cNvSpPr>
          <p:nvPr>
            <p:ph type="sldNum" sz="quarter" idx="12"/>
          </p:nvPr>
        </p:nvSpPr>
        <p:spPr/>
        <p:txBody>
          <a:bodyPr/>
          <a:lstStyle/>
          <a:p>
            <a:fld id="{FC8F77BA-659C-CC42-B713-899C38C2504F}" type="slidenum">
              <a:rPr lang="es-CO" smtClean="0"/>
              <a:pPr/>
              <a:t>‹Nº›</a:t>
            </a:fld>
            <a:endParaRPr lang="es-CO"/>
          </a:p>
        </p:txBody>
      </p:sp>
    </p:spTree>
    <p:extLst>
      <p:ext uri="{BB962C8B-B14F-4D97-AF65-F5344CB8AC3E}">
        <p14:creationId xmlns:p14="http://schemas.microsoft.com/office/powerpoint/2010/main" xmlns="" val="314616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C6CF4B7-0996-7149-B686-51DB5ED9633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7C87CF66-C6AE-E545-A01C-43458FDDC2D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 xmlns:a16="http://schemas.microsoft.com/office/drawing/2014/main" id="{FB55DB3E-D6A0-F94D-8ECB-A92A55529F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 xmlns:a16="http://schemas.microsoft.com/office/drawing/2014/main" id="{4887B3FE-BB03-7044-8F11-AC7DBD38344B}"/>
              </a:ext>
            </a:extLst>
          </p:cNvPr>
          <p:cNvSpPr>
            <a:spLocks noGrp="1"/>
          </p:cNvSpPr>
          <p:nvPr>
            <p:ph type="dt" sz="half" idx="10"/>
          </p:nvPr>
        </p:nvSpPr>
        <p:spPr/>
        <p:txBody>
          <a:bodyPr/>
          <a:lstStyle/>
          <a:p>
            <a:fld id="{6B1EC7C2-7012-F947-BC00-5D7E57CBFCD0}" type="datetimeFigureOut">
              <a:rPr lang="es-CO" smtClean="0"/>
              <a:pPr/>
              <a:t>23/05/2019</a:t>
            </a:fld>
            <a:endParaRPr lang="es-CO"/>
          </a:p>
        </p:txBody>
      </p:sp>
      <p:sp>
        <p:nvSpPr>
          <p:cNvPr id="6" name="Marcador de pie de página 5">
            <a:extLst>
              <a:ext uri="{FF2B5EF4-FFF2-40B4-BE49-F238E27FC236}">
                <a16:creationId xmlns="" xmlns:a16="http://schemas.microsoft.com/office/drawing/2014/main" id="{1A564480-E4A6-B64E-B58B-E2936620B6D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1CC240B2-BEC4-2C4E-AD8D-04A4E8F11A94}"/>
              </a:ext>
            </a:extLst>
          </p:cNvPr>
          <p:cNvSpPr>
            <a:spLocks noGrp="1"/>
          </p:cNvSpPr>
          <p:nvPr>
            <p:ph type="sldNum" sz="quarter" idx="12"/>
          </p:nvPr>
        </p:nvSpPr>
        <p:spPr/>
        <p:txBody>
          <a:bodyPr/>
          <a:lstStyle/>
          <a:p>
            <a:fld id="{FC8F77BA-659C-CC42-B713-899C38C2504F}" type="slidenum">
              <a:rPr lang="es-CO" smtClean="0"/>
              <a:pPr/>
              <a:t>‹Nº›</a:t>
            </a:fld>
            <a:endParaRPr lang="es-CO"/>
          </a:p>
        </p:txBody>
      </p:sp>
    </p:spTree>
    <p:extLst>
      <p:ext uri="{BB962C8B-B14F-4D97-AF65-F5344CB8AC3E}">
        <p14:creationId xmlns:p14="http://schemas.microsoft.com/office/powerpoint/2010/main" xmlns="" val="388895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438DFB7-4EEB-F44A-B8D9-692997D065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2C949214-9E90-A446-9999-B85FFC736D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3035796F-23B5-0544-8365-C4407E90CFE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 xmlns:a16="http://schemas.microsoft.com/office/drawing/2014/main" id="{56FC667B-A56C-F04D-ADD6-EB7AC7C85D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03FE2E90-FC28-EE4C-98C9-8ECBE7B8712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 xmlns:a16="http://schemas.microsoft.com/office/drawing/2014/main" id="{08344A52-B91D-4E40-A13B-FD3FB61E34BE}"/>
              </a:ext>
            </a:extLst>
          </p:cNvPr>
          <p:cNvSpPr>
            <a:spLocks noGrp="1"/>
          </p:cNvSpPr>
          <p:nvPr>
            <p:ph type="dt" sz="half" idx="10"/>
          </p:nvPr>
        </p:nvSpPr>
        <p:spPr/>
        <p:txBody>
          <a:bodyPr/>
          <a:lstStyle/>
          <a:p>
            <a:fld id="{6B1EC7C2-7012-F947-BC00-5D7E57CBFCD0}" type="datetimeFigureOut">
              <a:rPr lang="es-CO" smtClean="0"/>
              <a:pPr/>
              <a:t>23/05/2019</a:t>
            </a:fld>
            <a:endParaRPr lang="es-CO"/>
          </a:p>
        </p:txBody>
      </p:sp>
      <p:sp>
        <p:nvSpPr>
          <p:cNvPr id="8" name="Marcador de pie de página 7">
            <a:extLst>
              <a:ext uri="{FF2B5EF4-FFF2-40B4-BE49-F238E27FC236}">
                <a16:creationId xmlns="" xmlns:a16="http://schemas.microsoft.com/office/drawing/2014/main" id="{50085F05-D36B-9D4B-A7D1-03473B679A5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 xmlns:a16="http://schemas.microsoft.com/office/drawing/2014/main" id="{F68001B7-E2B8-E549-9204-E47E7DBAB7AE}"/>
              </a:ext>
            </a:extLst>
          </p:cNvPr>
          <p:cNvSpPr>
            <a:spLocks noGrp="1"/>
          </p:cNvSpPr>
          <p:nvPr>
            <p:ph type="sldNum" sz="quarter" idx="12"/>
          </p:nvPr>
        </p:nvSpPr>
        <p:spPr/>
        <p:txBody>
          <a:bodyPr/>
          <a:lstStyle/>
          <a:p>
            <a:fld id="{FC8F77BA-659C-CC42-B713-899C38C2504F}" type="slidenum">
              <a:rPr lang="es-CO" smtClean="0"/>
              <a:pPr/>
              <a:t>‹Nº›</a:t>
            </a:fld>
            <a:endParaRPr lang="es-CO"/>
          </a:p>
        </p:txBody>
      </p:sp>
    </p:spTree>
    <p:extLst>
      <p:ext uri="{BB962C8B-B14F-4D97-AF65-F5344CB8AC3E}">
        <p14:creationId xmlns:p14="http://schemas.microsoft.com/office/powerpoint/2010/main" xmlns="" val="221957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ADE2B98-9324-9D42-A0C4-DA0C036CC71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 xmlns:a16="http://schemas.microsoft.com/office/drawing/2014/main" id="{D7902279-FB0F-304B-B892-EB6067126EB8}"/>
              </a:ext>
            </a:extLst>
          </p:cNvPr>
          <p:cNvSpPr>
            <a:spLocks noGrp="1"/>
          </p:cNvSpPr>
          <p:nvPr>
            <p:ph type="dt" sz="half" idx="10"/>
          </p:nvPr>
        </p:nvSpPr>
        <p:spPr/>
        <p:txBody>
          <a:bodyPr/>
          <a:lstStyle/>
          <a:p>
            <a:fld id="{6B1EC7C2-7012-F947-BC00-5D7E57CBFCD0}" type="datetimeFigureOut">
              <a:rPr lang="es-CO" smtClean="0"/>
              <a:pPr/>
              <a:t>23/05/2019</a:t>
            </a:fld>
            <a:endParaRPr lang="es-CO"/>
          </a:p>
        </p:txBody>
      </p:sp>
      <p:sp>
        <p:nvSpPr>
          <p:cNvPr id="4" name="Marcador de pie de página 3">
            <a:extLst>
              <a:ext uri="{FF2B5EF4-FFF2-40B4-BE49-F238E27FC236}">
                <a16:creationId xmlns="" xmlns:a16="http://schemas.microsoft.com/office/drawing/2014/main" id="{B5861D19-5D1E-164A-9A66-AB75FE88C14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 xmlns:a16="http://schemas.microsoft.com/office/drawing/2014/main" id="{9384F842-4F90-CC43-A7DE-9D455A41651C}"/>
              </a:ext>
            </a:extLst>
          </p:cNvPr>
          <p:cNvSpPr>
            <a:spLocks noGrp="1"/>
          </p:cNvSpPr>
          <p:nvPr>
            <p:ph type="sldNum" sz="quarter" idx="12"/>
          </p:nvPr>
        </p:nvSpPr>
        <p:spPr/>
        <p:txBody>
          <a:bodyPr/>
          <a:lstStyle/>
          <a:p>
            <a:fld id="{FC8F77BA-659C-CC42-B713-899C38C2504F}" type="slidenum">
              <a:rPr lang="es-CO" smtClean="0"/>
              <a:pPr/>
              <a:t>‹Nº›</a:t>
            </a:fld>
            <a:endParaRPr lang="es-CO"/>
          </a:p>
        </p:txBody>
      </p:sp>
    </p:spTree>
    <p:extLst>
      <p:ext uri="{BB962C8B-B14F-4D97-AF65-F5344CB8AC3E}">
        <p14:creationId xmlns:p14="http://schemas.microsoft.com/office/powerpoint/2010/main" xmlns="" val="398659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9ADDE2BA-1E85-0246-96F6-A4710D52567E}"/>
              </a:ext>
            </a:extLst>
          </p:cNvPr>
          <p:cNvSpPr>
            <a:spLocks noGrp="1"/>
          </p:cNvSpPr>
          <p:nvPr>
            <p:ph type="dt" sz="half" idx="10"/>
          </p:nvPr>
        </p:nvSpPr>
        <p:spPr/>
        <p:txBody>
          <a:bodyPr/>
          <a:lstStyle/>
          <a:p>
            <a:fld id="{6B1EC7C2-7012-F947-BC00-5D7E57CBFCD0}" type="datetimeFigureOut">
              <a:rPr lang="es-CO" smtClean="0"/>
              <a:pPr/>
              <a:t>23/05/2019</a:t>
            </a:fld>
            <a:endParaRPr lang="es-CO"/>
          </a:p>
        </p:txBody>
      </p:sp>
      <p:sp>
        <p:nvSpPr>
          <p:cNvPr id="3" name="Marcador de pie de página 2">
            <a:extLst>
              <a:ext uri="{FF2B5EF4-FFF2-40B4-BE49-F238E27FC236}">
                <a16:creationId xmlns="" xmlns:a16="http://schemas.microsoft.com/office/drawing/2014/main" id="{498E054B-45D8-8244-9BA6-2F0B57019D3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 xmlns:a16="http://schemas.microsoft.com/office/drawing/2014/main" id="{DD10FE9D-BE5F-BE44-94AA-4D249AFA2524}"/>
              </a:ext>
            </a:extLst>
          </p:cNvPr>
          <p:cNvSpPr>
            <a:spLocks noGrp="1"/>
          </p:cNvSpPr>
          <p:nvPr>
            <p:ph type="sldNum" sz="quarter" idx="12"/>
          </p:nvPr>
        </p:nvSpPr>
        <p:spPr/>
        <p:txBody>
          <a:bodyPr/>
          <a:lstStyle/>
          <a:p>
            <a:fld id="{FC8F77BA-659C-CC42-B713-899C38C2504F}" type="slidenum">
              <a:rPr lang="es-CO" smtClean="0"/>
              <a:pPr/>
              <a:t>‹Nº›</a:t>
            </a:fld>
            <a:endParaRPr lang="es-CO"/>
          </a:p>
        </p:txBody>
      </p:sp>
    </p:spTree>
    <p:extLst>
      <p:ext uri="{BB962C8B-B14F-4D97-AF65-F5344CB8AC3E}">
        <p14:creationId xmlns:p14="http://schemas.microsoft.com/office/powerpoint/2010/main" xmlns="" val="276226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4FCA607-D65E-0941-9F21-31B70B4BDC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BAC8E93B-F8EC-C247-9E9B-1A8C6DC48E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 xmlns:a16="http://schemas.microsoft.com/office/drawing/2014/main" id="{A63E144F-58E5-2347-B764-23C888594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F63D9EFC-1270-DA42-9E08-354907EE9FC8}"/>
              </a:ext>
            </a:extLst>
          </p:cNvPr>
          <p:cNvSpPr>
            <a:spLocks noGrp="1"/>
          </p:cNvSpPr>
          <p:nvPr>
            <p:ph type="dt" sz="half" idx="10"/>
          </p:nvPr>
        </p:nvSpPr>
        <p:spPr/>
        <p:txBody>
          <a:bodyPr/>
          <a:lstStyle/>
          <a:p>
            <a:fld id="{6B1EC7C2-7012-F947-BC00-5D7E57CBFCD0}" type="datetimeFigureOut">
              <a:rPr lang="es-CO" smtClean="0"/>
              <a:pPr/>
              <a:t>23/05/2019</a:t>
            </a:fld>
            <a:endParaRPr lang="es-CO"/>
          </a:p>
        </p:txBody>
      </p:sp>
      <p:sp>
        <p:nvSpPr>
          <p:cNvPr id="6" name="Marcador de pie de página 5">
            <a:extLst>
              <a:ext uri="{FF2B5EF4-FFF2-40B4-BE49-F238E27FC236}">
                <a16:creationId xmlns="" xmlns:a16="http://schemas.microsoft.com/office/drawing/2014/main" id="{05E8E1F9-B182-F444-8A3E-C834E578047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BB810F9F-00CD-E84C-AFF4-35ED73136141}"/>
              </a:ext>
            </a:extLst>
          </p:cNvPr>
          <p:cNvSpPr>
            <a:spLocks noGrp="1"/>
          </p:cNvSpPr>
          <p:nvPr>
            <p:ph type="sldNum" sz="quarter" idx="12"/>
          </p:nvPr>
        </p:nvSpPr>
        <p:spPr/>
        <p:txBody>
          <a:bodyPr/>
          <a:lstStyle/>
          <a:p>
            <a:fld id="{FC8F77BA-659C-CC42-B713-899C38C2504F}" type="slidenum">
              <a:rPr lang="es-CO" smtClean="0"/>
              <a:pPr/>
              <a:t>‹Nº›</a:t>
            </a:fld>
            <a:endParaRPr lang="es-CO"/>
          </a:p>
        </p:txBody>
      </p:sp>
    </p:spTree>
    <p:extLst>
      <p:ext uri="{BB962C8B-B14F-4D97-AF65-F5344CB8AC3E}">
        <p14:creationId xmlns:p14="http://schemas.microsoft.com/office/powerpoint/2010/main" xmlns="" val="126475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C5B99D9-46E7-4343-BFE8-D9A2BFA004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 xmlns:a16="http://schemas.microsoft.com/office/drawing/2014/main" id="{931DF2E0-B84F-FC4B-9044-51B31CBF7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 xmlns:a16="http://schemas.microsoft.com/office/drawing/2014/main" id="{2CE5F16D-4840-B04D-8811-E79C9B426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4D0435EE-69FA-D846-916E-66732EFB6E5E}"/>
              </a:ext>
            </a:extLst>
          </p:cNvPr>
          <p:cNvSpPr>
            <a:spLocks noGrp="1"/>
          </p:cNvSpPr>
          <p:nvPr>
            <p:ph type="dt" sz="half" idx="10"/>
          </p:nvPr>
        </p:nvSpPr>
        <p:spPr/>
        <p:txBody>
          <a:bodyPr/>
          <a:lstStyle/>
          <a:p>
            <a:fld id="{6B1EC7C2-7012-F947-BC00-5D7E57CBFCD0}" type="datetimeFigureOut">
              <a:rPr lang="es-CO" smtClean="0"/>
              <a:pPr/>
              <a:t>23/05/2019</a:t>
            </a:fld>
            <a:endParaRPr lang="es-CO"/>
          </a:p>
        </p:txBody>
      </p:sp>
      <p:sp>
        <p:nvSpPr>
          <p:cNvPr id="6" name="Marcador de pie de página 5">
            <a:extLst>
              <a:ext uri="{FF2B5EF4-FFF2-40B4-BE49-F238E27FC236}">
                <a16:creationId xmlns="" xmlns:a16="http://schemas.microsoft.com/office/drawing/2014/main" id="{953677D5-F99F-1F4B-8FEB-D16F433EBCB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 xmlns:a16="http://schemas.microsoft.com/office/drawing/2014/main" id="{38DA9C59-F895-0045-8738-27006C1F66CA}"/>
              </a:ext>
            </a:extLst>
          </p:cNvPr>
          <p:cNvSpPr>
            <a:spLocks noGrp="1"/>
          </p:cNvSpPr>
          <p:nvPr>
            <p:ph type="sldNum" sz="quarter" idx="12"/>
          </p:nvPr>
        </p:nvSpPr>
        <p:spPr/>
        <p:txBody>
          <a:bodyPr/>
          <a:lstStyle/>
          <a:p>
            <a:fld id="{FC8F77BA-659C-CC42-B713-899C38C2504F}" type="slidenum">
              <a:rPr lang="es-CO" smtClean="0"/>
              <a:pPr/>
              <a:t>‹Nº›</a:t>
            </a:fld>
            <a:endParaRPr lang="es-CO"/>
          </a:p>
        </p:txBody>
      </p:sp>
    </p:spTree>
    <p:extLst>
      <p:ext uri="{BB962C8B-B14F-4D97-AF65-F5344CB8AC3E}">
        <p14:creationId xmlns:p14="http://schemas.microsoft.com/office/powerpoint/2010/main" xmlns="" val="167106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6C125532-8142-C744-8573-416B335D9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72CD7B9E-1A4C-8F46-93BC-725DB0BEA4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C264C52E-EBAB-3447-B13D-7BF671D6A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EC7C2-7012-F947-BC00-5D7E57CBFCD0}" type="datetimeFigureOut">
              <a:rPr lang="es-CO" smtClean="0"/>
              <a:pPr/>
              <a:t>23/05/2019</a:t>
            </a:fld>
            <a:endParaRPr lang="es-CO"/>
          </a:p>
        </p:txBody>
      </p:sp>
      <p:sp>
        <p:nvSpPr>
          <p:cNvPr id="5" name="Marcador de pie de página 4">
            <a:extLst>
              <a:ext uri="{FF2B5EF4-FFF2-40B4-BE49-F238E27FC236}">
                <a16:creationId xmlns="" xmlns:a16="http://schemas.microsoft.com/office/drawing/2014/main" id="{EB7C8963-3761-BB4A-A329-2A30803D61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 xmlns:a16="http://schemas.microsoft.com/office/drawing/2014/main" id="{111D7F18-E2CF-2746-B105-D3F2DB1C3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F77BA-659C-CC42-B713-899C38C2504F}" type="slidenum">
              <a:rPr lang="es-CO" smtClean="0"/>
              <a:pPr/>
              <a:t>‹Nº›</a:t>
            </a:fld>
            <a:endParaRPr lang="es-CO"/>
          </a:p>
        </p:txBody>
      </p:sp>
    </p:spTree>
    <p:extLst>
      <p:ext uri="{BB962C8B-B14F-4D97-AF65-F5344CB8AC3E}">
        <p14:creationId xmlns:p14="http://schemas.microsoft.com/office/powerpoint/2010/main" xmlns="" val="971962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47487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5F9B9174-E32F-9647-81B0-BFAD7C065A69}"/>
              </a:ext>
            </a:extLst>
          </p:cNvPr>
          <p:cNvSpPr txBox="1"/>
          <p:nvPr/>
        </p:nvSpPr>
        <p:spPr>
          <a:xfrm>
            <a:off x="431954" y="110174"/>
            <a:ext cx="7966979" cy="553998"/>
          </a:xfrm>
          <a:prstGeom prst="rect">
            <a:avLst/>
          </a:prstGeom>
          <a:noFill/>
        </p:spPr>
        <p:txBody>
          <a:bodyPr wrap="square" rtlCol="0">
            <a:spAutoFit/>
          </a:bodyPr>
          <a:lstStyle/>
          <a:p>
            <a:r>
              <a:rPr lang="es-CO" sz="3000" dirty="0">
                <a:solidFill>
                  <a:srgbClr val="009CDB"/>
                </a:solidFill>
                <a:latin typeface="Arial Rounded MT Bold" panose="020F0704030504030204" pitchFamily="34" charset="77"/>
              </a:rPr>
              <a:t>Sistema de información geográfica</a:t>
            </a:r>
          </a:p>
        </p:txBody>
      </p:sp>
      <p:sp>
        <p:nvSpPr>
          <p:cNvPr id="5" name="Paralelogramo 4">
            <a:extLst>
              <a:ext uri="{FF2B5EF4-FFF2-40B4-BE49-F238E27FC236}">
                <a16:creationId xmlns="" xmlns:a16="http://schemas.microsoft.com/office/drawing/2014/main" id="{551AAB3D-BA06-F545-842E-0984BC8ECC3C}"/>
              </a:ext>
            </a:extLst>
          </p:cNvPr>
          <p:cNvSpPr/>
          <p:nvPr/>
        </p:nvSpPr>
        <p:spPr>
          <a:xfrm>
            <a:off x="-169333" y="188881"/>
            <a:ext cx="653583" cy="611391"/>
          </a:xfrm>
          <a:prstGeom prst="parallelogram">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 xmlns:a16="http://schemas.microsoft.com/office/drawing/2014/main" id="{C81ECC9E-C156-A94D-BC3B-89AF7DCEF489}"/>
              </a:ext>
            </a:extLst>
          </p:cNvPr>
          <p:cNvSpPr txBox="1"/>
          <p:nvPr/>
        </p:nvSpPr>
        <p:spPr>
          <a:xfrm>
            <a:off x="445506" y="460025"/>
            <a:ext cx="2618089" cy="369332"/>
          </a:xfrm>
          <a:prstGeom prst="rect">
            <a:avLst/>
          </a:prstGeom>
          <a:noFill/>
        </p:spPr>
        <p:txBody>
          <a:bodyPr wrap="none" rtlCol="0">
            <a:spAutoFit/>
          </a:bodyPr>
          <a:lstStyle/>
          <a:p>
            <a:r>
              <a:rPr lang="es-CO" dirty="0">
                <a:solidFill>
                  <a:srgbClr val="002060"/>
                </a:solidFill>
              </a:rPr>
              <a:t>Seguimiento de Proyectos</a:t>
            </a:r>
          </a:p>
        </p:txBody>
      </p:sp>
      <p:pic>
        <p:nvPicPr>
          <p:cNvPr id="7" name="Imagen 6">
            <a:extLst>
              <a:ext uri="{FF2B5EF4-FFF2-40B4-BE49-F238E27FC236}">
                <a16:creationId xmlns="" xmlns:a16="http://schemas.microsoft.com/office/drawing/2014/main" id="{809D8256-6A4F-D849-8457-7A233AD5B582}"/>
              </a:ext>
            </a:extLst>
          </p:cNvPr>
          <p:cNvPicPr>
            <a:picLocks noChangeAspect="1"/>
          </p:cNvPicPr>
          <p:nvPr/>
        </p:nvPicPr>
        <p:blipFill>
          <a:blip r:embed="rId3"/>
          <a:stretch>
            <a:fillRect/>
          </a:stretch>
        </p:blipFill>
        <p:spPr>
          <a:xfrm>
            <a:off x="761430" y="992089"/>
            <a:ext cx="10669139" cy="5135927"/>
          </a:xfrm>
          <a:prstGeom prst="rect">
            <a:avLst/>
          </a:prstGeom>
        </p:spPr>
      </p:pic>
    </p:spTree>
    <p:extLst>
      <p:ext uri="{BB962C8B-B14F-4D97-AF65-F5344CB8AC3E}">
        <p14:creationId xmlns:p14="http://schemas.microsoft.com/office/powerpoint/2010/main" xmlns="" val="1701828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5F9B9174-E32F-9647-81B0-BFAD7C065A69}"/>
              </a:ext>
            </a:extLst>
          </p:cNvPr>
          <p:cNvSpPr txBox="1"/>
          <p:nvPr/>
        </p:nvSpPr>
        <p:spPr>
          <a:xfrm>
            <a:off x="431955" y="116991"/>
            <a:ext cx="7073746" cy="553998"/>
          </a:xfrm>
          <a:prstGeom prst="rect">
            <a:avLst/>
          </a:prstGeom>
          <a:noFill/>
        </p:spPr>
        <p:txBody>
          <a:bodyPr wrap="square" rtlCol="0">
            <a:spAutoFit/>
          </a:bodyPr>
          <a:lstStyle/>
          <a:p>
            <a:r>
              <a:rPr lang="es-CO" sz="3000" dirty="0">
                <a:solidFill>
                  <a:srgbClr val="009CDB"/>
                </a:solidFill>
                <a:latin typeface="Arial Rounded MT Bold" panose="020F0704030504030204" pitchFamily="34" charset="77"/>
              </a:rPr>
              <a:t>Coordinación Interinstitucional</a:t>
            </a:r>
          </a:p>
        </p:txBody>
      </p:sp>
      <p:sp>
        <p:nvSpPr>
          <p:cNvPr id="5" name="Paralelogramo 4">
            <a:extLst>
              <a:ext uri="{FF2B5EF4-FFF2-40B4-BE49-F238E27FC236}">
                <a16:creationId xmlns="" xmlns:a16="http://schemas.microsoft.com/office/drawing/2014/main" id="{551AAB3D-BA06-F545-842E-0984BC8ECC3C}"/>
              </a:ext>
            </a:extLst>
          </p:cNvPr>
          <p:cNvSpPr/>
          <p:nvPr/>
        </p:nvSpPr>
        <p:spPr>
          <a:xfrm>
            <a:off x="-169333" y="188881"/>
            <a:ext cx="653583" cy="611391"/>
          </a:xfrm>
          <a:prstGeom prst="parallelogram">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 xmlns:a16="http://schemas.microsoft.com/office/drawing/2014/main" id="{C81ECC9E-C156-A94D-BC3B-89AF7DCEF489}"/>
              </a:ext>
            </a:extLst>
          </p:cNvPr>
          <p:cNvSpPr txBox="1"/>
          <p:nvPr/>
        </p:nvSpPr>
        <p:spPr>
          <a:xfrm>
            <a:off x="445506" y="478717"/>
            <a:ext cx="3566041" cy="369332"/>
          </a:xfrm>
          <a:prstGeom prst="rect">
            <a:avLst/>
          </a:prstGeom>
          <a:noFill/>
        </p:spPr>
        <p:txBody>
          <a:bodyPr wrap="none" rtlCol="0">
            <a:spAutoFit/>
          </a:bodyPr>
          <a:lstStyle/>
          <a:p>
            <a:r>
              <a:rPr lang="es-CO" dirty="0">
                <a:solidFill>
                  <a:srgbClr val="002060"/>
                </a:solidFill>
              </a:rPr>
              <a:t>entre IDU – UMV – Alcaldías Locales</a:t>
            </a:r>
          </a:p>
        </p:txBody>
      </p:sp>
      <p:sp>
        <p:nvSpPr>
          <p:cNvPr id="2" name="CuadroTexto 1">
            <a:extLst>
              <a:ext uri="{FF2B5EF4-FFF2-40B4-BE49-F238E27FC236}">
                <a16:creationId xmlns="" xmlns:a16="http://schemas.microsoft.com/office/drawing/2014/main" id="{F67CF631-7FD2-6A44-ADFB-5CA2C578C4CE}"/>
              </a:ext>
            </a:extLst>
          </p:cNvPr>
          <p:cNvSpPr txBox="1"/>
          <p:nvPr/>
        </p:nvSpPr>
        <p:spPr>
          <a:xfrm>
            <a:off x="6637866" y="1591736"/>
            <a:ext cx="4893733" cy="1200329"/>
          </a:xfrm>
          <a:prstGeom prst="rect">
            <a:avLst/>
          </a:prstGeom>
          <a:noFill/>
        </p:spPr>
        <p:txBody>
          <a:bodyPr wrap="square" rtlCol="0">
            <a:spAutoFit/>
          </a:bodyPr>
          <a:lstStyle/>
          <a:p>
            <a:r>
              <a:rPr lang="es-CO" dirty="0">
                <a:solidFill>
                  <a:srgbClr val="002060"/>
                </a:solidFill>
              </a:rPr>
              <a:t>En 2016 se tiene una ejecución sobre la malla vial de la ciudad con varios aspectos que no permiten una adecuada ejecución de los recursos por parte de cada entidad. Estos aspectos son:</a:t>
            </a:r>
          </a:p>
        </p:txBody>
      </p:sp>
      <p:sp>
        <p:nvSpPr>
          <p:cNvPr id="8" name="CuadroTexto 7">
            <a:extLst>
              <a:ext uri="{FF2B5EF4-FFF2-40B4-BE49-F238E27FC236}">
                <a16:creationId xmlns="" xmlns:a16="http://schemas.microsoft.com/office/drawing/2014/main" id="{6DE5DC8B-20B7-214F-ACB6-F66DE6E39981}"/>
              </a:ext>
            </a:extLst>
          </p:cNvPr>
          <p:cNvSpPr txBox="1"/>
          <p:nvPr/>
        </p:nvSpPr>
        <p:spPr>
          <a:xfrm>
            <a:off x="6536268" y="945404"/>
            <a:ext cx="4893731" cy="584775"/>
          </a:xfrm>
          <a:prstGeom prst="rect">
            <a:avLst/>
          </a:prstGeom>
          <a:noFill/>
        </p:spPr>
        <p:txBody>
          <a:bodyPr wrap="square" rtlCol="0">
            <a:spAutoFit/>
          </a:bodyPr>
          <a:lstStyle/>
          <a:p>
            <a:pPr algn="ctr"/>
            <a:r>
              <a:rPr lang="es-CO" sz="3200" dirty="0">
                <a:solidFill>
                  <a:srgbClr val="002060"/>
                </a:solidFill>
                <a:latin typeface="Arial Rounded MT Bold" panose="020F0704030504030204" pitchFamily="34" charset="77"/>
              </a:rPr>
              <a:t>Escenario Inicial</a:t>
            </a:r>
          </a:p>
        </p:txBody>
      </p:sp>
      <p:sp>
        <p:nvSpPr>
          <p:cNvPr id="9" name="CuadroTexto 8">
            <a:extLst>
              <a:ext uri="{FF2B5EF4-FFF2-40B4-BE49-F238E27FC236}">
                <a16:creationId xmlns="" xmlns:a16="http://schemas.microsoft.com/office/drawing/2014/main" id="{25D68F25-40A9-FE4C-927E-7E8A14E66D71}"/>
              </a:ext>
            </a:extLst>
          </p:cNvPr>
          <p:cNvSpPr txBox="1"/>
          <p:nvPr/>
        </p:nvSpPr>
        <p:spPr>
          <a:xfrm>
            <a:off x="6637865" y="3034328"/>
            <a:ext cx="4893733" cy="646331"/>
          </a:xfrm>
          <a:prstGeom prst="rect">
            <a:avLst/>
          </a:prstGeom>
          <a:noFill/>
        </p:spPr>
        <p:txBody>
          <a:bodyPr wrap="square" rtlCol="0">
            <a:spAutoFit/>
          </a:bodyPr>
          <a:lstStyle/>
          <a:p>
            <a:pPr lvl="0"/>
            <a:r>
              <a:rPr lang="es-CO" b="1" dirty="0">
                <a:solidFill>
                  <a:srgbClr val="002060"/>
                </a:solidFill>
              </a:rPr>
              <a:t>1. </a:t>
            </a:r>
            <a:r>
              <a:rPr lang="es-CO" b="0" dirty="0">
                <a:solidFill>
                  <a:srgbClr val="002060"/>
                </a:solidFill>
              </a:rPr>
              <a:t>Intervenciones aisladas o que no generan conectividad en la ejecución de obras</a:t>
            </a:r>
          </a:p>
        </p:txBody>
      </p:sp>
      <p:sp>
        <p:nvSpPr>
          <p:cNvPr id="11" name="CuadroTexto 10">
            <a:extLst>
              <a:ext uri="{FF2B5EF4-FFF2-40B4-BE49-F238E27FC236}">
                <a16:creationId xmlns="" xmlns:a16="http://schemas.microsoft.com/office/drawing/2014/main" id="{8BB6A03A-26F3-C944-9B6B-1F95459BECFF}"/>
              </a:ext>
            </a:extLst>
          </p:cNvPr>
          <p:cNvSpPr txBox="1"/>
          <p:nvPr/>
        </p:nvSpPr>
        <p:spPr>
          <a:xfrm>
            <a:off x="6637865" y="3680659"/>
            <a:ext cx="4893733" cy="369332"/>
          </a:xfrm>
          <a:prstGeom prst="rect">
            <a:avLst/>
          </a:prstGeom>
          <a:noFill/>
        </p:spPr>
        <p:txBody>
          <a:bodyPr wrap="square" rtlCol="0">
            <a:spAutoFit/>
          </a:bodyPr>
          <a:lstStyle/>
          <a:p>
            <a:pPr lvl="0"/>
            <a:r>
              <a:rPr lang="es-CO" b="1" dirty="0">
                <a:solidFill>
                  <a:srgbClr val="002060"/>
                </a:solidFill>
              </a:rPr>
              <a:t>2. </a:t>
            </a:r>
            <a:r>
              <a:rPr lang="es-CO" dirty="0">
                <a:solidFill>
                  <a:srgbClr val="002060"/>
                </a:solidFill>
              </a:rPr>
              <a:t>Bajo impacto de las intervenciones</a:t>
            </a:r>
            <a:endParaRPr lang="es-CO" b="0" dirty="0">
              <a:solidFill>
                <a:srgbClr val="002060"/>
              </a:solidFill>
            </a:endParaRPr>
          </a:p>
        </p:txBody>
      </p:sp>
      <p:sp>
        <p:nvSpPr>
          <p:cNvPr id="12" name="CuadroTexto 11">
            <a:extLst>
              <a:ext uri="{FF2B5EF4-FFF2-40B4-BE49-F238E27FC236}">
                <a16:creationId xmlns="" xmlns:a16="http://schemas.microsoft.com/office/drawing/2014/main" id="{D3182FB3-F676-854E-AF02-2F0119B117EA}"/>
              </a:ext>
            </a:extLst>
          </p:cNvPr>
          <p:cNvSpPr txBox="1"/>
          <p:nvPr/>
        </p:nvSpPr>
        <p:spPr>
          <a:xfrm>
            <a:off x="6637864" y="4083857"/>
            <a:ext cx="4893733" cy="369332"/>
          </a:xfrm>
          <a:prstGeom prst="rect">
            <a:avLst/>
          </a:prstGeom>
          <a:noFill/>
        </p:spPr>
        <p:txBody>
          <a:bodyPr wrap="square" rtlCol="0">
            <a:spAutoFit/>
          </a:bodyPr>
          <a:lstStyle/>
          <a:p>
            <a:pPr lvl="0"/>
            <a:r>
              <a:rPr lang="es-CO" b="1" dirty="0">
                <a:solidFill>
                  <a:srgbClr val="002060"/>
                </a:solidFill>
              </a:rPr>
              <a:t>3. </a:t>
            </a:r>
            <a:r>
              <a:rPr lang="es-CO" b="0" dirty="0">
                <a:solidFill>
                  <a:srgbClr val="002060"/>
                </a:solidFill>
              </a:rPr>
              <a:t>Menor población beneficiada</a:t>
            </a:r>
          </a:p>
        </p:txBody>
      </p:sp>
      <p:sp>
        <p:nvSpPr>
          <p:cNvPr id="13" name="CuadroTexto 12">
            <a:extLst>
              <a:ext uri="{FF2B5EF4-FFF2-40B4-BE49-F238E27FC236}">
                <a16:creationId xmlns="" xmlns:a16="http://schemas.microsoft.com/office/drawing/2014/main" id="{E1CAF048-9ECC-064F-BCEA-D251C9F160AD}"/>
              </a:ext>
            </a:extLst>
          </p:cNvPr>
          <p:cNvSpPr txBox="1"/>
          <p:nvPr/>
        </p:nvSpPr>
        <p:spPr>
          <a:xfrm>
            <a:off x="6637864" y="4487055"/>
            <a:ext cx="4588935" cy="646331"/>
          </a:xfrm>
          <a:prstGeom prst="rect">
            <a:avLst/>
          </a:prstGeom>
          <a:noFill/>
        </p:spPr>
        <p:txBody>
          <a:bodyPr wrap="square" rtlCol="0">
            <a:spAutoFit/>
          </a:bodyPr>
          <a:lstStyle/>
          <a:p>
            <a:pPr lvl="0"/>
            <a:r>
              <a:rPr lang="es-CO" b="1" dirty="0">
                <a:solidFill>
                  <a:srgbClr val="002060"/>
                </a:solidFill>
              </a:rPr>
              <a:t>4. </a:t>
            </a:r>
            <a:r>
              <a:rPr lang="es-CO" b="0" dirty="0">
                <a:solidFill>
                  <a:srgbClr val="002060"/>
                </a:solidFill>
              </a:rPr>
              <a:t>Incumplimiento de procesos de filtros y reservas con el IDU</a:t>
            </a:r>
          </a:p>
        </p:txBody>
      </p:sp>
      <p:sp>
        <p:nvSpPr>
          <p:cNvPr id="14" name="CuadroTexto 13">
            <a:extLst>
              <a:ext uri="{FF2B5EF4-FFF2-40B4-BE49-F238E27FC236}">
                <a16:creationId xmlns="" xmlns:a16="http://schemas.microsoft.com/office/drawing/2014/main" id="{E93E0316-AA40-AD4D-BF8C-06333690AFFC}"/>
              </a:ext>
            </a:extLst>
          </p:cNvPr>
          <p:cNvSpPr txBox="1"/>
          <p:nvPr/>
        </p:nvSpPr>
        <p:spPr>
          <a:xfrm>
            <a:off x="6637864" y="5166382"/>
            <a:ext cx="4588935" cy="646331"/>
          </a:xfrm>
          <a:prstGeom prst="rect">
            <a:avLst/>
          </a:prstGeom>
          <a:noFill/>
        </p:spPr>
        <p:txBody>
          <a:bodyPr wrap="square" rtlCol="0">
            <a:spAutoFit/>
          </a:bodyPr>
          <a:lstStyle/>
          <a:p>
            <a:pPr lvl="0"/>
            <a:r>
              <a:rPr lang="es-CO" b="1" dirty="0">
                <a:solidFill>
                  <a:srgbClr val="002060"/>
                </a:solidFill>
              </a:rPr>
              <a:t>5. </a:t>
            </a:r>
            <a:r>
              <a:rPr lang="es-CO" b="0" dirty="0">
                <a:solidFill>
                  <a:srgbClr val="002060"/>
                </a:solidFill>
              </a:rPr>
              <a:t>Reporte no oportuno de las intervenciones adelantadas por las entidades</a:t>
            </a:r>
          </a:p>
        </p:txBody>
      </p:sp>
    </p:spTree>
    <p:extLst>
      <p:ext uri="{BB962C8B-B14F-4D97-AF65-F5344CB8AC3E}">
        <p14:creationId xmlns:p14="http://schemas.microsoft.com/office/powerpoint/2010/main" xmlns="" val="3288281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aralelogramo 4">
            <a:extLst>
              <a:ext uri="{FF2B5EF4-FFF2-40B4-BE49-F238E27FC236}">
                <a16:creationId xmlns="" xmlns:a16="http://schemas.microsoft.com/office/drawing/2014/main" id="{551AAB3D-BA06-F545-842E-0984BC8ECC3C}"/>
              </a:ext>
            </a:extLst>
          </p:cNvPr>
          <p:cNvSpPr/>
          <p:nvPr/>
        </p:nvSpPr>
        <p:spPr>
          <a:xfrm>
            <a:off x="-169333" y="188881"/>
            <a:ext cx="653583" cy="611391"/>
          </a:xfrm>
          <a:prstGeom prst="parallelogram">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 xmlns:a16="http://schemas.microsoft.com/office/drawing/2014/main" id="{D18FC0CD-0DAB-7B43-9A76-B8D50493FE5B}"/>
              </a:ext>
            </a:extLst>
          </p:cNvPr>
          <p:cNvSpPr txBox="1"/>
          <p:nvPr/>
        </p:nvSpPr>
        <p:spPr>
          <a:xfrm>
            <a:off x="431955" y="93241"/>
            <a:ext cx="7064220" cy="553998"/>
          </a:xfrm>
          <a:prstGeom prst="rect">
            <a:avLst/>
          </a:prstGeom>
          <a:noFill/>
        </p:spPr>
        <p:txBody>
          <a:bodyPr wrap="square" rtlCol="0">
            <a:spAutoFit/>
          </a:bodyPr>
          <a:lstStyle/>
          <a:p>
            <a:r>
              <a:rPr lang="es-CO" sz="3000" dirty="0">
                <a:solidFill>
                  <a:srgbClr val="009CDB"/>
                </a:solidFill>
                <a:latin typeface="Arial Rounded MT Bold" panose="020F0704030504030204" pitchFamily="34" charset="77"/>
              </a:rPr>
              <a:t>Coordinación Interinstitucional</a:t>
            </a:r>
          </a:p>
        </p:txBody>
      </p:sp>
      <p:sp>
        <p:nvSpPr>
          <p:cNvPr id="9" name="CuadroTexto 8">
            <a:extLst>
              <a:ext uri="{FF2B5EF4-FFF2-40B4-BE49-F238E27FC236}">
                <a16:creationId xmlns="" xmlns:a16="http://schemas.microsoft.com/office/drawing/2014/main" id="{4C5BD0B8-4BF9-8F41-A3CC-B8F01C298173}"/>
              </a:ext>
            </a:extLst>
          </p:cNvPr>
          <p:cNvSpPr txBox="1"/>
          <p:nvPr/>
        </p:nvSpPr>
        <p:spPr>
          <a:xfrm>
            <a:off x="445506" y="478717"/>
            <a:ext cx="3566041" cy="369332"/>
          </a:xfrm>
          <a:prstGeom prst="rect">
            <a:avLst/>
          </a:prstGeom>
          <a:noFill/>
        </p:spPr>
        <p:txBody>
          <a:bodyPr wrap="none" rtlCol="0">
            <a:spAutoFit/>
          </a:bodyPr>
          <a:lstStyle/>
          <a:p>
            <a:r>
              <a:rPr lang="es-CO" dirty="0">
                <a:solidFill>
                  <a:srgbClr val="002060"/>
                </a:solidFill>
              </a:rPr>
              <a:t>entre IDU – UMV – Alcaldías Locales</a:t>
            </a:r>
          </a:p>
        </p:txBody>
      </p:sp>
      <p:sp>
        <p:nvSpPr>
          <p:cNvPr id="10" name="CuadroTexto 9">
            <a:extLst>
              <a:ext uri="{FF2B5EF4-FFF2-40B4-BE49-F238E27FC236}">
                <a16:creationId xmlns="" xmlns:a16="http://schemas.microsoft.com/office/drawing/2014/main" id="{685BE55D-424D-7040-B393-99AD79EBB5E0}"/>
              </a:ext>
            </a:extLst>
          </p:cNvPr>
          <p:cNvSpPr txBox="1"/>
          <p:nvPr/>
        </p:nvSpPr>
        <p:spPr>
          <a:xfrm>
            <a:off x="3657604" y="1116691"/>
            <a:ext cx="4893731" cy="584775"/>
          </a:xfrm>
          <a:prstGeom prst="rect">
            <a:avLst/>
          </a:prstGeom>
          <a:noFill/>
        </p:spPr>
        <p:txBody>
          <a:bodyPr wrap="square" rtlCol="0">
            <a:spAutoFit/>
          </a:bodyPr>
          <a:lstStyle/>
          <a:p>
            <a:pPr algn="ctr"/>
            <a:r>
              <a:rPr lang="es-CO" sz="3200" dirty="0">
                <a:solidFill>
                  <a:srgbClr val="002060"/>
                </a:solidFill>
                <a:latin typeface="Arial Rounded MT Bold" panose="020F0704030504030204" pitchFamily="34" charset="77"/>
              </a:rPr>
              <a:t>Escenario Actual</a:t>
            </a:r>
          </a:p>
        </p:txBody>
      </p:sp>
      <p:pic>
        <p:nvPicPr>
          <p:cNvPr id="11" name="Imagen 10">
            <a:extLst>
              <a:ext uri="{FF2B5EF4-FFF2-40B4-BE49-F238E27FC236}">
                <a16:creationId xmlns="" xmlns:a16="http://schemas.microsoft.com/office/drawing/2014/main" id="{F03EF0FA-9883-3C47-88CC-CAE1FC2D97FA}"/>
              </a:ext>
            </a:extLst>
          </p:cNvPr>
          <p:cNvPicPr/>
          <p:nvPr/>
        </p:nvPicPr>
        <p:blipFill>
          <a:blip r:embed="rId3"/>
          <a:stretch>
            <a:fillRect/>
          </a:stretch>
        </p:blipFill>
        <p:spPr>
          <a:xfrm>
            <a:off x="1989252" y="1792202"/>
            <a:ext cx="8243025" cy="4181948"/>
          </a:xfrm>
          <a:prstGeom prst="rect">
            <a:avLst/>
          </a:prstGeom>
        </p:spPr>
      </p:pic>
    </p:spTree>
    <p:extLst>
      <p:ext uri="{BB962C8B-B14F-4D97-AF65-F5344CB8AC3E}">
        <p14:creationId xmlns:p14="http://schemas.microsoft.com/office/powerpoint/2010/main" xmlns="" val="2447188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7387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FF4DB752-A654-8841-B578-1B9D36EAAE88}"/>
              </a:ext>
            </a:extLst>
          </p:cNvPr>
          <p:cNvSpPr txBox="1"/>
          <p:nvPr/>
        </p:nvSpPr>
        <p:spPr>
          <a:xfrm>
            <a:off x="508000" y="237066"/>
            <a:ext cx="7893312" cy="646331"/>
          </a:xfrm>
          <a:prstGeom prst="rect">
            <a:avLst/>
          </a:prstGeom>
          <a:noFill/>
        </p:spPr>
        <p:txBody>
          <a:bodyPr wrap="square" rtlCol="0">
            <a:spAutoFit/>
          </a:bodyPr>
          <a:lstStyle/>
          <a:p>
            <a:r>
              <a:rPr lang="es-CO" sz="3600" dirty="0">
                <a:solidFill>
                  <a:srgbClr val="009CDB"/>
                </a:solidFill>
                <a:latin typeface="Arial Rounded MT Bold" panose="020F0704030504030204" pitchFamily="34" charset="77"/>
              </a:rPr>
              <a:t>Conservación de Infraestructura</a:t>
            </a:r>
          </a:p>
        </p:txBody>
      </p:sp>
      <p:sp>
        <p:nvSpPr>
          <p:cNvPr id="5" name="Paralelogramo 4">
            <a:extLst>
              <a:ext uri="{FF2B5EF4-FFF2-40B4-BE49-F238E27FC236}">
                <a16:creationId xmlns="" xmlns:a16="http://schemas.microsoft.com/office/drawing/2014/main" id="{E6A3E313-E680-EB42-B3A3-0FA6001B0047}"/>
              </a:ext>
            </a:extLst>
          </p:cNvPr>
          <p:cNvSpPr/>
          <p:nvPr/>
        </p:nvSpPr>
        <p:spPr>
          <a:xfrm>
            <a:off x="2293916" y="2373287"/>
            <a:ext cx="7604166" cy="646331"/>
          </a:xfrm>
          <a:prstGeom prst="parallelogram">
            <a:avLst>
              <a:gd name="adj" fmla="val 0"/>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 xmlns:a16="http://schemas.microsoft.com/office/drawing/2014/main" id="{8F5BDEAC-F493-0344-AD21-00AF819D41CD}"/>
              </a:ext>
            </a:extLst>
          </p:cNvPr>
          <p:cNvSpPr txBox="1"/>
          <p:nvPr/>
        </p:nvSpPr>
        <p:spPr>
          <a:xfrm>
            <a:off x="3104318" y="2287982"/>
            <a:ext cx="5990101" cy="707886"/>
          </a:xfrm>
          <a:prstGeom prst="rect">
            <a:avLst/>
          </a:prstGeom>
          <a:noFill/>
        </p:spPr>
        <p:txBody>
          <a:bodyPr wrap="none" rtlCol="0">
            <a:spAutoFit/>
          </a:bodyPr>
          <a:lstStyle/>
          <a:p>
            <a:r>
              <a:rPr lang="es-CO" sz="4000" dirty="0">
                <a:solidFill>
                  <a:schemeClr val="bg1"/>
                </a:solidFill>
                <a:latin typeface="Arial Rounded MT Bold" panose="020F0704030504030204" pitchFamily="34" charset="77"/>
                <a:cs typeface="Arial" panose="020B0604020202020204" pitchFamily="34" charset="0"/>
              </a:rPr>
              <a:t>¿Qué es conservación?</a:t>
            </a:r>
          </a:p>
        </p:txBody>
      </p:sp>
      <p:sp>
        <p:nvSpPr>
          <p:cNvPr id="8" name="CuadroTexto 7">
            <a:extLst>
              <a:ext uri="{FF2B5EF4-FFF2-40B4-BE49-F238E27FC236}">
                <a16:creationId xmlns="" xmlns:a16="http://schemas.microsoft.com/office/drawing/2014/main" id="{91F5FE69-4E1A-E546-AD51-88E984C1ECCA}"/>
              </a:ext>
            </a:extLst>
          </p:cNvPr>
          <p:cNvSpPr txBox="1"/>
          <p:nvPr/>
        </p:nvSpPr>
        <p:spPr>
          <a:xfrm>
            <a:off x="2293915" y="3096694"/>
            <a:ext cx="7604167" cy="1323439"/>
          </a:xfrm>
          <a:prstGeom prst="rect">
            <a:avLst/>
          </a:prstGeom>
          <a:noFill/>
        </p:spPr>
        <p:txBody>
          <a:bodyPr wrap="square" rtlCol="0">
            <a:spAutoFit/>
          </a:bodyPr>
          <a:lstStyle/>
          <a:p>
            <a:pPr algn="just"/>
            <a:r>
              <a:rPr lang="es-CO" sz="2000" dirty="0">
                <a:solidFill>
                  <a:srgbClr val="002060"/>
                </a:solidFill>
              </a:rPr>
              <a:t>Conjunto de acciones y actividades que se ejecutan sobre una estructura en operaciones y que están orientadas a garantizar, ya sea que se cumpla su periodo de vida útil o ampliar su periodo, mejorando así su desempeño y evitando molestias para los usuarios.</a:t>
            </a:r>
          </a:p>
        </p:txBody>
      </p:sp>
      <p:cxnSp>
        <p:nvCxnSpPr>
          <p:cNvPr id="11" name="Conector recto 10">
            <a:extLst>
              <a:ext uri="{FF2B5EF4-FFF2-40B4-BE49-F238E27FC236}">
                <a16:creationId xmlns="" xmlns:a16="http://schemas.microsoft.com/office/drawing/2014/main" id="{0C5CFBEE-FC2D-7640-9E81-4382E5052AED}"/>
              </a:ext>
            </a:extLst>
          </p:cNvPr>
          <p:cNvCxnSpPr>
            <a:cxnSpLocks/>
          </p:cNvCxnSpPr>
          <p:nvPr/>
        </p:nvCxnSpPr>
        <p:spPr>
          <a:xfrm>
            <a:off x="2293915" y="4586387"/>
            <a:ext cx="7604167" cy="0"/>
          </a:xfrm>
          <a:prstGeom prst="line">
            <a:avLst/>
          </a:prstGeom>
          <a:ln w="9525" cap="flat" cmpd="sng" algn="ctr">
            <a:solidFill>
              <a:srgbClr val="002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Paralelogramo 9">
            <a:extLst>
              <a:ext uri="{FF2B5EF4-FFF2-40B4-BE49-F238E27FC236}">
                <a16:creationId xmlns="" xmlns:a16="http://schemas.microsoft.com/office/drawing/2014/main" id="{551AAB3D-BA06-F545-842E-0984BC8ECC3C}"/>
              </a:ext>
            </a:extLst>
          </p:cNvPr>
          <p:cNvSpPr/>
          <p:nvPr/>
        </p:nvSpPr>
        <p:spPr>
          <a:xfrm>
            <a:off x="-690967" y="188881"/>
            <a:ext cx="1175217" cy="611391"/>
          </a:xfrm>
          <a:prstGeom prst="parallelogram">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632255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FF4DB752-A654-8841-B578-1B9D36EAAE88}"/>
              </a:ext>
            </a:extLst>
          </p:cNvPr>
          <p:cNvSpPr txBox="1"/>
          <p:nvPr/>
        </p:nvSpPr>
        <p:spPr>
          <a:xfrm>
            <a:off x="508000" y="237066"/>
            <a:ext cx="7893312" cy="646331"/>
          </a:xfrm>
          <a:prstGeom prst="rect">
            <a:avLst/>
          </a:prstGeom>
          <a:noFill/>
        </p:spPr>
        <p:txBody>
          <a:bodyPr wrap="square" rtlCol="0">
            <a:spAutoFit/>
          </a:bodyPr>
          <a:lstStyle/>
          <a:p>
            <a:r>
              <a:rPr lang="es-CO" sz="3600" dirty="0">
                <a:solidFill>
                  <a:srgbClr val="009CDB"/>
                </a:solidFill>
                <a:latin typeface="Arial Rounded MT Bold" panose="020F0704030504030204" pitchFamily="34" charset="77"/>
              </a:rPr>
              <a:t>Conservación de Infraestructura</a:t>
            </a:r>
          </a:p>
        </p:txBody>
      </p:sp>
      <p:sp>
        <p:nvSpPr>
          <p:cNvPr id="5" name="Paralelogramo 4">
            <a:extLst>
              <a:ext uri="{FF2B5EF4-FFF2-40B4-BE49-F238E27FC236}">
                <a16:creationId xmlns="" xmlns:a16="http://schemas.microsoft.com/office/drawing/2014/main" id="{E6A3E313-E680-EB42-B3A3-0FA6001B0047}"/>
              </a:ext>
            </a:extLst>
          </p:cNvPr>
          <p:cNvSpPr/>
          <p:nvPr/>
        </p:nvSpPr>
        <p:spPr>
          <a:xfrm>
            <a:off x="2293916" y="2373287"/>
            <a:ext cx="7604166" cy="646331"/>
          </a:xfrm>
          <a:prstGeom prst="parallelogram">
            <a:avLst>
              <a:gd name="adj" fmla="val 0"/>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 xmlns:a16="http://schemas.microsoft.com/office/drawing/2014/main" id="{8F5BDEAC-F493-0344-AD21-00AF819D41CD}"/>
              </a:ext>
            </a:extLst>
          </p:cNvPr>
          <p:cNvSpPr txBox="1"/>
          <p:nvPr/>
        </p:nvSpPr>
        <p:spPr>
          <a:xfrm>
            <a:off x="3496202" y="2287982"/>
            <a:ext cx="5211042" cy="707886"/>
          </a:xfrm>
          <a:prstGeom prst="rect">
            <a:avLst/>
          </a:prstGeom>
          <a:noFill/>
        </p:spPr>
        <p:txBody>
          <a:bodyPr wrap="none" rtlCol="0">
            <a:spAutoFit/>
          </a:bodyPr>
          <a:lstStyle/>
          <a:p>
            <a:r>
              <a:rPr lang="es-CO" sz="4000" dirty="0">
                <a:solidFill>
                  <a:schemeClr val="bg1"/>
                </a:solidFill>
                <a:latin typeface="Arial Rounded MT Bold" panose="020F0704030504030204" pitchFamily="34" charset="77"/>
                <a:cs typeface="Arial" panose="020B0604020202020204" pitchFamily="34" charset="0"/>
              </a:rPr>
              <a:t>¿Cuándo Conservo?</a:t>
            </a:r>
          </a:p>
        </p:txBody>
      </p:sp>
      <p:sp>
        <p:nvSpPr>
          <p:cNvPr id="8" name="CuadroTexto 7">
            <a:extLst>
              <a:ext uri="{FF2B5EF4-FFF2-40B4-BE49-F238E27FC236}">
                <a16:creationId xmlns="" xmlns:a16="http://schemas.microsoft.com/office/drawing/2014/main" id="{91F5FE69-4E1A-E546-AD51-88E984C1ECCA}"/>
              </a:ext>
            </a:extLst>
          </p:cNvPr>
          <p:cNvSpPr txBox="1"/>
          <p:nvPr/>
        </p:nvSpPr>
        <p:spPr>
          <a:xfrm>
            <a:off x="2293915" y="3215445"/>
            <a:ext cx="7604167" cy="1015663"/>
          </a:xfrm>
          <a:prstGeom prst="rect">
            <a:avLst/>
          </a:prstGeom>
          <a:noFill/>
        </p:spPr>
        <p:txBody>
          <a:bodyPr wrap="square" rtlCol="0">
            <a:spAutoFit/>
          </a:bodyPr>
          <a:lstStyle/>
          <a:p>
            <a:pPr algn="just"/>
            <a:r>
              <a:rPr lang="es-CO" sz="2000" dirty="0">
                <a:solidFill>
                  <a:srgbClr val="002060"/>
                </a:solidFill>
              </a:rPr>
              <a:t>Durante toda la vida útil del pavimento a través de actividades de mantenimiento rutinario, mantenimiento periódico, rehabilitación y </a:t>
            </a:r>
            <a:r>
              <a:rPr lang="es-CO" sz="2000" dirty="0" smtClean="0">
                <a:solidFill>
                  <a:srgbClr val="002060"/>
                </a:solidFill>
              </a:rPr>
              <a:t>reconstrucción</a:t>
            </a:r>
            <a:r>
              <a:rPr lang="es-CO" sz="2000" dirty="0">
                <a:solidFill>
                  <a:srgbClr val="002060"/>
                </a:solidFill>
              </a:rPr>
              <a:t>.</a:t>
            </a:r>
          </a:p>
        </p:txBody>
      </p:sp>
      <p:cxnSp>
        <p:nvCxnSpPr>
          <p:cNvPr id="11" name="Conector recto 10">
            <a:extLst>
              <a:ext uri="{FF2B5EF4-FFF2-40B4-BE49-F238E27FC236}">
                <a16:creationId xmlns="" xmlns:a16="http://schemas.microsoft.com/office/drawing/2014/main" id="{0C5CFBEE-FC2D-7640-9E81-4382E5052AED}"/>
              </a:ext>
            </a:extLst>
          </p:cNvPr>
          <p:cNvCxnSpPr>
            <a:cxnSpLocks/>
          </p:cNvCxnSpPr>
          <p:nvPr/>
        </p:nvCxnSpPr>
        <p:spPr>
          <a:xfrm>
            <a:off x="2293915" y="4467633"/>
            <a:ext cx="7604167" cy="0"/>
          </a:xfrm>
          <a:prstGeom prst="line">
            <a:avLst/>
          </a:prstGeom>
          <a:ln w="9525" cap="flat" cmpd="sng" algn="ctr">
            <a:solidFill>
              <a:srgbClr val="002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Paralelogramo 9">
            <a:extLst>
              <a:ext uri="{FF2B5EF4-FFF2-40B4-BE49-F238E27FC236}">
                <a16:creationId xmlns="" xmlns:a16="http://schemas.microsoft.com/office/drawing/2014/main" id="{551AAB3D-BA06-F545-842E-0984BC8ECC3C}"/>
              </a:ext>
            </a:extLst>
          </p:cNvPr>
          <p:cNvSpPr/>
          <p:nvPr/>
        </p:nvSpPr>
        <p:spPr>
          <a:xfrm>
            <a:off x="-690967" y="188881"/>
            <a:ext cx="1175217" cy="611391"/>
          </a:xfrm>
          <a:prstGeom prst="parallelogram">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1273269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FF4DB752-A654-8841-B578-1B9D36EAAE88}"/>
              </a:ext>
            </a:extLst>
          </p:cNvPr>
          <p:cNvSpPr txBox="1"/>
          <p:nvPr/>
        </p:nvSpPr>
        <p:spPr>
          <a:xfrm>
            <a:off x="508000" y="237066"/>
            <a:ext cx="7893312" cy="646331"/>
          </a:xfrm>
          <a:prstGeom prst="rect">
            <a:avLst/>
          </a:prstGeom>
          <a:noFill/>
        </p:spPr>
        <p:txBody>
          <a:bodyPr wrap="square" rtlCol="0">
            <a:spAutoFit/>
          </a:bodyPr>
          <a:lstStyle/>
          <a:p>
            <a:r>
              <a:rPr lang="es-CO" sz="3600" dirty="0">
                <a:solidFill>
                  <a:srgbClr val="009CDB"/>
                </a:solidFill>
                <a:latin typeface="Arial Rounded MT Bold" panose="020F0704030504030204" pitchFamily="34" charset="77"/>
              </a:rPr>
              <a:t>Conservación de Infraestructura</a:t>
            </a:r>
          </a:p>
        </p:txBody>
      </p:sp>
      <p:sp>
        <p:nvSpPr>
          <p:cNvPr id="5" name="Paralelogramo 4">
            <a:extLst>
              <a:ext uri="{FF2B5EF4-FFF2-40B4-BE49-F238E27FC236}">
                <a16:creationId xmlns="" xmlns:a16="http://schemas.microsoft.com/office/drawing/2014/main" id="{E6A3E313-E680-EB42-B3A3-0FA6001B0047}"/>
              </a:ext>
            </a:extLst>
          </p:cNvPr>
          <p:cNvSpPr/>
          <p:nvPr/>
        </p:nvSpPr>
        <p:spPr>
          <a:xfrm>
            <a:off x="2293916" y="2782669"/>
            <a:ext cx="7604166" cy="646331"/>
          </a:xfrm>
          <a:prstGeom prst="parallelogram">
            <a:avLst>
              <a:gd name="adj" fmla="val 0"/>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 xmlns:a16="http://schemas.microsoft.com/office/drawing/2014/main" id="{8F5BDEAC-F493-0344-AD21-00AF819D41CD}"/>
              </a:ext>
            </a:extLst>
          </p:cNvPr>
          <p:cNvSpPr txBox="1"/>
          <p:nvPr/>
        </p:nvSpPr>
        <p:spPr>
          <a:xfrm>
            <a:off x="3730546" y="2705593"/>
            <a:ext cx="4654800" cy="707886"/>
          </a:xfrm>
          <a:prstGeom prst="rect">
            <a:avLst/>
          </a:prstGeom>
          <a:noFill/>
        </p:spPr>
        <p:txBody>
          <a:bodyPr wrap="none" rtlCol="0">
            <a:spAutoFit/>
          </a:bodyPr>
          <a:lstStyle/>
          <a:p>
            <a:r>
              <a:rPr lang="es-CO" sz="4000" dirty="0">
                <a:solidFill>
                  <a:schemeClr val="bg1"/>
                </a:solidFill>
                <a:latin typeface="Arial Rounded MT Bold" panose="020F0704030504030204" pitchFamily="34" charset="77"/>
                <a:cs typeface="Arial" panose="020B0604020202020204" pitchFamily="34" charset="0"/>
              </a:rPr>
              <a:t>¿Cómo conservo?</a:t>
            </a:r>
          </a:p>
        </p:txBody>
      </p:sp>
      <p:sp>
        <p:nvSpPr>
          <p:cNvPr id="8" name="CuadroTexto 7">
            <a:extLst>
              <a:ext uri="{FF2B5EF4-FFF2-40B4-BE49-F238E27FC236}">
                <a16:creationId xmlns="" xmlns:a16="http://schemas.microsoft.com/office/drawing/2014/main" id="{91F5FE69-4E1A-E546-AD51-88E984C1ECCA}"/>
              </a:ext>
            </a:extLst>
          </p:cNvPr>
          <p:cNvSpPr txBox="1"/>
          <p:nvPr/>
        </p:nvSpPr>
        <p:spPr>
          <a:xfrm>
            <a:off x="2293915" y="3506076"/>
            <a:ext cx="7604167" cy="400110"/>
          </a:xfrm>
          <a:prstGeom prst="rect">
            <a:avLst/>
          </a:prstGeom>
          <a:noFill/>
        </p:spPr>
        <p:txBody>
          <a:bodyPr wrap="square" rtlCol="0">
            <a:spAutoFit/>
          </a:bodyPr>
          <a:lstStyle/>
          <a:p>
            <a:pPr algn="ctr"/>
            <a:r>
              <a:rPr lang="es-CO" sz="2000" dirty="0">
                <a:solidFill>
                  <a:srgbClr val="002060"/>
                </a:solidFill>
              </a:rPr>
              <a:t>A través de programas de conservación</a:t>
            </a:r>
          </a:p>
        </p:txBody>
      </p:sp>
      <p:cxnSp>
        <p:nvCxnSpPr>
          <p:cNvPr id="11" name="Conector recto 10">
            <a:extLst>
              <a:ext uri="{FF2B5EF4-FFF2-40B4-BE49-F238E27FC236}">
                <a16:creationId xmlns="" xmlns:a16="http://schemas.microsoft.com/office/drawing/2014/main" id="{0C5CFBEE-FC2D-7640-9E81-4382E5052AED}"/>
              </a:ext>
            </a:extLst>
          </p:cNvPr>
          <p:cNvCxnSpPr>
            <a:cxnSpLocks/>
          </p:cNvCxnSpPr>
          <p:nvPr/>
        </p:nvCxnSpPr>
        <p:spPr>
          <a:xfrm>
            <a:off x="2293915" y="3940056"/>
            <a:ext cx="7604167" cy="0"/>
          </a:xfrm>
          <a:prstGeom prst="line">
            <a:avLst/>
          </a:prstGeom>
          <a:ln w="9525" cap="flat" cmpd="sng" algn="ctr">
            <a:solidFill>
              <a:srgbClr val="002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Paralelogramo 9">
            <a:extLst>
              <a:ext uri="{FF2B5EF4-FFF2-40B4-BE49-F238E27FC236}">
                <a16:creationId xmlns="" xmlns:a16="http://schemas.microsoft.com/office/drawing/2014/main" id="{551AAB3D-BA06-F545-842E-0984BC8ECC3C}"/>
              </a:ext>
            </a:extLst>
          </p:cNvPr>
          <p:cNvSpPr/>
          <p:nvPr/>
        </p:nvSpPr>
        <p:spPr>
          <a:xfrm>
            <a:off x="-690967" y="188881"/>
            <a:ext cx="1175217" cy="611391"/>
          </a:xfrm>
          <a:prstGeom prst="parallelogram">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606147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FF4DB752-A654-8841-B578-1B9D36EAAE88}"/>
              </a:ext>
            </a:extLst>
          </p:cNvPr>
          <p:cNvSpPr txBox="1"/>
          <p:nvPr/>
        </p:nvSpPr>
        <p:spPr>
          <a:xfrm>
            <a:off x="508000" y="237066"/>
            <a:ext cx="7893312" cy="646331"/>
          </a:xfrm>
          <a:prstGeom prst="rect">
            <a:avLst/>
          </a:prstGeom>
          <a:noFill/>
        </p:spPr>
        <p:txBody>
          <a:bodyPr wrap="square" rtlCol="0">
            <a:spAutoFit/>
          </a:bodyPr>
          <a:lstStyle/>
          <a:p>
            <a:r>
              <a:rPr lang="es-CO" sz="3600" dirty="0">
                <a:solidFill>
                  <a:srgbClr val="009CDB"/>
                </a:solidFill>
                <a:latin typeface="Arial Rounded MT Bold" panose="020F0704030504030204" pitchFamily="34" charset="77"/>
              </a:rPr>
              <a:t>Conservación de Infraestructura</a:t>
            </a:r>
          </a:p>
        </p:txBody>
      </p:sp>
      <p:sp>
        <p:nvSpPr>
          <p:cNvPr id="5" name="Paralelogramo 4">
            <a:extLst>
              <a:ext uri="{FF2B5EF4-FFF2-40B4-BE49-F238E27FC236}">
                <a16:creationId xmlns="" xmlns:a16="http://schemas.microsoft.com/office/drawing/2014/main" id="{E6A3E313-E680-EB42-B3A3-0FA6001B0047}"/>
              </a:ext>
            </a:extLst>
          </p:cNvPr>
          <p:cNvSpPr/>
          <p:nvPr/>
        </p:nvSpPr>
        <p:spPr>
          <a:xfrm>
            <a:off x="2293916" y="2131741"/>
            <a:ext cx="7604166" cy="1449430"/>
          </a:xfrm>
          <a:prstGeom prst="parallelogram">
            <a:avLst>
              <a:gd name="adj" fmla="val 0"/>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 xmlns:a16="http://schemas.microsoft.com/office/drawing/2014/main" id="{8F5BDEAC-F493-0344-AD21-00AF819D41CD}"/>
              </a:ext>
            </a:extLst>
          </p:cNvPr>
          <p:cNvSpPr txBox="1"/>
          <p:nvPr/>
        </p:nvSpPr>
        <p:spPr>
          <a:xfrm>
            <a:off x="3224220" y="2186482"/>
            <a:ext cx="5743560" cy="1323439"/>
          </a:xfrm>
          <a:prstGeom prst="rect">
            <a:avLst/>
          </a:prstGeom>
          <a:noFill/>
        </p:spPr>
        <p:txBody>
          <a:bodyPr wrap="none" rtlCol="0">
            <a:spAutoFit/>
          </a:bodyPr>
          <a:lstStyle/>
          <a:p>
            <a:r>
              <a:rPr lang="es-CO" sz="4000" dirty="0">
                <a:solidFill>
                  <a:schemeClr val="bg1"/>
                </a:solidFill>
                <a:latin typeface="Arial Rounded MT Bold" panose="020F0704030504030204" pitchFamily="34" charset="77"/>
                <a:cs typeface="Arial" panose="020B0604020202020204" pitchFamily="34" charset="0"/>
              </a:rPr>
              <a:t>¿Cuál es la motivación</a:t>
            </a:r>
          </a:p>
          <a:p>
            <a:pPr algn="ctr"/>
            <a:r>
              <a:rPr lang="es-CO" sz="4000" dirty="0">
                <a:solidFill>
                  <a:schemeClr val="bg1"/>
                </a:solidFill>
                <a:latin typeface="Arial Rounded MT Bold" panose="020F0704030504030204" pitchFamily="34" charset="77"/>
                <a:cs typeface="Arial" panose="020B0604020202020204" pitchFamily="34" charset="0"/>
              </a:rPr>
              <a:t>para conservar?</a:t>
            </a:r>
          </a:p>
        </p:txBody>
      </p:sp>
      <p:sp>
        <p:nvSpPr>
          <p:cNvPr id="8" name="CuadroTexto 7">
            <a:extLst>
              <a:ext uri="{FF2B5EF4-FFF2-40B4-BE49-F238E27FC236}">
                <a16:creationId xmlns="" xmlns:a16="http://schemas.microsoft.com/office/drawing/2014/main" id="{91F5FE69-4E1A-E546-AD51-88E984C1ECCA}"/>
              </a:ext>
            </a:extLst>
          </p:cNvPr>
          <p:cNvSpPr txBox="1"/>
          <p:nvPr/>
        </p:nvSpPr>
        <p:spPr>
          <a:xfrm>
            <a:off x="2293915" y="3798556"/>
            <a:ext cx="7604167" cy="707886"/>
          </a:xfrm>
          <a:prstGeom prst="rect">
            <a:avLst/>
          </a:prstGeom>
          <a:noFill/>
        </p:spPr>
        <p:txBody>
          <a:bodyPr wrap="square" rtlCol="0">
            <a:spAutoFit/>
          </a:bodyPr>
          <a:lstStyle/>
          <a:p>
            <a:pPr algn="ctr"/>
            <a:r>
              <a:rPr lang="es-CO" sz="2000" dirty="0">
                <a:solidFill>
                  <a:srgbClr val="002060"/>
                </a:solidFill>
              </a:rPr>
              <a:t>Los dineros públicos son sagrados… </a:t>
            </a:r>
            <a:br>
              <a:rPr lang="es-CO" sz="2000" dirty="0">
                <a:solidFill>
                  <a:srgbClr val="002060"/>
                </a:solidFill>
              </a:rPr>
            </a:br>
            <a:r>
              <a:rPr lang="es-CO" sz="2000" dirty="0">
                <a:solidFill>
                  <a:srgbClr val="002060"/>
                </a:solidFill>
              </a:rPr>
              <a:t>Optimizar recursos interviniendo en el momento adecuado</a:t>
            </a:r>
          </a:p>
        </p:txBody>
      </p:sp>
      <p:cxnSp>
        <p:nvCxnSpPr>
          <p:cNvPr id="11" name="Conector recto 10">
            <a:extLst>
              <a:ext uri="{FF2B5EF4-FFF2-40B4-BE49-F238E27FC236}">
                <a16:creationId xmlns="" xmlns:a16="http://schemas.microsoft.com/office/drawing/2014/main" id="{0C5CFBEE-FC2D-7640-9E81-4382E5052AED}"/>
              </a:ext>
            </a:extLst>
          </p:cNvPr>
          <p:cNvCxnSpPr>
            <a:cxnSpLocks/>
          </p:cNvCxnSpPr>
          <p:nvPr/>
        </p:nvCxnSpPr>
        <p:spPr>
          <a:xfrm>
            <a:off x="2293915" y="4723828"/>
            <a:ext cx="7604167" cy="0"/>
          </a:xfrm>
          <a:prstGeom prst="line">
            <a:avLst/>
          </a:prstGeom>
          <a:ln w="9525" cap="flat" cmpd="sng" algn="ctr">
            <a:solidFill>
              <a:srgbClr val="00206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Paralelogramo 9">
            <a:extLst>
              <a:ext uri="{FF2B5EF4-FFF2-40B4-BE49-F238E27FC236}">
                <a16:creationId xmlns="" xmlns:a16="http://schemas.microsoft.com/office/drawing/2014/main" id="{551AAB3D-BA06-F545-842E-0984BC8ECC3C}"/>
              </a:ext>
            </a:extLst>
          </p:cNvPr>
          <p:cNvSpPr/>
          <p:nvPr/>
        </p:nvSpPr>
        <p:spPr>
          <a:xfrm>
            <a:off x="-690967" y="188881"/>
            <a:ext cx="1175217" cy="611391"/>
          </a:xfrm>
          <a:prstGeom prst="parallelogram">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2326185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FF4DB752-A654-8841-B578-1B9D36EAAE88}"/>
              </a:ext>
            </a:extLst>
          </p:cNvPr>
          <p:cNvSpPr txBox="1"/>
          <p:nvPr/>
        </p:nvSpPr>
        <p:spPr>
          <a:xfrm>
            <a:off x="484250" y="153941"/>
            <a:ext cx="7893312" cy="646331"/>
          </a:xfrm>
          <a:prstGeom prst="rect">
            <a:avLst/>
          </a:prstGeom>
          <a:noFill/>
        </p:spPr>
        <p:txBody>
          <a:bodyPr wrap="square" rtlCol="0">
            <a:spAutoFit/>
          </a:bodyPr>
          <a:lstStyle/>
          <a:p>
            <a:r>
              <a:rPr lang="es-CO" sz="3600" dirty="0">
                <a:solidFill>
                  <a:srgbClr val="009CDB"/>
                </a:solidFill>
                <a:latin typeface="Arial Rounded MT Bold" panose="020F0704030504030204" pitchFamily="34" charset="77"/>
              </a:rPr>
              <a:t>Diagnóstico Malla Vial </a:t>
            </a:r>
          </a:p>
        </p:txBody>
      </p:sp>
      <p:sp>
        <p:nvSpPr>
          <p:cNvPr id="5" name="Paralelogramo 4">
            <a:extLst>
              <a:ext uri="{FF2B5EF4-FFF2-40B4-BE49-F238E27FC236}">
                <a16:creationId xmlns="" xmlns:a16="http://schemas.microsoft.com/office/drawing/2014/main" id="{E6A3E313-E680-EB42-B3A3-0FA6001B0047}"/>
              </a:ext>
            </a:extLst>
          </p:cNvPr>
          <p:cNvSpPr/>
          <p:nvPr/>
        </p:nvSpPr>
        <p:spPr>
          <a:xfrm>
            <a:off x="931332" y="1100224"/>
            <a:ext cx="10334949" cy="5101153"/>
          </a:xfrm>
          <a:prstGeom prst="parallelogram">
            <a:avLst>
              <a:gd name="adj" fmla="val 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 xmlns:a16="http://schemas.microsoft.com/office/drawing/2014/main" id="{921357B9-3195-2D4F-B382-97EA89524A06}"/>
              </a:ext>
            </a:extLst>
          </p:cNvPr>
          <p:cNvSpPr txBox="1"/>
          <p:nvPr/>
        </p:nvSpPr>
        <p:spPr>
          <a:xfrm>
            <a:off x="496305" y="622757"/>
            <a:ext cx="3409138" cy="369332"/>
          </a:xfrm>
          <a:prstGeom prst="rect">
            <a:avLst/>
          </a:prstGeom>
          <a:noFill/>
        </p:spPr>
        <p:txBody>
          <a:bodyPr wrap="none" rtlCol="0">
            <a:spAutoFit/>
          </a:bodyPr>
          <a:lstStyle/>
          <a:p>
            <a:r>
              <a:rPr lang="es-CO" dirty="0"/>
              <a:t>Componente cartográfico - SIGIDU</a:t>
            </a:r>
          </a:p>
        </p:txBody>
      </p:sp>
      <p:pic>
        <p:nvPicPr>
          <p:cNvPr id="10" name="Imagen 9">
            <a:extLst>
              <a:ext uri="{FF2B5EF4-FFF2-40B4-BE49-F238E27FC236}">
                <a16:creationId xmlns="" xmlns:a16="http://schemas.microsoft.com/office/drawing/2014/main" id="{AB92D7EA-CFE7-5B47-947F-4C97AA335D71}"/>
              </a:ext>
            </a:extLst>
          </p:cNvPr>
          <p:cNvPicPr>
            <a:picLocks noChangeAspect="1"/>
          </p:cNvPicPr>
          <p:nvPr/>
        </p:nvPicPr>
        <p:blipFill>
          <a:blip r:embed="rId3"/>
          <a:stretch>
            <a:fillRect/>
          </a:stretch>
        </p:blipFill>
        <p:spPr>
          <a:xfrm>
            <a:off x="1018702" y="1208917"/>
            <a:ext cx="10179847" cy="4900710"/>
          </a:xfrm>
          <a:prstGeom prst="rect">
            <a:avLst/>
          </a:prstGeom>
        </p:spPr>
      </p:pic>
      <p:sp>
        <p:nvSpPr>
          <p:cNvPr id="7" name="Paralelogramo 6">
            <a:extLst>
              <a:ext uri="{FF2B5EF4-FFF2-40B4-BE49-F238E27FC236}">
                <a16:creationId xmlns="" xmlns:a16="http://schemas.microsoft.com/office/drawing/2014/main" id="{551AAB3D-BA06-F545-842E-0984BC8ECC3C}"/>
              </a:ext>
            </a:extLst>
          </p:cNvPr>
          <p:cNvSpPr/>
          <p:nvPr/>
        </p:nvSpPr>
        <p:spPr>
          <a:xfrm>
            <a:off x="-690967" y="188881"/>
            <a:ext cx="1175217" cy="611391"/>
          </a:xfrm>
          <a:prstGeom prst="parallelogram">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3228165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EFE944D8-8D4D-8140-9CA2-36A931B351D8}"/>
              </a:ext>
            </a:extLst>
          </p:cNvPr>
          <p:cNvPicPr>
            <a:picLocks noChangeAspect="1"/>
          </p:cNvPicPr>
          <p:nvPr/>
        </p:nvPicPr>
        <p:blipFill>
          <a:blip r:embed="rId3"/>
          <a:stretch>
            <a:fillRect/>
          </a:stretch>
        </p:blipFill>
        <p:spPr>
          <a:xfrm>
            <a:off x="2496238" y="963534"/>
            <a:ext cx="7199523" cy="4930931"/>
          </a:xfrm>
          <a:prstGeom prst="rect">
            <a:avLst/>
          </a:prstGeom>
        </p:spPr>
      </p:pic>
      <p:sp>
        <p:nvSpPr>
          <p:cNvPr id="3" name="CuadroTexto 2">
            <a:extLst>
              <a:ext uri="{FF2B5EF4-FFF2-40B4-BE49-F238E27FC236}">
                <a16:creationId xmlns="" xmlns:a16="http://schemas.microsoft.com/office/drawing/2014/main" id="{5F9B9174-E32F-9647-81B0-BFAD7C065A69}"/>
              </a:ext>
            </a:extLst>
          </p:cNvPr>
          <p:cNvSpPr txBox="1"/>
          <p:nvPr/>
        </p:nvSpPr>
        <p:spPr>
          <a:xfrm>
            <a:off x="431954" y="50799"/>
            <a:ext cx="6747779" cy="646331"/>
          </a:xfrm>
          <a:prstGeom prst="rect">
            <a:avLst/>
          </a:prstGeom>
          <a:noFill/>
        </p:spPr>
        <p:txBody>
          <a:bodyPr wrap="square" rtlCol="0">
            <a:spAutoFit/>
          </a:bodyPr>
          <a:lstStyle/>
          <a:p>
            <a:r>
              <a:rPr lang="es-CO" sz="3600" dirty="0">
                <a:solidFill>
                  <a:srgbClr val="009CDB"/>
                </a:solidFill>
                <a:latin typeface="Arial Rounded MT Bold" panose="020F0704030504030204" pitchFamily="34" charset="77"/>
              </a:rPr>
              <a:t>Extensión Malla Vial Urbana</a:t>
            </a:r>
          </a:p>
        </p:txBody>
      </p:sp>
      <p:sp>
        <p:nvSpPr>
          <p:cNvPr id="5" name="Paralelogramo 4">
            <a:extLst>
              <a:ext uri="{FF2B5EF4-FFF2-40B4-BE49-F238E27FC236}">
                <a16:creationId xmlns="" xmlns:a16="http://schemas.microsoft.com/office/drawing/2014/main" id="{551AAB3D-BA06-F545-842E-0984BC8ECC3C}"/>
              </a:ext>
            </a:extLst>
          </p:cNvPr>
          <p:cNvSpPr/>
          <p:nvPr/>
        </p:nvSpPr>
        <p:spPr>
          <a:xfrm>
            <a:off x="-690967" y="188881"/>
            <a:ext cx="1175217" cy="611391"/>
          </a:xfrm>
          <a:prstGeom prst="parallelogram">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 xmlns:a16="http://schemas.microsoft.com/office/drawing/2014/main" id="{C81ECC9E-C156-A94D-BC3B-89AF7DCEF489}"/>
              </a:ext>
            </a:extLst>
          </p:cNvPr>
          <p:cNvSpPr txBox="1"/>
          <p:nvPr/>
        </p:nvSpPr>
        <p:spPr>
          <a:xfrm>
            <a:off x="445506" y="555025"/>
            <a:ext cx="2607124" cy="369332"/>
          </a:xfrm>
          <a:prstGeom prst="rect">
            <a:avLst/>
          </a:prstGeom>
          <a:noFill/>
        </p:spPr>
        <p:txBody>
          <a:bodyPr wrap="none" rtlCol="0">
            <a:spAutoFit/>
          </a:bodyPr>
          <a:lstStyle/>
          <a:p>
            <a:r>
              <a:rPr lang="es-CO" dirty="0">
                <a:solidFill>
                  <a:srgbClr val="002060"/>
                </a:solidFill>
              </a:rPr>
              <a:t>Bogotá D.C. – 31/12/2018</a:t>
            </a:r>
          </a:p>
        </p:txBody>
      </p:sp>
    </p:spTree>
    <p:extLst>
      <p:ext uri="{BB962C8B-B14F-4D97-AF65-F5344CB8AC3E}">
        <p14:creationId xmlns:p14="http://schemas.microsoft.com/office/powerpoint/2010/main" xmlns="" val="3567214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5F9B9174-E32F-9647-81B0-BFAD7C065A69}"/>
              </a:ext>
            </a:extLst>
          </p:cNvPr>
          <p:cNvSpPr txBox="1"/>
          <p:nvPr/>
        </p:nvSpPr>
        <p:spPr>
          <a:xfrm>
            <a:off x="431954" y="50799"/>
            <a:ext cx="6239779" cy="646331"/>
          </a:xfrm>
          <a:prstGeom prst="rect">
            <a:avLst/>
          </a:prstGeom>
          <a:noFill/>
        </p:spPr>
        <p:txBody>
          <a:bodyPr wrap="square" rtlCol="0">
            <a:spAutoFit/>
          </a:bodyPr>
          <a:lstStyle/>
          <a:p>
            <a:r>
              <a:rPr lang="es-CO" sz="3600" dirty="0">
                <a:solidFill>
                  <a:srgbClr val="009CDB"/>
                </a:solidFill>
                <a:latin typeface="Arial Rounded MT Bold" panose="020F0704030504030204" pitchFamily="34" charset="77"/>
              </a:rPr>
              <a:t>Estado Malla Vial Urbana</a:t>
            </a:r>
          </a:p>
        </p:txBody>
      </p:sp>
      <p:sp>
        <p:nvSpPr>
          <p:cNvPr id="5" name="Paralelogramo 4">
            <a:extLst>
              <a:ext uri="{FF2B5EF4-FFF2-40B4-BE49-F238E27FC236}">
                <a16:creationId xmlns="" xmlns:a16="http://schemas.microsoft.com/office/drawing/2014/main" id="{551AAB3D-BA06-F545-842E-0984BC8ECC3C}"/>
              </a:ext>
            </a:extLst>
          </p:cNvPr>
          <p:cNvSpPr/>
          <p:nvPr/>
        </p:nvSpPr>
        <p:spPr>
          <a:xfrm>
            <a:off x="-690967" y="188881"/>
            <a:ext cx="1175217" cy="611391"/>
          </a:xfrm>
          <a:prstGeom prst="parallelogram">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 xmlns:a16="http://schemas.microsoft.com/office/drawing/2014/main" id="{C81ECC9E-C156-A94D-BC3B-89AF7DCEF489}"/>
              </a:ext>
            </a:extLst>
          </p:cNvPr>
          <p:cNvSpPr txBox="1"/>
          <p:nvPr/>
        </p:nvSpPr>
        <p:spPr>
          <a:xfrm>
            <a:off x="445506" y="555025"/>
            <a:ext cx="2607124" cy="369332"/>
          </a:xfrm>
          <a:prstGeom prst="rect">
            <a:avLst/>
          </a:prstGeom>
          <a:noFill/>
        </p:spPr>
        <p:txBody>
          <a:bodyPr wrap="none" rtlCol="0">
            <a:spAutoFit/>
          </a:bodyPr>
          <a:lstStyle/>
          <a:p>
            <a:r>
              <a:rPr lang="es-CO" dirty="0">
                <a:solidFill>
                  <a:srgbClr val="002060"/>
                </a:solidFill>
              </a:rPr>
              <a:t>Bogotá D.C. – 31/12/2018</a:t>
            </a:r>
          </a:p>
        </p:txBody>
      </p:sp>
      <p:pic>
        <p:nvPicPr>
          <p:cNvPr id="8" name="Imagen 7">
            <a:extLst>
              <a:ext uri="{FF2B5EF4-FFF2-40B4-BE49-F238E27FC236}">
                <a16:creationId xmlns="" xmlns:a16="http://schemas.microsoft.com/office/drawing/2014/main" id="{C3D55A4B-1300-6E4C-B6B3-13A82511A93C}"/>
              </a:ext>
            </a:extLst>
          </p:cNvPr>
          <p:cNvPicPr>
            <a:picLocks noChangeAspect="1"/>
          </p:cNvPicPr>
          <p:nvPr/>
        </p:nvPicPr>
        <p:blipFill>
          <a:blip r:embed="rId3"/>
          <a:stretch>
            <a:fillRect/>
          </a:stretch>
        </p:blipFill>
        <p:spPr>
          <a:xfrm>
            <a:off x="2642953" y="3633091"/>
            <a:ext cx="6906094" cy="2263685"/>
          </a:xfrm>
          <a:prstGeom prst="rect">
            <a:avLst/>
          </a:prstGeom>
        </p:spPr>
      </p:pic>
      <p:pic>
        <p:nvPicPr>
          <p:cNvPr id="10" name="Imagen 9">
            <a:extLst>
              <a:ext uri="{FF2B5EF4-FFF2-40B4-BE49-F238E27FC236}">
                <a16:creationId xmlns="" xmlns:a16="http://schemas.microsoft.com/office/drawing/2014/main" id="{0DFB51E2-6EF3-944E-9865-24E58CAEA8E9}"/>
              </a:ext>
            </a:extLst>
          </p:cNvPr>
          <p:cNvPicPr>
            <a:picLocks noChangeAspect="1"/>
          </p:cNvPicPr>
          <p:nvPr/>
        </p:nvPicPr>
        <p:blipFill>
          <a:blip r:embed="rId4"/>
          <a:stretch>
            <a:fillRect/>
          </a:stretch>
        </p:blipFill>
        <p:spPr>
          <a:xfrm>
            <a:off x="2514273" y="1232604"/>
            <a:ext cx="7163454" cy="2203673"/>
          </a:xfrm>
          <a:prstGeom prst="rect">
            <a:avLst/>
          </a:prstGeom>
        </p:spPr>
      </p:pic>
    </p:spTree>
    <p:extLst>
      <p:ext uri="{BB962C8B-B14F-4D97-AF65-F5344CB8AC3E}">
        <p14:creationId xmlns:p14="http://schemas.microsoft.com/office/powerpoint/2010/main" xmlns="" val="3130623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3AE59301-9863-0442-BF40-E53D6D8D8438}"/>
              </a:ext>
            </a:extLst>
          </p:cNvPr>
          <p:cNvSpPr txBox="1"/>
          <p:nvPr/>
        </p:nvSpPr>
        <p:spPr>
          <a:xfrm>
            <a:off x="431954" y="50799"/>
            <a:ext cx="6239779" cy="646331"/>
          </a:xfrm>
          <a:prstGeom prst="rect">
            <a:avLst/>
          </a:prstGeom>
          <a:noFill/>
        </p:spPr>
        <p:txBody>
          <a:bodyPr wrap="square" rtlCol="0">
            <a:spAutoFit/>
          </a:bodyPr>
          <a:lstStyle/>
          <a:p>
            <a:r>
              <a:rPr lang="es-CO" sz="3600" dirty="0">
                <a:solidFill>
                  <a:srgbClr val="009CDB"/>
                </a:solidFill>
                <a:latin typeface="Arial Rounded MT Bold" panose="020F0704030504030204" pitchFamily="34" charset="77"/>
              </a:rPr>
              <a:t>Flujo de información</a:t>
            </a:r>
          </a:p>
        </p:txBody>
      </p:sp>
      <p:sp>
        <p:nvSpPr>
          <p:cNvPr id="5" name="Paralelogramo 4">
            <a:extLst>
              <a:ext uri="{FF2B5EF4-FFF2-40B4-BE49-F238E27FC236}">
                <a16:creationId xmlns="" xmlns:a16="http://schemas.microsoft.com/office/drawing/2014/main" id="{AC3991E8-1A7F-3F40-9533-EBDDF93540B9}"/>
              </a:ext>
            </a:extLst>
          </p:cNvPr>
          <p:cNvSpPr/>
          <p:nvPr/>
        </p:nvSpPr>
        <p:spPr>
          <a:xfrm>
            <a:off x="-690967" y="188881"/>
            <a:ext cx="1175217" cy="611391"/>
          </a:xfrm>
          <a:prstGeom prst="parallelogram">
            <a:avLst/>
          </a:prstGeom>
          <a:solidFill>
            <a:srgbClr val="00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 xmlns:a16="http://schemas.microsoft.com/office/drawing/2014/main" id="{5A31B9CB-E51A-7047-8178-454071EF8150}"/>
              </a:ext>
            </a:extLst>
          </p:cNvPr>
          <p:cNvSpPr txBox="1"/>
          <p:nvPr/>
        </p:nvSpPr>
        <p:spPr>
          <a:xfrm>
            <a:off x="445506" y="555025"/>
            <a:ext cx="5135188" cy="369332"/>
          </a:xfrm>
          <a:prstGeom prst="rect">
            <a:avLst/>
          </a:prstGeom>
          <a:noFill/>
        </p:spPr>
        <p:txBody>
          <a:bodyPr wrap="none" rtlCol="0">
            <a:spAutoFit/>
          </a:bodyPr>
          <a:lstStyle/>
          <a:p>
            <a:r>
              <a:rPr lang="es-CO" dirty="0">
                <a:solidFill>
                  <a:srgbClr val="002060"/>
                </a:solidFill>
              </a:rPr>
              <a:t>Sistema Malla Vial IDU – UAERMV – Alcaldías Locales</a:t>
            </a:r>
          </a:p>
        </p:txBody>
      </p:sp>
      <p:grpSp>
        <p:nvGrpSpPr>
          <p:cNvPr id="8" name="Grupo 7"/>
          <p:cNvGrpSpPr/>
          <p:nvPr/>
        </p:nvGrpSpPr>
        <p:grpSpPr>
          <a:xfrm>
            <a:off x="5629275" y="2643187"/>
            <a:ext cx="228600" cy="1138238"/>
            <a:chOff x="5610225" y="2643187"/>
            <a:chExt cx="228600" cy="1138238"/>
          </a:xfrm>
        </p:grpSpPr>
        <p:pic>
          <p:nvPicPr>
            <p:cNvPr id="2" name="Imagen 1"/>
            <p:cNvPicPr>
              <a:picLocks noChangeAspect="1"/>
            </p:cNvPicPr>
            <p:nvPr/>
          </p:nvPicPr>
          <p:blipFill>
            <a:blip r:embed="rId3"/>
            <a:stretch>
              <a:fillRect/>
            </a:stretch>
          </p:blipFill>
          <p:spPr>
            <a:xfrm>
              <a:off x="5743575" y="2957512"/>
              <a:ext cx="94294" cy="823913"/>
            </a:xfrm>
            <a:prstGeom prst="rect">
              <a:avLst/>
            </a:prstGeom>
          </p:spPr>
        </p:pic>
        <p:pic>
          <p:nvPicPr>
            <p:cNvPr id="7" name="Imagen 6"/>
            <p:cNvPicPr>
              <a:picLocks noChangeAspect="1"/>
            </p:cNvPicPr>
            <p:nvPr/>
          </p:nvPicPr>
          <p:blipFill>
            <a:blip r:embed="rId4"/>
            <a:stretch>
              <a:fillRect/>
            </a:stretch>
          </p:blipFill>
          <p:spPr>
            <a:xfrm>
              <a:off x="5610225" y="2643187"/>
              <a:ext cx="228600" cy="257175"/>
            </a:xfrm>
            <a:prstGeom prst="rect">
              <a:avLst/>
            </a:prstGeom>
          </p:spPr>
        </p:pic>
        <p:pic>
          <p:nvPicPr>
            <p:cNvPr id="11" name="Imagen 10"/>
            <p:cNvPicPr>
              <a:picLocks noChangeAspect="1"/>
            </p:cNvPicPr>
            <p:nvPr/>
          </p:nvPicPr>
          <p:blipFill>
            <a:blip r:embed="rId4"/>
            <a:stretch>
              <a:fillRect/>
            </a:stretch>
          </p:blipFill>
          <p:spPr>
            <a:xfrm>
              <a:off x="5610225" y="3155155"/>
              <a:ext cx="228600" cy="257175"/>
            </a:xfrm>
            <a:prstGeom prst="rect">
              <a:avLst/>
            </a:prstGeom>
          </p:spPr>
        </p:pic>
      </p:grpSp>
    </p:spTree>
    <p:extLst>
      <p:ext uri="{BB962C8B-B14F-4D97-AF65-F5344CB8AC3E}">
        <p14:creationId xmlns:p14="http://schemas.microsoft.com/office/powerpoint/2010/main" xmlns="" val="951708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264</Words>
  <Application>Microsoft Office PowerPoint</Application>
  <PresentationFormat>Personalizado</PresentationFormat>
  <Paragraphs>35</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Arial Rounded MT Bold</vt:lpstr>
      <vt:lpstr>Calibri</vt:lpstr>
      <vt:lpstr>Calibri Light</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www.intercambiosvirtuales.org</cp:lastModifiedBy>
  <cp:revision>26</cp:revision>
  <dcterms:created xsi:type="dcterms:W3CDTF">2019-05-16T15:36:45Z</dcterms:created>
  <dcterms:modified xsi:type="dcterms:W3CDTF">2019-05-23T13:52:53Z</dcterms:modified>
</cp:coreProperties>
</file>