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4"/>
  </p:sldMasterIdLst>
  <p:notesMasterIdLst>
    <p:notesMasterId r:id="rId14"/>
  </p:notesMasterIdLst>
  <p:sldIdLst>
    <p:sldId id="256" r:id="rId5"/>
    <p:sldId id="260" r:id="rId6"/>
    <p:sldId id="257" r:id="rId7"/>
    <p:sldId id="258" r:id="rId8"/>
    <p:sldId id="262" r:id="rId9"/>
    <p:sldId id="261" r:id="rId10"/>
    <p:sldId id="264" r:id="rId11"/>
    <p:sldId id="263" r:id="rId12"/>
    <p:sldId id="259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B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6DE55A-BA58-CC63-C37A-D946F1A84988}" v="314" dt="2020-05-08T19:53:03.361"/>
    <p1510:client id="{1FC0F1E5-D12B-3F0A-D455-B89576B35048}" v="878" dt="2020-05-08T20:30:45.186"/>
    <p1510:client id="{ACA3E0C0-C38A-C042-0A09-D3340037C19C}" v="72" dt="2020-05-08T00:55:06.959"/>
    <p1510:client id="{D7613668-82A6-4E42-AB9E-4CB9BCE4F0F7}" v="255" dt="2020-05-08T00:45:51.7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Medina Fandiño" userId="S::christian.medina@umv.gov.co::70459ba0-09af-4d87-80e0-c000193bfc69" providerId="AD" clId="Web-{1FC0F1E5-D12B-3F0A-D455-B89576B35048}"/>
    <pc:docChg chg="modSld">
      <pc:chgData name="Christian Medina Fandiño" userId="S::christian.medina@umv.gov.co::70459ba0-09af-4d87-80e0-c000193bfc69" providerId="AD" clId="Web-{1FC0F1E5-D12B-3F0A-D455-B89576B35048}" dt="2020-05-08T20:30:45.062" v="873" actId="20577"/>
      <pc:docMkLst>
        <pc:docMk/>
      </pc:docMkLst>
      <pc:sldChg chg="addSp modSp">
        <pc:chgData name="Christian Medina Fandiño" userId="S::christian.medina@umv.gov.co::70459ba0-09af-4d87-80e0-c000193bfc69" providerId="AD" clId="Web-{1FC0F1E5-D12B-3F0A-D455-B89576B35048}" dt="2020-05-08T20:26:02.803" v="401" actId="20577"/>
        <pc:sldMkLst>
          <pc:docMk/>
          <pc:sldMk cId="1252493347" sldId="261"/>
        </pc:sldMkLst>
        <pc:spChg chg="mod">
          <ac:chgData name="Christian Medina Fandiño" userId="S::christian.medina@umv.gov.co::70459ba0-09af-4d87-80e0-c000193bfc69" providerId="AD" clId="Web-{1FC0F1E5-D12B-3F0A-D455-B89576B35048}" dt="2020-05-08T20:22:52.421" v="280" actId="1076"/>
          <ac:spMkLst>
            <pc:docMk/>
            <pc:sldMk cId="1252493347" sldId="261"/>
            <ac:spMk id="4" creationId="{00000000-0000-0000-0000-000000000000}"/>
          </ac:spMkLst>
        </pc:spChg>
        <pc:spChg chg="mod">
          <ac:chgData name="Christian Medina Fandiño" userId="S::christian.medina@umv.gov.co::70459ba0-09af-4d87-80e0-c000193bfc69" providerId="AD" clId="Web-{1FC0F1E5-D12B-3F0A-D455-B89576B35048}" dt="2020-05-08T20:22:28.623" v="275" actId="1076"/>
          <ac:spMkLst>
            <pc:docMk/>
            <pc:sldMk cId="1252493347" sldId="261"/>
            <ac:spMk id="9" creationId="{00000000-0000-0000-0000-000000000000}"/>
          </ac:spMkLst>
        </pc:spChg>
        <pc:spChg chg="mod">
          <ac:chgData name="Christian Medina Fandiño" userId="S::christian.medina@umv.gov.co::70459ba0-09af-4d87-80e0-c000193bfc69" providerId="AD" clId="Web-{1FC0F1E5-D12B-3F0A-D455-B89576B35048}" dt="2020-05-08T20:22:44.123" v="278"/>
          <ac:spMkLst>
            <pc:docMk/>
            <pc:sldMk cId="1252493347" sldId="261"/>
            <ac:spMk id="10" creationId="{00000000-0000-0000-0000-000000000000}"/>
          </ac:spMkLst>
        </pc:spChg>
        <pc:spChg chg="add mod">
          <ac:chgData name="Christian Medina Fandiño" userId="S::christian.medina@umv.gov.co::70459ba0-09af-4d87-80e0-c000193bfc69" providerId="AD" clId="Web-{1FC0F1E5-D12B-3F0A-D455-B89576B35048}" dt="2020-05-08T20:26:02.803" v="401" actId="20577"/>
          <ac:spMkLst>
            <pc:docMk/>
            <pc:sldMk cId="1252493347" sldId="261"/>
            <ac:spMk id="12" creationId="{5B913587-5F68-49F7-A0EC-DEB686D4F45F}"/>
          </ac:spMkLst>
        </pc:spChg>
        <pc:graphicFrameChg chg="mod">
          <ac:chgData name="Christian Medina Fandiño" userId="S::christian.medina@umv.gov.co::70459ba0-09af-4d87-80e0-c000193bfc69" providerId="AD" clId="Web-{1FC0F1E5-D12B-3F0A-D455-B89576B35048}" dt="2020-05-08T20:22:28.670" v="276" actId="1076"/>
          <ac:graphicFrameMkLst>
            <pc:docMk/>
            <pc:sldMk cId="1252493347" sldId="261"/>
            <ac:graphicFrameMk id="11" creationId="{00000000-0000-0000-0000-000000000000}"/>
          </ac:graphicFrameMkLst>
        </pc:graphicFrameChg>
      </pc:sldChg>
      <pc:sldChg chg="delSp">
        <pc:chgData name="Christian Medina Fandiño" userId="S::christian.medina@umv.gov.co::70459ba0-09af-4d87-80e0-c000193bfc69" providerId="AD" clId="Web-{1FC0F1E5-D12B-3F0A-D455-B89576B35048}" dt="2020-05-08T20:22:02.215" v="268"/>
        <pc:sldMkLst>
          <pc:docMk/>
          <pc:sldMk cId="1813697104" sldId="262"/>
        </pc:sldMkLst>
        <pc:spChg chg="del">
          <ac:chgData name="Christian Medina Fandiño" userId="S::christian.medina@umv.gov.co::70459ba0-09af-4d87-80e0-c000193bfc69" providerId="AD" clId="Web-{1FC0F1E5-D12B-3F0A-D455-B89576B35048}" dt="2020-05-08T20:22:02.215" v="268"/>
          <ac:spMkLst>
            <pc:docMk/>
            <pc:sldMk cId="1813697104" sldId="262"/>
            <ac:spMk id="11" creationId="{00000000-0000-0000-0000-000000000000}"/>
          </ac:spMkLst>
        </pc:spChg>
      </pc:sldChg>
      <pc:sldChg chg="modSp">
        <pc:chgData name="Christian Medina Fandiño" userId="S::christian.medina@umv.gov.co::70459ba0-09af-4d87-80e0-c000193bfc69" providerId="AD" clId="Web-{1FC0F1E5-D12B-3F0A-D455-B89576B35048}" dt="2020-05-08T20:30:45.062" v="872" actId="20577"/>
        <pc:sldMkLst>
          <pc:docMk/>
          <pc:sldMk cId="1818717588" sldId="263"/>
        </pc:sldMkLst>
        <pc:spChg chg="mod">
          <ac:chgData name="Christian Medina Fandiño" userId="S::christian.medina@umv.gov.co::70459ba0-09af-4d87-80e0-c000193bfc69" providerId="AD" clId="Web-{1FC0F1E5-D12B-3F0A-D455-B89576B35048}" dt="2020-05-08T20:30:45.062" v="872" actId="20577"/>
          <ac:spMkLst>
            <pc:docMk/>
            <pc:sldMk cId="1818717588" sldId="263"/>
            <ac:spMk id="8" creationId="{00000000-0000-0000-0000-000000000000}"/>
          </ac:spMkLst>
        </pc:spChg>
      </pc:sldChg>
      <pc:sldChg chg="addSp modSp">
        <pc:chgData name="Christian Medina Fandiño" userId="S::christian.medina@umv.gov.co::70459ba0-09af-4d87-80e0-c000193bfc69" providerId="AD" clId="Web-{1FC0F1E5-D12B-3F0A-D455-B89576B35048}" dt="2020-05-08T20:30:23.201" v="850" actId="1076"/>
        <pc:sldMkLst>
          <pc:docMk/>
          <pc:sldMk cId="310866739" sldId="264"/>
        </pc:sldMkLst>
        <pc:spChg chg="add mod">
          <ac:chgData name="Christian Medina Fandiño" userId="S::christian.medina@umv.gov.co::70459ba0-09af-4d87-80e0-c000193bfc69" providerId="AD" clId="Web-{1FC0F1E5-D12B-3F0A-D455-B89576B35048}" dt="2020-05-08T20:30:23.201" v="850" actId="1076"/>
          <ac:spMkLst>
            <pc:docMk/>
            <pc:sldMk cId="310866739" sldId="264"/>
            <ac:spMk id="2" creationId="{FA847816-D8D3-4031-BC01-F1CE37BDF79D}"/>
          </ac:spMkLst>
        </pc:spChg>
      </pc:sldChg>
    </pc:docChg>
  </pc:docChgLst>
  <pc:docChgLst>
    <pc:chgData name="Andrea del Pilar Zambrano Barrios" userId="S::andrea.zambrano@umv.gov.co::1519e40c-9e7f-40e0-9e92-d841ec5ff672" providerId="AD" clId="Web-{ACA3E0C0-C38A-C042-0A09-D3340037C19C}"/>
    <pc:docChg chg="modSld">
      <pc:chgData name="Andrea del Pilar Zambrano Barrios" userId="S::andrea.zambrano@umv.gov.co::1519e40c-9e7f-40e0-9e92-d841ec5ff672" providerId="AD" clId="Web-{ACA3E0C0-C38A-C042-0A09-D3340037C19C}" dt="2020-05-08T00:55:06.694" v="56" actId="20577"/>
      <pc:docMkLst>
        <pc:docMk/>
      </pc:docMkLst>
      <pc:sldChg chg="modSp">
        <pc:chgData name="Andrea del Pilar Zambrano Barrios" userId="S::andrea.zambrano@umv.gov.co::1519e40c-9e7f-40e0-9e92-d841ec5ff672" providerId="AD" clId="Web-{ACA3E0C0-C38A-C042-0A09-D3340037C19C}" dt="2020-05-08T00:52:04.078" v="25"/>
        <pc:sldMkLst>
          <pc:docMk/>
          <pc:sldMk cId="1252493347" sldId="261"/>
        </pc:sldMkLst>
        <pc:graphicFrameChg chg="mod modGraphic">
          <ac:chgData name="Andrea del Pilar Zambrano Barrios" userId="S::andrea.zambrano@umv.gov.co::1519e40c-9e7f-40e0-9e92-d841ec5ff672" providerId="AD" clId="Web-{ACA3E0C0-C38A-C042-0A09-D3340037C19C}" dt="2020-05-08T00:52:04.078" v="25"/>
          <ac:graphicFrameMkLst>
            <pc:docMk/>
            <pc:sldMk cId="1252493347" sldId="261"/>
            <ac:graphicFrameMk id="11" creationId="{00000000-0000-0000-0000-000000000000}"/>
          </ac:graphicFrameMkLst>
        </pc:graphicFrameChg>
      </pc:sldChg>
      <pc:sldChg chg="modSp">
        <pc:chgData name="Andrea del Pilar Zambrano Barrios" userId="S::andrea.zambrano@umv.gov.co::1519e40c-9e7f-40e0-9e92-d841ec5ff672" providerId="AD" clId="Web-{ACA3E0C0-C38A-C042-0A09-D3340037C19C}" dt="2020-05-08T00:55:05.819" v="54" actId="20577"/>
        <pc:sldMkLst>
          <pc:docMk/>
          <pc:sldMk cId="1813697104" sldId="262"/>
        </pc:sldMkLst>
        <pc:spChg chg="mod">
          <ac:chgData name="Andrea del Pilar Zambrano Barrios" userId="S::andrea.zambrano@umv.gov.co::1519e40c-9e7f-40e0-9e92-d841ec5ff672" providerId="AD" clId="Web-{ACA3E0C0-C38A-C042-0A09-D3340037C19C}" dt="2020-05-08T00:55:05.819" v="54" actId="20577"/>
          <ac:spMkLst>
            <pc:docMk/>
            <pc:sldMk cId="1813697104" sldId="262"/>
            <ac:spMk id="11" creationId="{00000000-0000-0000-0000-000000000000}"/>
          </ac:spMkLst>
        </pc:spChg>
      </pc:sldChg>
    </pc:docChg>
  </pc:docChgLst>
  <pc:docChgLst>
    <pc:chgData name="Christian Medina Fandiño" userId="S::christian.medina@umv.gov.co::70459ba0-09af-4d87-80e0-c000193bfc69" providerId="AD" clId="Web-{1C6DE55A-BA58-CC63-C37A-D946F1A84988}"/>
    <pc:docChg chg="modSld">
      <pc:chgData name="Christian Medina Fandiño" userId="S::christian.medina@umv.gov.co::70459ba0-09af-4d87-80e0-c000193bfc69" providerId="AD" clId="Web-{1C6DE55A-BA58-CC63-C37A-D946F1A84988}" dt="2020-05-08T19:53:03.361" v="313" actId="20577"/>
      <pc:docMkLst>
        <pc:docMk/>
      </pc:docMkLst>
      <pc:sldChg chg="modSp">
        <pc:chgData name="Christian Medina Fandiño" userId="S::christian.medina@umv.gov.co::70459ba0-09af-4d87-80e0-c000193bfc69" providerId="AD" clId="Web-{1C6DE55A-BA58-CC63-C37A-D946F1A84988}" dt="2020-05-08T19:42:30.139" v="0" actId="20577"/>
        <pc:sldMkLst>
          <pc:docMk/>
          <pc:sldMk cId="2280995636" sldId="258"/>
        </pc:sldMkLst>
        <pc:spChg chg="mod">
          <ac:chgData name="Christian Medina Fandiño" userId="S::christian.medina@umv.gov.co::70459ba0-09af-4d87-80e0-c000193bfc69" providerId="AD" clId="Web-{1C6DE55A-BA58-CC63-C37A-D946F1A84988}" dt="2020-05-08T19:42:30.139" v="0" actId="20577"/>
          <ac:spMkLst>
            <pc:docMk/>
            <pc:sldMk cId="2280995636" sldId="258"/>
            <ac:spMk id="9" creationId="{00000000-0000-0000-0000-000000000000}"/>
          </ac:spMkLst>
        </pc:spChg>
      </pc:sldChg>
      <pc:sldChg chg="modSp">
        <pc:chgData name="Christian Medina Fandiño" userId="S::christian.medina@umv.gov.co::70459ba0-09af-4d87-80e0-c000193bfc69" providerId="AD" clId="Web-{1C6DE55A-BA58-CC63-C37A-D946F1A84988}" dt="2020-05-08T19:43:38.264" v="95" actId="20577"/>
        <pc:sldMkLst>
          <pc:docMk/>
          <pc:sldMk cId="1252493347" sldId="261"/>
        </pc:sldMkLst>
        <pc:spChg chg="mod">
          <ac:chgData name="Christian Medina Fandiño" userId="S::christian.medina@umv.gov.co::70459ba0-09af-4d87-80e0-c000193bfc69" providerId="AD" clId="Web-{1C6DE55A-BA58-CC63-C37A-D946F1A84988}" dt="2020-05-08T19:43:38.264" v="95" actId="20577"/>
          <ac:spMkLst>
            <pc:docMk/>
            <pc:sldMk cId="1252493347" sldId="261"/>
            <ac:spMk id="4" creationId="{00000000-0000-0000-0000-000000000000}"/>
          </ac:spMkLst>
        </pc:spChg>
      </pc:sldChg>
      <pc:sldChg chg="modSp">
        <pc:chgData name="Christian Medina Fandiño" userId="S::christian.medina@umv.gov.co::70459ba0-09af-4d87-80e0-c000193bfc69" providerId="AD" clId="Web-{1C6DE55A-BA58-CC63-C37A-D946F1A84988}" dt="2020-05-08T19:53:03.361" v="312" actId="20577"/>
        <pc:sldMkLst>
          <pc:docMk/>
          <pc:sldMk cId="310866739" sldId="264"/>
        </pc:sldMkLst>
        <pc:spChg chg="mod">
          <ac:chgData name="Christian Medina Fandiño" userId="S::christian.medina@umv.gov.co::70459ba0-09af-4d87-80e0-c000193bfc69" providerId="AD" clId="Web-{1C6DE55A-BA58-CC63-C37A-D946F1A84988}" dt="2020-05-08T19:50:00.298" v="134" actId="1076"/>
          <ac:spMkLst>
            <pc:docMk/>
            <pc:sldMk cId="310866739" sldId="264"/>
            <ac:spMk id="12" creationId="{00000000-0000-0000-0000-000000000000}"/>
          </ac:spMkLst>
        </pc:spChg>
        <pc:spChg chg="mod">
          <ac:chgData name="Christian Medina Fandiño" userId="S::christian.medina@umv.gov.co::70459ba0-09af-4d87-80e0-c000193bfc69" providerId="AD" clId="Web-{1C6DE55A-BA58-CC63-C37A-D946F1A84988}" dt="2020-05-08T19:50:26.251" v="153" actId="14100"/>
          <ac:spMkLst>
            <pc:docMk/>
            <pc:sldMk cId="310866739" sldId="264"/>
            <ac:spMk id="19" creationId="{00000000-0000-0000-0000-000000000000}"/>
          </ac:spMkLst>
        </pc:spChg>
        <pc:spChg chg="mod">
          <ac:chgData name="Christian Medina Fandiño" userId="S::christian.medina@umv.gov.co::70459ba0-09af-4d87-80e0-c000193bfc69" providerId="AD" clId="Web-{1C6DE55A-BA58-CC63-C37A-D946F1A84988}" dt="2020-05-08T19:50:52.189" v="159" actId="20577"/>
          <ac:spMkLst>
            <pc:docMk/>
            <pc:sldMk cId="310866739" sldId="264"/>
            <ac:spMk id="22" creationId="{00000000-0000-0000-0000-000000000000}"/>
          </ac:spMkLst>
        </pc:spChg>
        <pc:spChg chg="mod">
          <ac:chgData name="Christian Medina Fandiño" userId="S::christian.medina@umv.gov.co::70459ba0-09af-4d87-80e0-c000193bfc69" providerId="AD" clId="Web-{1C6DE55A-BA58-CC63-C37A-D946F1A84988}" dt="2020-05-08T19:52:06.127" v="244" actId="20577"/>
          <ac:spMkLst>
            <pc:docMk/>
            <pc:sldMk cId="310866739" sldId="264"/>
            <ac:spMk id="24" creationId="{00000000-0000-0000-0000-000000000000}"/>
          </ac:spMkLst>
        </pc:spChg>
        <pc:spChg chg="mod">
          <ac:chgData name="Christian Medina Fandiño" userId="S::christian.medina@umv.gov.co::70459ba0-09af-4d87-80e0-c000193bfc69" providerId="AD" clId="Web-{1C6DE55A-BA58-CC63-C37A-D946F1A84988}" dt="2020-05-08T19:52:27.658" v="268" actId="20577"/>
          <ac:spMkLst>
            <pc:docMk/>
            <pc:sldMk cId="310866739" sldId="264"/>
            <ac:spMk id="27" creationId="{00000000-0000-0000-0000-000000000000}"/>
          </ac:spMkLst>
        </pc:spChg>
        <pc:spChg chg="mod">
          <ac:chgData name="Christian Medina Fandiño" userId="S::christian.medina@umv.gov.co::70459ba0-09af-4d87-80e0-c000193bfc69" providerId="AD" clId="Web-{1C6DE55A-BA58-CC63-C37A-D946F1A84988}" dt="2020-05-08T19:53:03.361" v="312" actId="20577"/>
          <ac:spMkLst>
            <pc:docMk/>
            <pc:sldMk cId="310866739" sldId="264"/>
            <ac:spMk id="29" creationId="{00000000-0000-0000-0000-000000000000}"/>
          </ac:spMkLst>
        </pc:spChg>
        <pc:graphicFrameChg chg="mod">
          <ac:chgData name="Christian Medina Fandiño" userId="S::christian.medina@umv.gov.co::70459ba0-09af-4d87-80e0-c000193bfc69" providerId="AD" clId="Web-{1C6DE55A-BA58-CC63-C37A-D946F1A84988}" dt="2020-05-08T19:50:16.907" v="135" actId="1076"/>
          <ac:graphicFrameMkLst>
            <pc:docMk/>
            <pc:sldMk cId="310866739" sldId="264"/>
            <ac:graphicFrameMk id="18" creationId="{00000000-0000-0000-0000-000000000000}"/>
          </ac:graphicFrameMkLst>
        </pc:graphicFrameChg>
        <pc:graphicFrameChg chg="mod">
          <ac:chgData name="Christian Medina Fandiño" userId="S::christian.medina@umv.gov.co::70459ba0-09af-4d87-80e0-c000193bfc69" providerId="AD" clId="Web-{1C6DE55A-BA58-CC63-C37A-D946F1A84988}" dt="2020-05-08T19:50:16.954" v="137" actId="1076"/>
          <ac:graphicFrameMkLst>
            <pc:docMk/>
            <pc:sldMk cId="310866739" sldId="264"/>
            <ac:graphicFrameMk id="21" creationId="{00000000-0000-0000-0000-000000000000}"/>
          </ac:graphicFrameMkLst>
        </pc:graphicFrameChg>
        <pc:graphicFrameChg chg="mod">
          <ac:chgData name="Christian Medina Fandiño" userId="S::christian.medina@umv.gov.co::70459ba0-09af-4d87-80e0-c000193bfc69" providerId="AD" clId="Web-{1C6DE55A-BA58-CC63-C37A-D946F1A84988}" dt="2020-05-08T19:50:16.985" v="139" actId="1076"/>
          <ac:graphicFrameMkLst>
            <pc:docMk/>
            <pc:sldMk cId="310866739" sldId="264"/>
            <ac:graphicFrameMk id="23" creationId="{00000000-0000-0000-0000-000000000000}"/>
          </ac:graphicFrameMkLst>
        </pc:graphicFrameChg>
        <pc:graphicFrameChg chg="mod">
          <ac:chgData name="Christian Medina Fandiño" userId="S::christian.medina@umv.gov.co::70459ba0-09af-4d87-80e0-c000193bfc69" providerId="AD" clId="Web-{1C6DE55A-BA58-CC63-C37A-D946F1A84988}" dt="2020-05-08T19:50:17.032" v="141" actId="1076"/>
          <ac:graphicFrameMkLst>
            <pc:docMk/>
            <pc:sldMk cId="310866739" sldId="264"/>
            <ac:graphicFrameMk id="25" creationId="{00000000-0000-0000-0000-000000000000}"/>
          </ac:graphicFrameMkLst>
        </pc:graphicFrameChg>
        <pc:graphicFrameChg chg="mod">
          <ac:chgData name="Christian Medina Fandiño" userId="S::christian.medina@umv.gov.co::70459ba0-09af-4d87-80e0-c000193bfc69" providerId="AD" clId="Web-{1C6DE55A-BA58-CC63-C37A-D946F1A84988}" dt="2020-05-08T19:50:17.063" v="142" actId="1076"/>
          <ac:graphicFrameMkLst>
            <pc:docMk/>
            <pc:sldMk cId="310866739" sldId="264"/>
            <ac:graphicFrameMk id="26" creationId="{00000000-0000-0000-0000-000000000000}"/>
          </ac:graphicFrameMkLst>
        </pc:graphicFrameChg>
        <pc:graphicFrameChg chg="mod">
          <ac:chgData name="Christian Medina Fandiño" userId="S::christian.medina@umv.gov.co::70459ba0-09af-4d87-80e0-c000193bfc69" providerId="AD" clId="Web-{1C6DE55A-BA58-CC63-C37A-D946F1A84988}" dt="2020-05-08T19:50:17.079" v="143" actId="1076"/>
          <ac:graphicFrameMkLst>
            <pc:docMk/>
            <pc:sldMk cId="310866739" sldId="264"/>
            <ac:graphicFrameMk id="28" creationId="{00000000-0000-0000-0000-000000000000}"/>
          </ac:graphicFrameMkLst>
        </pc:graphicFrameChg>
      </pc:sldChg>
    </pc:docChg>
  </pc:docChgLst>
  <pc:docChgLst>
    <pc:chgData name="Christian Medina Fandiño" userId="S::christian.medina@umv.gov.co::70459ba0-09af-4d87-80e0-c000193bfc69" providerId="AD" clId="Web-{D7613668-82A6-4E42-AB9E-4CB9BCE4F0F7}"/>
    <pc:docChg chg="modSld">
      <pc:chgData name="Christian Medina Fandiño" userId="S::christian.medina@umv.gov.co::70459ba0-09af-4d87-80e0-c000193bfc69" providerId="AD" clId="Web-{D7613668-82A6-4E42-AB9E-4CB9BCE4F0F7}" dt="2020-05-08T00:45:51.773" v="235" actId="1076"/>
      <pc:docMkLst>
        <pc:docMk/>
      </pc:docMkLst>
      <pc:sldChg chg="modSp">
        <pc:chgData name="Christian Medina Fandiño" userId="S::christian.medina@umv.gov.co::70459ba0-09af-4d87-80e0-c000193bfc69" providerId="AD" clId="Web-{D7613668-82A6-4E42-AB9E-4CB9BCE4F0F7}" dt="2020-05-08T00:37:21.678" v="27" actId="20577"/>
        <pc:sldMkLst>
          <pc:docMk/>
          <pc:sldMk cId="2280995636" sldId="258"/>
        </pc:sldMkLst>
        <pc:spChg chg="mod">
          <ac:chgData name="Christian Medina Fandiño" userId="S::christian.medina@umv.gov.co::70459ba0-09af-4d87-80e0-c000193bfc69" providerId="AD" clId="Web-{D7613668-82A6-4E42-AB9E-4CB9BCE4F0F7}" dt="2020-05-08T00:37:21.678" v="27" actId="20577"/>
          <ac:spMkLst>
            <pc:docMk/>
            <pc:sldMk cId="2280995636" sldId="258"/>
            <ac:spMk id="4" creationId="{00000000-0000-0000-0000-000000000000}"/>
          </ac:spMkLst>
        </pc:spChg>
      </pc:sldChg>
      <pc:sldChg chg="modSp">
        <pc:chgData name="Christian Medina Fandiño" userId="S::christian.medina@umv.gov.co::70459ba0-09af-4d87-80e0-c000193bfc69" providerId="AD" clId="Web-{D7613668-82A6-4E42-AB9E-4CB9BCE4F0F7}" dt="2020-05-08T00:45:51.773" v="235" actId="1076"/>
        <pc:sldMkLst>
          <pc:docMk/>
          <pc:sldMk cId="1252493347" sldId="261"/>
        </pc:sldMkLst>
        <pc:spChg chg="mod">
          <ac:chgData name="Christian Medina Fandiño" userId="S::christian.medina@umv.gov.co::70459ba0-09af-4d87-80e0-c000193bfc69" providerId="AD" clId="Web-{D7613668-82A6-4E42-AB9E-4CB9BCE4F0F7}" dt="2020-05-08T00:45:36.523" v="234" actId="1076"/>
          <ac:spMkLst>
            <pc:docMk/>
            <pc:sldMk cId="1252493347" sldId="261"/>
            <ac:spMk id="4" creationId="{00000000-0000-0000-0000-000000000000}"/>
          </ac:spMkLst>
        </pc:spChg>
        <pc:graphicFrameChg chg="mod modGraphic">
          <ac:chgData name="Christian Medina Fandiño" userId="S::christian.medina@umv.gov.co::70459ba0-09af-4d87-80e0-c000193bfc69" providerId="AD" clId="Web-{D7613668-82A6-4E42-AB9E-4CB9BCE4F0F7}" dt="2020-05-08T00:45:51.773" v="235" actId="1076"/>
          <ac:graphicFrameMkLst>
            <pc:docMk/>
            <pc:sldMk cId="1252493347" sldId="261"/>
            <ac:graphicFrameMk id="11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D1199-2B87-DA49-B52C-1EF972BCF264}" type="datetimeFigureOut">
              <a:rPr lang="es-ES_tradnl" smtClean="0"/>
              <a:t>08/05/2020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BC027-EF61-5244-8307-A23A2A3FE76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858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C027-EF61-5244-8307-A23A2A3FE763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6215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C027-EF61-5244-8307-A23A2A3FE763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9264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C027-EF61-5244-8307-A23A2A3FE763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4341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C027-EF61-5244-8307-A23A2A3FE763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7052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C027-EF61-5244-8307-A23A2A3FE763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175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E84C-C908-4AEF-9AFC-36ACDAF4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11CB7-2436-4333-8DED-83B2A452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FAE97-976C-40CA-8E81-3D2F973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8/05/2020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ECE2A-2BE9-4CF9-B717-417D722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D1BC3-50BB-44FA-993C-FA8F487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CD1E7-0FCC-429E-A3F1-377F153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233BA-E687-4E0F-8FEC-129FD7F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E3867-1925-445A-9DCA-1B9502D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8/05/2020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D3C40-6543-4C3C-BD3F-DC9F1DC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16A0D-3B70-4EF7-86E4-CA59518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9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1776-4E2C-435D-B373-2585AF2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1110-CF60-4260-9C47-757227D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7E075-77A2-440C-9910-2F87ED13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8/05/2020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46F29-6A35-421F-8BAD-DB6674D4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4CE5B-E526-4D7C-BF3E-CB91E8E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14B3E0-8975-4E26-870F-05708939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51BF0-6F24-4104-A830-348E88C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3C66E-546A-4E3B-AAF0-3CDC280EE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317-69A6-4BDC-BEB5-315A9E58086B}" type="datetimeFigureOut">
              <a:rPr lang="es-CO" smtClean="0"/>
              <a:t>8/05/2020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11891-D40D-4311-9381-6455C0A7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6B079-47B9-4BA0-AC09-F22AAD1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9627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79079" y="365034"/>
            <a:ext cx="9339721" cy="904966"/>
          </a:xfrm>
          <a:prstGeom prst="roundRect">
            <a:avLst/>
          </a:prstGeom>
          <a:solidFill>
            <a:schemeClr val="accent6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4" name="TextBox 3"/>
          <p:cNvSpPr txBox="1"/>
          <p:nvPr/>
        </p:nvSpPr>
        <p:spPr>
          <a:xfrm>
            <a:off x="1379079" y="402653"/>
            <a:ext cx="9339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INFORME DE MONITOREO Y SEGUIMIENTO AL PLAN ANTICORRUPCIÓN Y DE ATENCIÓN AL CIUDADANO - 2020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075042" y="5022574"/>
            <a:ext cx="4041913" cy="732904"/>
          </a:xfrm>
          <a:prstGeom prst="roundRect">
            <a:avLst/>
          </a:prstGeom>
          <a:solidFill>
            <a:schemeClr val="accent6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6" name="TextBox 5"/>
          <p:cNvSpPr txBox="1"/>
          <p:nvPr/>
        </p:nvSpPr>
        <p:spPr>
          <a:xfrm>
            <a:off x="4044886" y="4964238"/>
            <a:ext cx="4102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1er cuatrimestre</a:t>
            </a:r>
          </a:p>
          <a:p>
            <a:pPr algn="ctr"/>
            <a:r>
              <a:rPr lang="es-ES_tradnl" sz="240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Oficina Asesora de Planeación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r="14427"/>
          <a:stretch/>
        </p:blipFill>
        <p:spPr>
          <a:xfrm>
            <a:off x="3331585" y="6031131"/>
            <a:ext cx="5528830" cy="580504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523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9930" y="1895061"/>
            <a:ext cx="557916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>
                <a:solidFill>
                  <a:srgbClr val="92D050"/>
                </a:solidFill>
              </a:rPr>
              <a:t>CONTENIDO</a:t>
            </a:r>
            <a:endParaRPr lang="es-ES_tradnl" sz="2400" b="1">
              <a:solidFill>
                <a:srgbClr val="92D050"/>
              </a:solidFill>
            </a:endParaRPr>
          </a:p>
          <a:p>
            <a:endParaRPr lang="es-ES_tradnl"/>
          </a:p>
          <a:p>
            <a:endParaRPr lang="es-ES_tradnl"/>
          </a:p>
          <a:p>
            <a:pPr marL="342900" indent="-342900">
              <a:buClr>
                <a:schemeClr val="accent6"/>
              </a:buClr>
              <a:buAutoNum type="arabicPeriod"/>
            </a:pPr>
            <a:r>
              <a:rPr lang="es-ES_tradnl" sz="2800"/>
              <a:t>Introducción</a:t>
            </a:r>
          </a:p>
          <a:p>
            <a:pPr marL="342900" indent="-342900">
              <a:buClr>
                <a:schemeClr val="accent6"/>
              </a:buClr>
              <a:buAutoNum type="arabicPeriod"/>
            </a:pPr>
            <a:r>
              <a:rPr lang="es-ES_tradnl" sz="2800"/>
              <a:t>Metodología</a:t>
            </a:r>
          </a:p>
          <a:p>
            <a:pPr marL="342900" indent="-342900">
              <a:buClr>
                <a:schemeClr val="accent6"/>
              </a:buClr>
              <a:buAutoNum type="arabicPeriod"/>
            </a:pPr>
            <a:r>
              <a:rPr lang="es-ES_tradnl" sz="2800"/>
              <a:t>Avances por componente</a:t>
            </a:r>
          </a:p>
          <a:p>
            <a:pPr marL="342900" indent="-342900">
              <a:buClr>
                <a:schemeClr val="accent6"/>
              </a:buClr>
              <a:buFontTx/>
              <a:buAutoNum type="arabicPeriod"/>
            </a:pPr>
            <a:r>
              <a:rPr lang="es-ES_tradnl" sz="2800"/>
              <a:t>Alertas sobre el reporte</a:t>
            </a:r>
          </a:p>
          <a:p>
            <a:pPr marL="342900" indent="-342900">
              <a:buClr>
                <a:schemeClr val="accent6"/>
              </a:buClr>
              <a:buAutoNum type="arabicPeriod"/>
            </a:pPr>
            <a:endParaRPr lang="es-ES_tradnl" sz="2800"/>
          </a:p>
          <a:p>
            <a:endParaRPr lang="es-ES_trad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78" y="1895061"/>
            <a:ext cx="4262986" cy="368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9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0575"/>
            <a:ext cx="2915477" cy="675860"/>
          </a:xfrm>
          <a:prstGeom prst="rect">
            <a:avLst/>
          </a:prstGeom>
          <a:solidFill>
            <a:srgbClr val="93B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3</a:t>
            </a:fld>
            <a:endParaRPr lang="es-CO"/>
          </a:p>
        </p:txBody>
      </p:sp>
      <p:sp>
        <p:nvSpPr>
          <p:cNvPr id="4" name="TextBox 3"/>
          <p:cNvSpPr txBox="1"/>
          <p:nvPr/>
        </p:nvSpPr>
        <p:spPr>
          <a:xfrm>
            <a:off x="225286" y="569843"/>
            <a:ext cx="2690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>
                <a:solidFill>
                  <a:schemeClr val="bg1"/>
                </a:solidFill>
              </a:rPr>
              <a:t>1. INTRODUCCIÓN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4579" y="1589615"/>
            <a:ext cx="665383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/>
              <a:t>El </a:t>
            </a:r>
            <a:r>
              <a:rPr lang="en-US" b="1"/>
              <a:t>Plan </a:t>
            </a:r>
            <a:r>
              <a:rPr lang="en-US" b="1" err="1"/>
              <a:t>Anticorrupción</a:t>
            </a:r>
            <a:r>
              <a:rPr lang="en-US" b="1"/>
              <a:t> y de </a:t>
            </a:r>
            <a:r>
              <a:rPr lang="en-US" b="1" err="1"/>
              <a:t>Atención</a:t>
            </a:r>
            <a:r>
              <a:rPr lang="en-US" b="1"/>
              <a:t> al </a:t>
            </a:r>
            <a:r>
              <a:rPr lang="en-US" b="1" err="1"/>
              <a:t>Ciudadano</a:t>
            </a:r>
            <a:r>
              <a:rPr lang="en-US" b="1"/>
              <a:t> </a:t>
            </a:r>
            <a:r>
              <a:rPr lang="en-US" err="1"/>
              <a:t>hace</a:t>
            </a:r>
            <a:r>
              <a:rPr lang="en-US"/>
              <a:t> parte del </a:t>
            </a:r>
            <a:r>
              <a:rPr lang="en-US" b="1" err="1"/>
              <a:t>Modelo</a:t>
            </a:r>
            <a:r>
              <a:rPr lang="en-US" b="1"/>
              <a:t> </a:t>
            </a:r>
            <a:r>
              <a:rPr lang="en-US" b="1" err="1"/>
              <a:t>Integrado</a:t>
            </a:r>
            <a:r>
              <a:rPr lang="en-US" b="1"/>
              <a:t> de </a:t>
            </a:r>
            <a:r>
              <a:rPr lang="en-US" b="1" err="1"/>
              <a:t>Planeación</a:t>
            </a:r>
            <a:r>
              <a:rPr lang="en-US" b="1"/>
              <a:t> y </a:t>
            </a:r>
            <a:r>
              <a:rPr lang="en-US" b="1" err="1"/>
              <a:t>Gestión</a:t>
            </a:r>
            <a:r>
              <a:rPr lang="en-US" b="1"/>
              <a:t> - MIPG</a:t>
            </a:r>
            <a:r>
              <a:rPr lang="en-US"/>
              <a:t>, que se </a:t>
            </a:r>
            <a:r>
              <a:rPr lang="en-US" err="1"/>
              <a:t>aplica</a:t>
            </a:r>
            <a:r>
              <a:rPr lang="en-US"/>
              <a:t> a las </a:t>
            </a:r>
            <a:r>
              <a:rPr lang="en-US" err="1"/>
              <a:t>entidades</a:t>
            </a:r>
            <a:r>
              <a:rPr lang="en-US"/>
              <a:t> y </a:t>
            </a:r>
            <a:r>
              <a:rPr lang="en-US" err="1"/>
              <a:t>organismos</a:t>
            </a:r>
            <a:r>
              <a:rPr lang="en-US"/>
              <a:t> de la Rama </a:t>
            </a:r>
            <a:r>
              <a:rPr lang="en-US" err="1"/>
              <a:t>Ejecutiva</a:t>
            </a:r>
            <a:r>
              <a:rPr lang="en-US"/>
              <a:t> del </a:t>
            </a:r>
            <a:r>
              <a:rPr lang="en-US" err="1"/>
              <a:t>Poder</a:t>
            </a:r>
            <a:r>
              <a:rPr lang="en-US"/>
              <a:t> </a:t>
            </a:r>
            <a:r>
              <a:rPr lang="en-US" err="1"/>
              <a:t>Público</a:t>
            </a:r>
            <a:r>
              <a:rPr lang="en-US"/>
              <a:t> del </a:t>
            </a:r>
            <a:r>
              <a:rPr lang="en-US" err="1"/>
              <a:t>Orden</a:t>
            </a:r>
            <a:r>
              <a:rPr lang="en-US"/>
              <a:t> Nacional. </a:t>
            </a:r>
          </a:p>
          <a:p>
            <a:pPr algn="just"/>
            <a:r>
              <a:rPr lang="en-US" err="1"/>
              <a:t>Está</a:t>
            </a:r>
            <a:r>
              <a:rPr lang="en-US"/>
              <a:t> </a:t>
            </a:r>
            <a:r>
              <a:rPr lang="en-US" err="1"/>
              <a:t>contemplado</a:t>
            </a:r>
            <a:r>
              <a:rPr lang="en-US"/>
              <a:t> </a:t>
            </a:r>
            <a:r>
              <a:rPr lang="en-US" err="1"/>
              <a:t>dentro</a:t>
            </a:r>
            <a:r>
              <a:rPr lang="en-US"/>
              <a:t> de la </a:t>
            </a:r>
            <a:r>
              <a:rPr lang="en-US" err="1"/>
              <a:t>política</a:t>
            </a:r>
            <a:r>
              <a:rPr lang="en-US"/>
              <a:t> de </a:t>
            </a:r>
            <a:r>
              <a:rPr lang="en-US" err="1"/>
              <a:t>desarrollo</a:t>
            </a:r>
            <a:r>
              <a:rPr lang="en-US"/>
              <a:t> </a:t>
            </a:r>
            <a:r>
              <a:rPr lang="en-US" err="1"/>
              <a:t>administrativo</a:t>
            </a:r>
            <a:r>
              <a:rPr lang="en-US"/>
              <a:t> de </a:t>
            </a:r>
            <a:r>
              <a:rPr lang="en-US" err="1"/>
              <a:t>transparencia</a:t>
            </a:r>
            <a:r>
              <a:rPr lang="en-US"/>
              <a:t>, </a:t>
            </a:r>
            <a:r>
              <a:rPr lang="en-US" err="1"/>
              <a:t>participación</a:t>
            </a:r>
            <a:r>
              <a:rPr lang="en-US"/>
              <a:t> y </a:t>
            </a:r>
            <a:r>
              <a:rPr lang="en-US" err="1"/>
              <a:t>servicio</a:t>
            </a:r>
            <a:r>
              <a:rPr lang="en-US"/>
              <a:t> al </a:t>
            </a:r>
            <a:r>
              <a:rPr lang="en-US" err="1"/>
              <a:t>ciudadano</a:t>
            </a:r>
            <a:r>
              <a:rPr lang="en-US"/>
              <a:t> y </a:t>
            </a:r>
            <a:r>
              <a:rPr lang="en-US" err="1"/>
              <a:t>reglamentado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el </a:t>
            </a:r>
            <a:r>
              <a:rPr lang="en-US" err="1"/>
              <a:t>artículo</a:t>
            </a:r>
            <a:r>
              <a:rPr lang="en-US"/>
              <a:t> 73 de la Ley 1474 de 2011. </a:t>
            </a:r>
          </a:p>
          <a:p>
            <a:pPr algn="just"/>
            <a:endParaRPr lang="en-US"/>
          </a:p>
          <a:p>
            <a:pPr algn="just"/>
            <a:r>
              <a:rPr lang="en-US"/>
              <a:t>La </a:t>
            </a:r>
            <a:r>
              <a:rPr lang="en-US" b="1" err="1"/>
              <a:t>Unidad</a:t>
            </a:r>
            <a:r>
              <a:rPr lang="en-US" b="1"/>
              <a:t> </a:t>
            </a:r>
            <a:r>
              <a:rPr lang="en-US" b="1" err="1"/>
              <a:t>Administrativa</a:t>
            </a:r>
            <a:r>
              <a:rPr lang="en-US" b="1"/>
              <a:t> Especial de </a:t>
            </a:r>
            <a:r>
              <a:rPr lang="en-US" b="1" err="1"/>
              <a:t>Rehabilitación</a:t>
            </a:r>
            <a:r>
              <a:rPr lang="en-US" b="1"/>
              <a:t> y </a:t>
            </a:r>
            <a:r>
              <a:rPr lang="en-US" b="1" err="1"/>
              <a:t>Mantenimiento</a:t>
            </a:r>
            <a:r>
              <a:rPr lang="en-US" b="1"/>
              <a:t> Vial </a:t>
            </a:r>
            <a:r>
              <a:rPr lang="en-US"/>
              <a:t>a </a:t>
            </a:r>
            <a:r>
              <a:rPr lang="en-US" err="1"/>
              <a:t>través</a:t>
            </a:r>
            <a:r>
              <a:rPr lang="en-US"/>
              <a:t> de la </a:t>
            </a:r>
            <a:r>
              <a:rPr lang="en-US" b="1" err="1"/>
              <a:t>Oficina</a:t>
            </a:r>
            <a:r>
              <a:rPr lang="en-US" b="1"/>
              <a:t> </a:t>
            </a:r>
            <a:r>
              <a:rPr lang="en-US" b="1" err="1"/>
              <a:t>Asesora</a:t>
            </a:r>
            <a:r>
              <a:rPr lang="en-US" b="1"/>
              <a:t> de </a:t>
            </a:r>
            <a:r>
              <a:rPr lang="en-US" b="1" err="1"/>
              <a:t>Planeación</a:t>
            </a:r>
            <a:r>
              <a:rPr lang="en-US"/>
              <a:t>, </a:t>
            </a:r>
            <a:r>
              <a:rPr lang="en-US" err="1"/>
              <a:t>realiza</a:t>
            </a:r>
            <a:r>
              <a:rPr lang="en-US"/>
              <a:t> el </a:t>
            </a:r>
            <a:r>
              <a:rPr lang="en-US" err="1"/>
              <a:t>monitoreo</a:t>
            </a:r>
            <a:r>
              <a:rPr lang="en-US"/>
              <a:t> al Plan </a:t>
            </a:r>
            <a:r>
              <a:rPr lang="en-US" err="1"/>
              <a:t>Anticorrupción</a:t>
            </a:r>
            <a:r>
              <a:rPr lang="en-US"/>
              <a:t> y de </a:t>
            </a:r>
            <a:r>
              <a:rPr lang="en-US" err="1"/>
              <a:t>Atención</a:t>
            </a:r>
            <a:r>
              <a:rPr lang="en-US"/>
              <a:t> al </a:t>
            </a:r>
            <a:r>
              <a:rPr lang="en-US" err="1"/>
              <a:t>Ciudadano</a:t>
            </a:r>
            <a:r>
              <a:rPr lang="en-US"/>
              <a:t>, de </a:t>
            </a:r>
            <a:r>
              <a:rPr lang="en-US" err="1"/>
              <a:t>tal</a:t>
            </a:r>
            <a:r>
              <a:rPr lang="en-US"/>
              <a:t> </a:t>
            </a:r>
            <a:r>
              <a:rPr lang="en-US" err="1"/>
              <a:t>manera</a:t>
            </a:r>
            <a:r>
              <a:rPr lang="en-US"/>
              <a:t> que se </a:t>
            </a:r>
            <a:r>
              <a:rPr lang="en-US" err="1"/>
              <a:t>garantice</a:t>
            </a:r>
            <a:r>
              <a:rPr lang="en-US"/>
              <a:t> la </a:t>
            </a:r>
            <a:r>
              <a:rPr lang="en-US" err="1"/>
              <a:t>ejecución</a:t>
            </a:r>
            <a:r>
              <a:rPr lang="en-US"/>
              <a:t> de </a:t>
            </a:r>
            <a:r>
              <a:rPr lang="en-US" err="1"/>
              <a:t>cada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de las </a:t>
            </a:r>
            <a:r>
              <a:rPr lang="en-US" err="1"/>
              <a:t>actividades</a:t>
            </a:r>
            <a:r>
              <a:rPr lang="en-US"/>
              <a:t> </a:t>
            </a:r>
            <a:r>
              <a:rPr lang="en-US" err="1"/>
              <a:t>formuladas</a:t>
            </a:r>
            <a:r>
              <a:rPr lang="en-US"/>
              <a:t> </a:t>
            </a:r>
            <a:r>
              <a:rPr lang="en-US" err="1"/>
              <a:t>por</a:t>
            </a:r>
            <a:r>
              <a:rPr lang="en-US"/>
              <a:t> </a:t>
            </a:r>
            <a:r>
              <a:rPr lang="en-US" err="1"/>
              <a:t>cada</a:t>
            </a:r>
            <a:r>
              <a:rPr lang="en-US"/>
              <a:t> </a:t>
            </a:r>
            <a:r>
              <a:rPr lang="en-US" err="1"/>
              <a:t>uno</a:t>
            </a:r>
            <a:r>
              <a:rPr lang="en-US"/>
              <a:t> de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responsables</a:t>
            </a:r>
            <a:r>
              <a:rPr lang="en-US"/>
              <a:t> y que son de gran </a:t>
            </a:r>
            <a:r>
              <a:rPr lang="en-US" err="1"/>
              <a:t>impacto</a:t>
            </a:r>
            <a:r>
              <a:rPr lang="en-US"/>
              <a:t> para </a:t>
            </a:r>
            <a:r>
              <a:rPr lang="en-US" err="1"/>
              <a:t>mitigar</a:t>
            </a:r>
            <a:r>
              <a:rPr lang="en-US"/>
              <a:t>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posibles</a:t>
            </a:r>
            <a:r>
              <a:rPr lang="en-US"/>
              <a:t> </a:t>
            </a:r>
            <a:r>
              <a:rPr lang="en-US" err="1"/>
              <a:t>hechos</a:t>
            </a:r>
            <a:r>
              <a:rPr lang="en-US"/>
              <a:t> de </a:t>
            </a:r>
            <a:r>
              <a:rPr lang="en-US" err="1"/>
              <a:t>corrupción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la </a:t>
            </a:r>
            <a:r>
              <a:rPr lang="en-US" err="1"/>
              <a:t>entidad</a:t>
            </a:r>
            <a:r>
              <a:rPr lang="en-US"/>
              <a:t>.</a:t>
            </a:r>
            <a:endParaRPr lang="es-ES_trad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177" y="2548442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98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0575"/>
            <a:ext cx="2915477" cy="675860"/>
          </a:xfrm>
          <a:prstGeom prst="rect">
            <a:avLst/>
          </a:prstGeom>
          <a:solidFill>
            <a:srgbClr val="93B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TextBox 2"/>
          <p:cNvSpPr txBox="1"/>
          <p:nvPr/>
        </p:nvSpPr>
        <p:spPr>
          <a:xfrm>
            <a:off x="225286" y="569843"/>
            <a:ext cx="2690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>
                <a:solidFill>
                  <a:schemeClr val="bg1"/>
                </a:solidFill>
              </a:rPr>
              <a:t>2. METODOLOGÍA</a:t>
            </a:r>
          </a:p>
        </p:txBody>
      </p:sp>
      <p:sp>
        <p:nvSpPr>
          <p:cNvPr id="4" name="Rectangle 3"/>
          <p:cNvSpPr/>
          <p:nvPr/>
        </p:nvSpPr>
        <p:spPr>
          <a:xfrm>
            <a:off x="375892" y="1275618"/>
            <a:ext cx="10768779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en-US" sz="1600"/>
              <a:t>Para el primer </a:t>
            </a:r>
            <a:r>
              <a:rPr lang="en-US" sz="1600" err="1"/>
              <a:t>cuatrimestre</a:t>
            </a:r>
            <a:r>
              <a:rPr lang="en-US" sz="1600"/>
              <a:t> del </a:t>
            </a:r>
            <a:r>
              <a:rPr lang="en-US" sz="1600" err="1"/>
              <a:t>año</a:t>
            </a:r>
            <a:r>
              <a:rPr lang="en-US" sz="1600"/>
              <a:t> la </a:t>
            </a:r>
            <a:r>
              <a:rPr lang="en-US" sz="1600" err="1"/>
              <a:t>Oficina</a:t>
            </a:r>
            <a:r>
              <a:rPr lang="en-US" sz="1600"/>
              <a:t> </a:t>
            </a:r>
            <a:r>
              <a:rPr lang="en-US" sz="1600" err="1"/>
              <a:t>Asesora</a:t>
            </a:r>
            <a:r>
              <a:rPr lang="en-US" sz="1600"/>
              <a:t> de </a:t>
            </a:r>
            <a:r>
              <a:rPr lang="en-US" sz="1600" err="1"/>
              <a:t>Planeación</a:t>
            </a:r>
            <a:r>
              <a:rPr lang="en-US" sz="1600"/>
              <a:t> </a:t>
            </a:r>
            <a:r>
              <a:rPr lang="en-US" sz="1600" err="1"/>
              <a:t>remitió</a:t>
            </a:r>
            <a:r>
              <a:rPr lang="en-US" sz="1600"/>
              <a:t> </a:t>
            </a:r>
            <a:r>
              <a:rPr lang="en-US" sz="1600" err="1"/>
              <a:t>unas</a:t>
            </a:r>
            <a:r>
              <a:rPr lang="en-US" sz="1600"/>
              <a:t> </a:t>
            </a:r>
            <a:r>
              <a:rPr lang="en-US" sz="1600" err="1"/>
              <a:t>alertas</a:t>
            </a:r>
            <a:r>
              <a:rPr lang="en-US" sz="1600"/>
              <a:t> para la </a:t>
            </a:r>
            <a:r>
              <a:rPr lang="en-US" sz="1600" err="1"/>
              <a:t>formulación</a:t>
            </a:r>
            <a:r>
              <a:rPr lang="en-US" sz="1600"/>
              <a:t>, </a:t>
            </a:r>
            <a:r>
              <a:rPr lang="en-US" sz="1600" err="1"/>
              <a:t>reformulación</a:t>
            </a:r>
            <a:r>
              <a:rPr lang="en-US" sz="1600"/>
              <a:t> y </a:t>
            </a:r>
            <a:r>
              <a:rPr lang="en-US" sz="1600" err="1"/>
              <a:t>organización</a:t>
            </a:r>
            <a:r>
              <a:rPr lang="en-US" sz="1600"/>
              <a:t> de las </a:t>
            </a:r>
            <a:r>
              <a:rPr lang="en-US" sz="1600" err="1"/>
              <a:t>evidencias</a:t>
            </a:r>
            <a:r>
              <a:rPr lang="en-US" sz="1600"/>
              <a:t> para el </a:t>
            </a:r>
            <a:r>
              <a:rPr lang="en-US" sz="1600" err="1"/>
              <a:t>reporte</a:t>
            </a:r>
            <a:r>
              <a:rPr lang="en-US" sz="1600"/>
              <a:t>, </a:t>
            </a:r>
            <a:r>
              <a:rPr lang="en-US" sz="1600" err="1"/>
              <a:t>esto</a:t>
            </a:r>
            <a:r>
              <a:rPr lang="en-US" sz="1600"/>
              <a:t>  se </a:t>
            </a:r>
            <a:r>
              <a:rPr lang="en-US" sz="1600" err="1"/>
              <a:t>realizó</a:t>
            </a:r>
            <a:r>
              <a:rPr lang="en-US" sz="1600"/>
              <a:t> junto con una </a:t>
            </a:r>
            <a:r>
              <a:rPr lang="en-US" sz="1600" err="1"/>
              <a:t>alerta</a:t>
            </a:r>
            <a:r>
              <a:rPr lang="en-US" sz="1600"/>
              <a:t> para </a:t>
            </a:r>
            <a:r>
              <a:rPr lang="en-US" sz="1600" err="1"/>
              <a:t>lograr</a:t>
            </a:r>
            <a:r>
              <a:rPr lang="en-US" sz="1600"/>
              <a:t> la </a:t>
            </a:r>
            <a:r>
              <a:rPr lang="en-US" sz="1600" err="1"/>
              <a:t>ejecución</a:t>
            </a:r>
            <a:r>
              <a:rPr lang="en-US" sz="1600"/>
              <a:t> de las </a:t>
            </a:r>
            <a:r>
              <a:rPr lang="en-US" sz="1600" err="1"/>
              <a:t>actividades</a:t>
            </a:r>
            <a:r>
              <a:rPr lang="en-US" sz="1600"/>
              <a:t> </a:t>
            </a:r>
            <a:r>
              <a:rPr lang="en-US" sz="1600" err="1"/>
              <a:t>programadas</a:t>
            </a:r>
            <a:r>
              <a:rPr lang="en-US" sz="1600"/>
              <a:t>.</a:t>
            </a:r>
            <a:endParaRPr lang="es-ES_tradnl" sz="160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pic>
        <p:nvPicPr>
          <p:cNvPr id="7" name="Imagen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t="2403" r="2918" b="18814"/>
          <a:stretch/>
        </p:blipFill>
        <p:spPr bwMode="auto">
          <a:xfrm>
            <a:off x="208840" y="2768787"/>
            <a:ext cx="4949133" cy="262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030" y="2659271"/>
            <a:ext cx="6073289" cy="2839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5285" y="2350725"/>
            <a:ext cx="4916245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_tradnl" sz="1400" i="1" dirty="0">
                <a:solidFill>
                  <a:srgbClr val="93BB17"/>
                </a:solidFill>
              </a:rPr>
              <a:t>Imagen 1. </a:t>
            </a:r>
            <a:r>
              <a:rPr lang="es-ES_tradnl" sz="1400"/>
              <a:t>Correo de formulación del PAAC 2020 - 11 de febrero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4485" y="2350724"/>
            <a:ext cx="6514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i="1">
                <a:solidFill>
                  <a:srgbClr val="93BB17"/>
                </a:solidFill>
              </a:rPr>
              <a:t>Imagen 2. </a:t>
            </a:r>
            <a:r>
              <a:rPr lang="es-ES_tradnl" sz="1400"/>
              <a:t>Correo de información de publicación de la versión 2 del PAAC - 12 de marzo</a:t>
            </a:r>
          </a:p>
        </p:txBody>
      </p:sp>
    </p:spTree>
    <p:extLst>
      <p:ext uri="{BB962C8B-B14F-4D97-AF65-F5344CB8AC3E}">
        <p14:creationId xmlns:p14="http://schemas.microsoft.com/office/powerpoint/2010/main" val="228099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0575"/>
            <a:ext cx="2915477" cy="675860"/>
          </a:xfrm>
          <a:prstGeom prst="rect">
            <a:avLst/>
          </a:prstGeom>
          <a:solidFill>
            <a:srgbClr val="93B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5</a:t>
            </a:fld>
            <a:endParaRPr lang="es-CO"/>
          </a:p>
        </p:txBody>
      </p:sp>
      <p:sp>
        <p:nvSpPr>
          <p:cNvPr id="7" name="TextBox 6"/>
          <p:cNvSpPr txBox="1"/>
          <p:nvPr/>
        </p:nvSpPr>
        <p:spPr>
          <a:xfrm>
            <a:off x="225286" y="569843"/>
            <a:ext cx="2690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>
                <a:solidFill>
                  <a:schemeClr val="bg1"/>
                </a:solidFill>
              </a:rPr>
              <a:t>2. METODOLOGÍA</a:t>
            </a:r>
          </a:p>
        </p:txBody>
      </p:sp>
      <p:sp>
        <p:nvSpPr>
          <p:cNvPr id="8" name="Rectangle 7"/>
          <p:cNvSpPr/>
          <p:nvPr/>
        </p:nvSpPr>
        <p:spPr>
          <a:xfrm>
            <a:off x="796067" y="1450103"/>
            <a:ext cx="62394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200"/>
              <a:t>El Plan Anticorrupción y de Atención al Ciudadano vigente para el I cuatrimestre, se encuentra en la versión 2, cargado en la página web, sección transparencia, numeral 6.1.4. y adjunto a este informe. </a:t>
            </a:r>
          </a:p>
          <a:p>
            <a:pPr algn="just"/>
            <a:endParaRPr lang="es-ES_tradnl" sz="1200"/>
          </a:p>
          <a:p>
            <a:pPr algn="just"/>
            <a:r>
              <a:rPr lang="es-ES_tradnl" sz="1200"/>
              <a:t>Por otro lado, es importante precisar que las evidencias están organizadas de la siguiente manera: </a:t>
            </a:r>
            <a:endParaRPr lang="en-US" sz="1200"/>
          </a:p>
          <a:p>
            <a:pPr algn="just"/>
            <a:r>
              <a:rPr lang="es-ES_tradnl" sz="1200"/>
              <a:t> </a:t>
            </a:r>
            <a:endParaRPr lang="en-US" sz="1200"/>
          </a:p>
          <a:p>
            <a:pPr marL="171450" lvl="0" indent="-171450" algn="just">
              <a:buFont typeface="Arial" charset="0"/>
              <a:buChar char="•"/>
            </a:pPr>
            <a:r>
              <a:rPr lang="es-ES_tradnl" sz="1200"/>
              <a:t>Por componente (número de componente y nombre)</a:t>
            </a:r>
            <a:endParaRPr lang="en-US" sz="1200"/>
          </a:p>
          <a:p>
            <a:pPr marL="171450" lvl="0" indent="-171450" algn="just">
              <a:buFont typeface="Arial" charset="0"/>
              <a:buChar char="•"/>
            </a:pPr>
            <a:r>
              <a:rPr lang="es-ES_tradnl" sz="1200"/>
              <a:t>El archivo evidencia posee un código para mejor identificación </a:t>
            </a:r>
          </a:p>
          <a:p>
            <a:pPr lvl="0" algn="just"/>
            <a:r>
              <a:rPr lang="es-ES_tradnl" sz="1200"/>
              <a:t>	Ejemplo: </a:t>
            </a:r>
            <a:r>
              <a:rPr lang="es-ES_tradnl" sz="1200" b="1"/>
              <a:t>C1-1.1-Nombre del archivo.</a:t>
            </a:r>
            <a:endParaRPr lang="en-US" sz="1200"/>
          </a:p>
          <a:p>
            <a:pPr algn="just"/>
            <a:r>
              <a:rPr lang="es-ES_tradnl" sz="1200" b="1"/>
              <a:t>- C: significa componente, 1: en el caso del ejemplo hacia relación al primer componente. </a:t>
            </a:r>
            <a:endParaRPr lang="en-US" sz="1200"/>
          </a:p>
          <a:p>
            <a:pPr algn="just"/>
            <a:r>
              <a:rPr lang="es-ES_tradnl" sz="1200" b="1"/>
              <a:t>- 1.1: es el número de la actividad que se encuentra dentro del componente </a:t>
            </a:r>
            <a:endParaRPr lang="en-US" sz="1200"/>
          </a:p>
          <a:p>
            <a:pPr algn="just"/>
            <a:r>
              <a:rPr lang="es-ES_tradnl" sz="1200" b="1"/>
              <a:t>- Nombre del archivo: Nombre de la evidencia, carpeta o documento.</a:t>
            </a:r>
            <a:endParaRPr lang="en-US" sz="1200"/>
          </a:p>
          <a:p>
            <a:pPr algn="just"/>
            <a:r>
              <a:rPr lang="es-ES_tradnl" sz="1200" b="1"/>
              <a:t> </a:t>
            </a:r>
            <a:endParaRPr lang="en-US" sz="1200"/>
          </a:p>
          <a:p>
            <a:pPr algn="just"/>
            <a:r>
              <a:rPr lang="es-ES_tradnl" sz="1200" b="1"/>
              <a:t>Aplicando la formula un ejemplo es C1-1.1-Acta de revisión política administración de riesgos</a:t>
            </a:r>
            <a:endParaRPr lang="en-US" sz="1200"/>
          </a:p>
          <a:p>
            <a:pPr algn="just"/>
            <a:r>
              <a:rPr lang="es-ES_tradnl" sz="1200" b="1"/>
              <a:t> </a:t>
            </a:r>
            <a:endParaRPr lang="en-US" sz="1200"/>
          </a:p>
          <a:p>
            <a:pPr lvl="0" algn="just"/>
            <a:r>
              <a:rPr lang="es-ES_tradnl" sz="1200"/>
              <a:t>Dentro de cada una de las carpetas por componente se encuentra el reporte cualitativo en Excel. </a:t>
            </a:r>
            <a:endParaRPr lang="en-US" sz="1200"/>
          </a:p>
          <a:p>
            <a:pPr algn="just"/>
            <a:r>
              <a:rPr lang="es-ES_tradnl" sz="1200"/>
              <a:t> </a:t>
            </a:r>
            <a:endParaRPr lang="en-US" sz="1200"/>
          </a:p>
          <a:p>
            <a:pPr algn="just"/>
            <a:r>
              <a:rPr lang="es-ES_tradnl" sz="1200"/>
              <a:t>Lo anterior, aplica solamente para las actividades que tenían fecha de realización con corte a 30 de abril del presente. Para el caso de las actividades que tienen fecha de realización posterior, estas se encuentran en una carpeta llamada </a:t>
            </a:r>
            <a:r>
              <a:rPr lang="es-ES_tradnl" sz="1200" b="1"/>
              <a:t>AVANCES, </a:t>
            </a:r>
            <a:r>
              <a:rPr lang="es-ES_tradnl" sz="1200"/>
              <a:t>que está organizada por componentes, y dentro de estos están las evidencias y el formato Excel de reporte.</a:t>
            </a:r>
            <a:r>
              <a:rPr lang="es-ES_tradnl" sz="1200" b="1"/>
              <a:t> </a:t>
            </a:r>
            <a:endParaRPr lang="en-US" sz="12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485" y="2153346"/>
            <a:ext cx="4755505" cy="30130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45487" y="1765595"/>
            <a:ext cx="4595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i="1">
                <a:solidFill>
                  <a:srgbClr val="93BB17"/>
                </a:solidFill>
              </a:rPr>
              <a:t>Imagen 3. </a:t>
            </a:r>
            <a:r>
              <a:rPr lang="es-ES_tradnl" sz="1200"/>
              <a:t>Correo de instrucciones de reporte del PAAC. - 13 de febrero</a:t>
            </a:r>
          </a:p>
        </p:txBody>
      </p:sp>
    </p:spTree>
    <p:extLst>
      <p:ext uri="{BB962C8B-B14F-4D97-AF65-F5344CB8AC3E}">
        <p14:creationId xmlns:p14="http://schemas.microsoft.com/office/powerpoint/2010/main" val="1813697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0575"/>
            <a:ext cx="4765638" cy="675860"/>
          </a:xfrm>
          <a:prstGeom prst="rect">
            <a:avLst/>
          </a:prstGeom>
          <a:solidFill>
            <a:srgbClr val="93B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TextBox 2"/>
          <p:cNvSpPr txBox="1"/>
          <p:nvPr/>
        </p:nvSpPr>
        <p:spPr>
          <a:xfrm>
            <a:off x="225286" y="569843"/>
            <a:ext cx="5035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>
                <a:solidFill>
                  <a:schemeClr val="bg1"/>
                </a:solidFill>
              </a:rPr>
              <a:t>2. AVANCES POR COMPONENTES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sp>
        <p:nvSpPr>
          <p:cNvPr id="9" name="TextBox 8"/>
          <p:cNvSpPr txBox="1"/>
          <p:nvPr/>
        </p:nvSpPr>
        <p:spPr>
          <a:xfrm>
            <a:off x="3112986" y="1876754"/>
            <a:ext cx="5959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i="1">
                <a:solidFill>
                  <a:srgbClr val="93BB17"/>
                </a:solidFill>
              </a:rPr>
              <a:t>Tabla 1. </a:t>
            </a:r>
            <a:r>
              <a:rPr lang="es-CO" sz="1200" b="1"/>
              <a:t>Número de actividades por componente</a:t>
            </a:r>
            <a:r>
              <a:rPr lang="en-US" sz="1200"/>
              <a:t> </a:t>
            </a:r>
            <a:r>
              <a:rPr lang="es-CO" sz="1200" b="1"/>
              <a:t>Número de actividades por componente</a:t>
            </a:r>
            <a:r>
              <a:rPr lang="en-US" sz="1200"/>
              <a:t> </a:t>
            </a:r>
            <a:endParaRPr lang="es-ES_tradnl" sz="1200"/>
          </a:p>
        </p:txBody>
      </p:sp>
      <p:sp>
        <p:nvSpPr>
          <p:cNvPr id="10" name="Rectangle 9"/>
          <p:cNvSpPr/>
          <p:nvPr/>
        </p:nvSpPr>
        <p:spPr>
          <a:xfrm>
            <a:off x="512833" y="1214225"/>
            <a:ext cx="94996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_tradnl" sz="1600">
                <a:latin typeface="Calibri" charset="0"/>
                <a:ea typeface="Calibri" charset="0"/>
                <a:cs typeface="Calibri" charset="0"/>
              </a:rPr>
              <a:t>A continuación, se presenta un avance porcentual de la implementación del Plan, conforme a lo programado y a lo ejecutado por los componentes para la vigencia: </a:t>
            </a:r>
            <a:endParaRPr lang="en-US" sz="1600"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904208"/>
              </p:ext>
            </p:extLst>
          </p:nvPr>
        </p:nvGraphicFramePr>
        <p:xfrm>
          <a:off x="3097239" y="2215207"/>
          <a:ext cx="5880735" cy="213690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60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Componente </a:t>
                      </a:r>
                      <a:endParaRPr lang="en-US" sz="10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Actividades formuladas</a:t>
                      </a:r>
                      <a:endParaRPr lang="en-US" sz="10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Actividades ejecutadas</a:t>
                      </a:r>
                      <a:endParaRPr lang="en-US" sz="10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347"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  <a:buNone/>
                      </a:pPr>
                      <a:r>
                        <a:rPr lang="es-CO" sz="1200">
                          <a:effectLst/>
                        </a:rPr>
                        <a:t>Riesgos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s-CO" sz="1200" b="1">
                          <a:effectLst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s-CO" sz="1200" b="1">
                          <a:effectLst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4197846"/>
                  </a:ext>
                </a:extLst>
              </a:tr>
              <a:tr h="268347"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  <a:buNone/>
                      </a:pPr>
                      <a:r>
                        <a:rPr lang="es-CO" sz="1200">
                          <a:effectLst/>
                        </a:rPr>
                        <a:t>Rendición de cuentas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s-CO" sz="1200" b="1">
                          <a:effectLst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s-CO" sz="1200" b="1">
                          <a:effectLst/>
                        </a:rPr>
                        <a:t>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143958"/>
                  </a:ext>
                </a:extLst>
              </a:tr>
              <a:tr h="268347"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  <a:buNone/>
                      </a:pPr>
                      <a:r>
                        <a:rPr lang="es-CO" sz="1200">
                          <a:effectLst/>
                        </a:rPr>
                        <a:t>Atención al ciudadano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s-CO" sz="1200" b="1">
                          <a:effectLst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s-CO" sz="1200" b="1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9596388"/>
                  </a:ext>
                </a:extLst>
              </a:tr>
              <a:tr h="268347"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  <a:buNone/>
                      </a:pPr>
                      <a:r>
                        <a:rPr lang="es-CO" sz="1200">
                          <a:effectLst/>
                        </a:rPr>
                        <a:t>Transparencia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s-CO" sz="1200" b="1">
                          <a:effectLst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s-CO" sz="1200" b="1">
                          <a:effectLst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0510725"/>
                  </a:ext>
                </a:extLst>
              </a:tr>
              <a:tr h="2683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Integridad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347"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  <a:buNone/>
                      </a:pPr>
                      <a:r>
                        <a:rPr lang="es-CO" sz="1200">
                          <a:effectLst/>
                        </a:rPr>
                        <a:t> Actividades totales</a:t>
                      </a: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s-CO" sz="1200" b="1">
                          <a:effectLst/>
                        </a:rPr>
                        <a:t> 18</a:t>
                      </a:r>
                      <a:endParaRPr lang="en-US" sz="1000" b="1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s-CO" sz="1200" b="1">
                          <a:effectLst/>
                        </a:rPr>
                        <a:t> 15</a:t>
                      </a:r>
                      <a:endParaRPr lang="en-US" sz="1000" b="1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2984692"/>
                  </a:ext>
                </a:extLst>
              </a:tr>
              <a:tr h="2146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Porcentaje Total</a:t>
                      </a:r>
                      <a:endParaRPr lang="en-US" sz="10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</a:rPr>
                        <a:t> 18,16%</a:t>
                      </a:r>
                      <a:endParaRPr lang="en-US" sz="1000" b="1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r>
                        <a:rPr lang="es-CO" sz="1200" b="1">
                          <a:effectLst/>
                        </a:rPr>
                        <a:t>15,95%</a:t>
                      </a:r>
                      <a:endParaRPr lang="en-US" sz="1000" b="1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571368" y="4570470"/>
            <a:ext cx="1047403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CO" sz="1600" dirty="0"/>
              <a:t>Con corte a 30 de abril del 2020, el plan debería presentar un avance del 18,16%. Sin embargo, alcanzó un 15,95%. Es decir, que llevamos un retraso en el </a:t>
            </a:r>
            <a:r>
              <a:rPr lang="es-CO" sz="1600" dirty="0">
                <a:solidFill>
                  <a:srgbClr val="FF0000"/>
                </a:solidFill>
              </a:rPr>
              <a:t>2,66%</a:t>
            </a:r>
            <a:r>
              <a:rPr lang="es-CO" sz="1600" dirty="0"/>
              <a:t> de las actividades proyectadas</a:t>
            </a:r>
            <a:r>
              <a:rPr lang="es-CO" sz="1600" dirty="0">
                <a:solidFill>
                  <a:srgbClr val="000000"/>
                </a:solidFill>
              </a:rPr>
              <a:t>. Se ejecutaron 15 de las 18 actividades programadas. </a:t>
            </a:r>
            <a:endParaRPr lang="es-CO" sz="16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5B913587-5F68-49F7-A0EC-DEB686D4F45F}"/>
              </a:ext>
            </a:extLst>
          </p:cNvPr>
          <p:cNvSpPr/>
          <p:nvPr/>
        </p:nvSpPr>
        <p:spPr>
          <a:xfrm>
            <a:off x="615303" y="5293631"/>
            <a:ext cx="10165772" cy="830997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sz="1600" dirty="0"/>
              <a:t>Las actividades que se encuentran </a:t>
            </a:r>
            <a:r>
              <a:rPr lang="es-ES_tradnl" sz="1600" b="1" dirty="0"/>
              <a:t>INCUMPLIDAS</a:t>
            </a:r>
            <a:r>
              <a:rPr lang="es-ES_tradnl" sz="1600" dirty="0"/>
              <a:t>, están resaltadas en el Excel con color rojo. Es importante precisar que los retrasos en los cronogramas que presentan los componentes de rendición de cuentas y Atención al ciudadano obedecen a la contingencia ocasionada por el COVID-19.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52493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>
                <a:latin typeface="Calibri" charset="0"/>
                <a:ea typeface="Calibri" charset="0"/>
                <a:cs typeface="Calibri" charset="0"/>
              </a:rPr>
              <a:t>7</a:t>
            </a:fld>
            <a:endParaRPr lang="es-CO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50575"/>
            <a:ext cx="4765638" cy="675860"/>
          </a:xfrm>
          <a:prstGeom prst="rect">
            <a:avLst/>
          </a:prstGeom>
          <a:solidFill>
            <a:srgbClr val="93B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TextBox 12"/>
          <p:cNvSpPr txBox="1"/>
          <p:nvPr/>
        </p:nvSpPr>
        <p:spPr>
          <a:xfrm>
            <a:off x="225286" y="569843"/>
            <a:ext cx="5035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>
                <a:solidFill>
                  <a:schemeClr val="bg1"/>
                </a:solidFill>
              </a:rPr>
              <a:t>2. AVANCES POR COMPONENTES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569382"/>
              </p:ext>
            </p:extLst>
          </p:nvPr>
        </p:nvGraphicFramePr>
        <p:xfrm>
          <a:off x="1669853" y="1463973"/>
          <a:ext cx="5105400" cy="32994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385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Porcentaje de implementación del PAAC I Cuatrimestre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15,95%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669853" y="1215717"/>
            <a:ext cx="37858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T</a:t>
            </a:r>
            <a:r>
              <a:rPr kumimoji="0" lang="en-US" altLang="en-US" sz="1200" b="1" i="0" u="none" strike="noStrike" cap="none" normalizeH="0" baseline="0" err="1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abla</a:t>
            </a:r>
            <a:r>
              <a:rPr kumimoji="0" lang="en-US" altLang="en-US" sz="1200" b="1" i="0" u="none" strike="noStrike" cap="none" normalizeH="0" baseline="0" dirty="0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2. </a:t>
            </a:r>
            <a:r>
              <a:rPr kumimoji="0" lang="en-US" altLang="en-US" sz="1200" b="1" i="0" u="none" strike="noStrike" cap="none" normalizeH="0" baseline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Porcentaje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</a:t>
            </a:r>
            <a:r>
              <a:rPr kumimoji="0" lang="en-US" altLang="en-US" sz="1200" b="1" i="0" u="none" strike="noStrike" cap="none" normalizeH="0" baseline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implementación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PAAC I </a:t>
            </a:r>
            <a:r>
              <a:rPr kumimoji="0" lang="en-US" altLang="en-US" sz="1200" b="1" i="0" u="none" strike="noStrike" cap="none" normalizeH="0" baseline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Cuatrimestre</a:t>
            </a:r>
            <a:endParaRPr kumimoji="0" lang="en-US" altLang="en-US" sz="1200" b="1" i="0" u="none" strike="noStrike" cap="none" normalizeH="0" baseline="0">
              <a:ln>
                <a:noFill/>
              </a:ln>
              <a:effectLst/>
              <a:latin typeface="Calibri"/>
              <a:ea typeface="Calibri" charset="0"/>
              <a:cs typeface="Calibri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i="0" u="none" strike="noStrike" cap="none" normalizeH="0" baseline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Fuente: OAP</a:t>
            </a:r>
            <a:endParaRPr lang="en-US" altLang="en-US" sz="1200" i="0" u="none" strike="noStrike" cap="none" normalizeH="0" baseline="0">
              <a:ln>
                <a:noFill/>
              </a:ln>
              <a:effectLst/>
              <a:latin typeface="Calibri"/>
              <a:ea typeface="Calibri" charset="0"/>
              <a:cs typeface="Calibri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139195"/>
              </p:ext>
            </p:extLst>
          </p:nvPr>
        </p:nvGraphicFramePr>
        <p:xfrm>
          <a:off x="1669853" y="2399544"/>
          <a:ext cx="3594101" cy="329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4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Avance Componente I Riesgos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33,33%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669853" y="2121053"/>
            <a:ext cx="358753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T</a:t>
            </a:r>
            <a:r>
              <a:rPr kumimoji="0" lang="en-US" altLang="en-US" sz="1200" b="1" i="0" u="none" strike="noStrike" cap="none" normalizeH="0" baseline="0" err="1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abla</a:t>
            </a:r>
            <a:r>
              <a:rPr kumimoji="0" lang="en-US" altLang="en-US" sz="1200" b="1" i="0" u="none" strike="noStrike" cap="none" normalizeH="0" baseline="0" dirty="0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3 </a:t>
            </a:r>
            <a:r>
              <a:rPr kumimoji="0" lang="en-US" altLang="en-US" sz="1200" b="1" i="0" u="none" strike="noStrike" cap="none" normalizeH="0" baseline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Avance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del </a:t>
            </a:r>
            <a:r>
              <a:rPr kumimoji="0" lang="en-US" altLang="en-US" sz="1200" b="1" i="0" u="none" strike="noStrike" cap="none" normalizeH="0" baseline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componente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</a:t>
            </a:r>
            <a:r>
              <a:rPr kumimoji="0" lang="en-US" altLang="en-US" sz="1200" b="1" i="0" u="none" strike="noStrike" cap="none" normalizeH="0" baseline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Mapa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de </a:t>
            </a:r>
            <a:r>
              <a:rPr kumimoji="0" lang="en-US" altLang="en-US" sz="1200" b="1" i="0" u="none" strike="noStrike" cap="none" normalizeH="0" baseline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Riesgos</a:t>
            </a:r>
            <a:endParaRPr kumimoji="0" lang="en-US" altLang="en-US" sz="1200" b="1" i="0" u="none" strike="noStrike" cap="none" normalizeH="0" baseline="0">
              <a:ln>
                <a:noFill/>
              </a:ln>
              <a:effectLst/>
              <a:latin typeface="Calibri"/>
              <a:ea typeface="Calibri" charset="0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Fuente: OAP</a:t>
            </a:r>
            <a:endParaRPr lang="en-US" altLang="en-US" sz="1200" b="0" i="0" u="none" strike="noStrike" cap="none" normalizeH="0" baseline="0">
              <a:ln>
                <a:noFill/>
              </a:ln>
              <a:effectLst/>
              <a:latin typeface="Calibri"/>
              <a:ea typeface="Calibri" charset="0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736593"/>
              </p:ext>
            </p:extLst>
          </p:nvPr>
        </p:nvGraphicFramePr>
        <p:xfrm>
          <a:off x="1669853" y="3250222"/>
          <a:ext cx="4205244" cy="322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7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Avance Componente III Rendición de Cuentas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27,27%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1669853" y="2973592"/>
            <a:ext cx="64554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T</a:t>
            </a:r>
            <a:r>
              <a:rPr kumimoji="0" lang="en-US" altLang="en-US" sz="1200" b="1" i="0" u="none" strike="noStrike" cap="none" normalizeH="0" baseline="0" err="1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abla</a:t>
            </a:r>
            <a:r>
              <a:rPr kumimoji="0" lang="en-US" altLang="en-US" sz="1200" b="1" i="0" u="none" strike="noStrike" cap="none" normalizeH="0" baseline="0" dirty="0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4 </a:t>
            </a:r>
            <a:r>
              <a:rPr kumimoji="0" lang="en-US" altLang="en-US" sz="1200" b="1" i="0" u="none" strike="noStrike" cap="none" normalizeH="0" baseline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Avance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del </a:t>
            </a:r>
            <a:r>
              <a:rPr kumimoji="0" lang="en-US" altLang="en-US" sz="1200" b="1" i="0" u="none" strike="noStrike" cap="none" normalizeH="0" baseline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componente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Rendición de Cuentas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en-US" sz="1200" b="1" dirty="0">
              <a:latin typeface="Calibri"/>
              <a:ea typeface="Calibri" charset="0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latin typeface="Calibri"/>
              <a:ea typeface="Calibri" charset="0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latin typeface="Calibri"/>
                <a:ea typeface="Calibri" charset="0"/>
                <a:cs typeface="Calibri"/>
              </a:rPr>
              <a:t>Fuente: OAP</a:t>
            </a:r>
            <a:endParaRPr lang="en-US" altLang="en-US" sz="1200" dirty="0">
              <a:latin typeface="Calibri"/>
              <a:ea typeface="Calibri" charset="0"/>
              <a:cs typeface="Calibri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611534"/>
              </p:ext>
            </p:extLst>
          </p:nvPr>
        </p:nvGraphicFramePr>
        <p:xfrm>
          <a:off x="1669853" y="4053285"/>
          <a:ext cx="4407639" cy="333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7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Avance Componente IV Atención al Ciudadano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4,16%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481991"/>
              </p:ext>
            </p:extLst>
          </p:nvPr>
        </p:nvGraphicFramePr>
        <p:xfrm>
          <a:off x="1669853" y="4962854"/>
          <a:ext cx="4030531" cy="329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8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Avance Componente V Transparencia</a:t>
                      </a:r>
                      <a:endParaRPr lang="en-US" sz="105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14, 28%</a:t>
                      </a:r>
                      <a:endParaRPr lang="en-US" sz="105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1669853" y="3808704"/>
            <a:ext cx="501271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T</a:t>
            </a:r>
            <a:r>
              <a:rPr kumimoji="0" lang="en-US" altLang="en-US" sz="1200" b="1" i="0" u="none" strike="noStrike" cap="none" normalizeH="0" baseline="0" err="1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abla</a:t>
            </a:r>
            <a:r>
              <a:rPr kumimoji="0" lang="en-US" altLang="en-US" sz="1200" b="1" i="0" u="none" strike="noStrike" cap="none" normalizeH="0" baseline="0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5 </a:t>
            </a:r>
            <a:r>
              <a:rPr kumimoji="0" lang="en-US" altLang="en-US" sz="1200" b="1" i="0" u="none" strike="noStrike" cap="none" normalizeH="0" baseline="0" err="1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Avance</a:t>
            </a:r>
            <a:r>
              <a:rPr kumimoji="0" lang="en-US" altLang="en-US" sz="1200" b="1" i="0" u="none" strike="noStrike" cap="none" normalizeH="0" baseline="0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del </a:t>
            </a:r>
            <a:r>
              <a:rPr kumimoji="0" lang="en-US" altLang="en-US" sz="1200" b="1" i="0" u="none" strike="noStrike" cap="none" normalizeH="0" baseline="0" err="1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componente</a:t>
            </a:r>
            <a:r>
              <a:rPr kumimoji="0" lang="en-US" altLang="en-US" sz="1200" b="1" i="0" u="none" strike="noStrike" cap="none" normalizeH="0" baseline="0" dirty="0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</a:t>
            </a:r>
            <a:r>
              <a:rPr kumimoji="0" lang="en-US" altLang="en-US" sz="1200" b="1" i="0" u="none" strike="noStrike" cap="none" normalizeH="0" baseline="0" err="1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Atención</a:t>
            </a:r>
            <a:r>
              <a:rPr kumimoji="0" lang="en-US" altLang="en-US" sz="1200" b="1" i="0" u="none" strike="noStrike" cap="none" normalizeH="0" baseline="0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al Ciudadano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bmk="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bmk="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mk="">
                <a:latin typeface="Calibri"/>
                <a:ea typeface="Calibri" charset="0"/>
                <a:cs typeface="Calibri"/>
              </a:rPr>
              <a:t>Fuente</a:t>
            </a:r>
            <a:r>
              <a:rPr kumimoji="0" lang="en-US" altLang="en-US" sz="1200" b="0" i="0" u="none" strike="noStrike" cap="none" normalizeH="0" baseline="0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: </a:t>
            </a:r>
            <a:r>
              <a:rPr lang="en-US" altLang="en-US" sz="1200" bmk="">
                <a:latin typeface="Calibri"/>
                <a:ea typeface="Calibri" charset="0"/>
                <a:cs typeface="Calibri"/>
              </a:rPr>
              <a:t>OAP</a:t>
            </a:r>
            <a:endParaRPr lang="en-US" altLang="en-US" sz="1200" b="0" i="0" u="none" strike="noStrike" cap="none" normalizeH="0" baseline="0">
              <a:ln>
                <a:noFill/>
              </a:ln>
              <a:effectLst/>
              <a:latin typeface="Calibri"/>
              <a:ea typeface="Calibri" charset="0"/>
              <a:cs typeface="Calibri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bmk="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err="1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Tabla</a:t>
            </a:r>
            <a:r>
              <a:rPr kumimoji="0" lang="en-US" altLang="en-US" sz="1200" b="1" i="0" u="none" strike="noStrike" cap="none" normalizeH="0" baseline="0" dirty="0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6 </a:t>
            </a:r>
            <a:r>
              <a:rPr kumimoji="0" lang="en-US" altLang="en-US" sz="1200" b="1" i="0" u="none" strike="noStrike" cap="none" normalizeH="0" baseline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Avance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del </a:t>
            </a:r>
            <a:r>
              <a:rPr kumimoji="0" lang="en-US" altLang="en-US" sz="1200" b="1" i="0" u="none" strike="noStrike" cap="none" normalizeH="0" baseline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componente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</a:t>
            </a:r>
            <a:r>
              <a:rPr kumimoji="0" lang="en-US" altLang="en-US" sz="1200" b="1" i="0" u="none" strike="noStrike" cap="none" normalizeH="0" baseline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Transparencia</a:t>
            </a:r>
            <a:endParaRPr kumimoji="0" lang="en-US" altLang="en-US" sz="1200" b="1" i="0" u="none" strike="noStrike" cap="none" normalizeH="0" baseline="0">
              <a:ln>
                <a:noFill/>
              </a:ln>
              <a:effectLst/>
              <a:latin typeface="Calibri"/>
              <a:ea typeface="Calibri" charset="0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>
                <a:latin typeface="Calibri"/>
                <a:ea typeface="Calibri" charset="0"/>
                <a:cs typeface="Calibri"/>
              </a:rPr>
              <a:t>Fuente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: </a:t>
            </a:r>
            <a:r>
              <a:rPr lang="en-US" altLang="en-US" sz="1200">
                <a:latin typeface="Calibri"/>
                <a:ea typeface="Calibri" charset="0"/>
                <a:cs typeface="Calibri"/>
              </a:rPr>
              <a:t>OAP</a:t>
            </a:r>
            <a:endParaRPr lang="en-US" altLang="en-US" sz="1200" b="0" i="0" u="none" strike="noStrike" cap="none" normalizeH="0" baseline="0">
              <a:ln>
                <a:noFill/>
              </a:ln>
              <a:effectLst/>
              <a:latin typeface="Calibri"/>
              <a:ea typeface="Calibri" charset="0"/>
              <a:cs typeface="Calibri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427792"/>
              </p:ext>
            </p:extLst>
          </p:nvPr>
        </p:nvGraphicFramePr>
        <p:xfrm>
          <a:off x="1669853" y="5875159"/>
          <a:ext cx="3824290" cy="329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1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Avance Componente Integridad</a:t>
                      </a:r>
                      <a:endParaRPr lang="en-US" sz="105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16,66%</a:t>
                      </a:r>
                      <a:endParaRPr lang="en-US" sz="105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669853" y="5612669"/>
            <a:ext cx="43258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1" i="0" u="none" strike="noStrike" cap="none" normalizeH="0" baseline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T</a:t>
            </a:r>
            <a:r>
              <a:rPr kumimoji="0" lang="en-US" altLang="en-US" sz="1200" b="1" i="0" u="none" strike="noStrike" cap="none" normalizeH="0" baseline="0" err="1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abla</a:t>
            </a:r>
            <a:r>
              <a:rPr kumimoji="0" lang="en-US" altLang="en-US" sz="1200" b="1" i="0" u="none" strike="noStrike" cap="none" normalizeH="0" baseline="0" dirty="0" bmk="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7 </a:t>
            </a:r>
            <a:r>
              <a:rPr kumimoji="0" lang="en-US" altLang="en-US" sz="1200" b="1" i="0" u="none" strike="noStrike" cap="none" normalizeH="0" baseline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Avance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del </a:t>
            </a:r>
            <a:r>
              <a:rPr kumimoji="0" lang="en-US" altLang="en-US" sz="1200" b="1" i="0" u="none" strike="noStrike" cap="none" normalizeH="0" baseline="0" err="1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componente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charset="0"/>
                <a:cs typeface="Calibri"/>
              </a:rPr>
              <a:t> </a:t>
            </a:r>
            <a:r>
              <a:rPr lang="en-US" altLang="en-US" sz="1200" b="1">
                <a:latin typeface="Calibri"/>
                <a:ea typeface="Calibri" charset="0"/>
                <a:cs typeface="Calibri"/>
              </a:rPr>
              <a:t>Integridad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en-US" sz="1200" b="1" dirty="0">
              <a:latin typeface="Calibri"/>
              <a:ea typeface="Calibri" charset="0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en-US" sz="1200" b="1" dirty="0">
              <a:latin typeface="Calibri"/>
              <a:ea typeface="Calibri" charset="0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latin typeface="Calibri"/>
                <a:ea typeface="Calibri" charset="0"/>
                <a:cs typeface="Calibri"/>
              </a:rPr>
              <a:t>Fuente: OAP</a:t>
            </a:r>
            <a:endParaRPr lang="en-US" altLang="en-US" sz="1200">
              <a:latin typeface="Calibri"/>
              <a:ea typeface="Calibri" charset="0"/>
              <a:cs typeface="Calibri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847816-D8D3-4031-BC01-F1CE37BDF79D}"/>
              </a:ext>
            </a:extLst>
          </p:cNvPr>
          <p:cNvSpPr txBox="1"/>
          <p:nvPr/>
        </p:nvSpPr>
        <p:spPr>
          <a:xfrm>
            <a:off x="7166264" y="2429741"/>
            <a:ext cx="4111335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dirty="0"/>
              <a:t>Como se observó anteriormente, se presentan retrasos en 3 actividades. Dos correspondientes al componente de rendición de cuentas y una correspondiente a atención al ciudadano. Teniendo en cuenta los imprevistos que hemos tenido debido a la contingencia sanitaria que vivimos se espera que se pueda reprogramar y ejecutar estas actividades a la mayor brevedad</a:t>
            </a:r>
            <a:endParaRPr lang="es-E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866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0575"/>
            <a:ext cx="3496235" cy="675860"/>
          </a:xfrm>
          <a:prstGeom prst="rect">
            <a:avLst/>
          </a:prstGeom>
          <a:solidFill>
            <a:srgbClr val="93B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8</a:t>
            </a:fld>
            <a:endParaRPr lang="es-CO"/>
          </a:p>
        </p:txBody>
      </p:sp>
      <p:sp>
        <p:nvSpPr>
          <p:cNvPr id="7" name="TextBox 6"/>
          <p:cNvSpPr txBox="1"/>
          <p:nvPr/>
        </p:nvSpPr>
        <p:spPr>
          <a:xfrm>
            <a:off x="225286" y="569843"/>
            <a:ext cx="327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>
                <a:solidFill>
                  <a:schemeClr val="bg1"/>
                </a:solidFill>
              </a:rPr>
              <a:t>4. ALERTAS AL REPORTE</a:t>
            </a:r>
          </a:p>
        </p:txBody>
      </p:sp>
      <p:sp>
        <p:nvSpPr>
          <p:cNvPr id="8" name="Rectangle 7"/>
          <p:cNvSpPr/>
          <p:nvPr/>
        </p:nvSpPr>
        <p:spPr>
          <a:xfrm>
            <a:off x="778748" y="1302898"/>
            <a:ext cx="10108153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es-ES_tradnl" sz="1600" dirty="0"/>
              <a:t>Durante el mes de abril, desde la OAP, se está divulgando esta pieza sobre la importancia del Plan Anticorrupción y de Atención al Ciudadano, como una medida para prevenir posibles hechos de corrupción en la entidad. </a:t>
            </a:r>
            <a:endParaRPr lang="en-US" sz="1600"/>
          </a:p>
          <a:p>
            <a:pPr algn="just"/>
            <a:endParaRPr lang="en-US" sz="1600"/>
          </a:p>
        </p:txBody>
      </p:sp>
      <p:sp>
        <p:nvSpPr>
          <p:cNvPr id="10" name="TextBox 9"/>
          <p:cNvSpPr txBox="1"/>
          <p:nvPr/>
        </p:nvSpPr>
        <p:spPr>
          <a:xfrm>
            <a:off x="3135309" y="2096863"/>
            <a:ext cx="4595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i="1">
                <a:solidFill>
                  <a:srgbClr val="93BB17"/>
                </a:solidFill>
              </a:rPr>
              <a:t>Imagen 4. </a:t>
            </a:r>
            <a:r>
              <a:rPr lang="es-ES_tradnl" sz="1200"/>
              <a:t>Correo de divulgación de pieza informativa . - 29 de marzo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37460" y="28310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pic>
        <p:nvPicPr>
          <p:cNvPr id="4097" name="Imag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162" y="2381250"/>
            <a:ext cx="5791200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717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53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CCD84194CB24D8526459418388F85" ma:contentTypeVersion="12" ma:contentTypeDescription="Crear nuevo documento." ma:contentTypeScope="" ma:versionID="4869723d5aef31200603a43844b939b1">
  <xsd:schema xmlns:xsd="http://www.w3.org/2001/XMLSchema" xmlns:xs="http://www.w3.org/2001/XMLSchema" xmlns:p="http://schemas.microsoft.com/office/2006/metadata/properties" xmlns:ns2="64d77176-54eb-4753-be67-9b2e2fa23e0f" xmlns:ns3="70eaac67-e064-433b-ba54-6f78c0f1ecb1" targetNamespace="http://schemas.microsoft.com/office/2006/metadata/properties" ma:root="true" ma:fieldsID="7fa74545722070f2978ac596da64c426" ns2:_="" ns3:_="">
    <xsd:import namespace="64d77176-54eb-4753-be67-9b2e2fa23e0f"/>
    <xsd:import namespace="70eaac67-e064-433b-ba54-6f78c0f1e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77176-54eb-4753-be67-9b2e2fa23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aac67-e064-433b-ba54-6f78c0f1e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A73847-21A0-40F7-A817-72826B8FD8E0}">
  <ds:schemaRefs>
    <ds:schemaRef ds:uri="64d77176-54eb-4753-be67-9b2e2fa23e0f"/>
    <ds:schemaRef ds:uri="70eaac67-e064-433b-ba54-6f78c0f1ec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7EF0E2D-719B-4F5D-A849-4664E1F284BF}">
  <ds:schemaRefs>
    <ds:schemaRef ds:uri="90ad12f6-21c7-4875-a51a-f810878fb13e"/>
    <ds:schemaRef ds:uri="f24e3aba-19e5-48c3-9cea-a25b30ce79f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656904-DBEA-4659-89A6-2893B6B5FF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9</Slides>
  <Notes>5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Guevara Rodriguez</dc:creator>
  <cp:revision>107</cp:revision>
  <dcterms:created xsi:type="dcterms:W3CDTF">2020-02-10T17:18:15Z</dcterms:created>
  <dcterms:modified xsi:type="dcterms:W3CDTF">2020-05-08T20:30:50Z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0x0101005F0CCD84194CB24D8526459418388F85</vt:lpwstr>
  </property>
</Properties>
</file>