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72" r:id="rId1"/>
    <p:sldMasterId id="2147483686" r:id="rId2"/>
    <p:sldMasterId id="2147483698" r:id="rId3"/>
    <p:sldMasterId id="2147483710" r:id="rId4"/>
  </p:sldMasterIdLst>
  <p:notesMasterIdLst>
    <p:notesMasterId r:id="rId29"/>
  </p:notesMasterIdLst>
  <p:handoutMasterIdLst>
    <p:handoutMasterId r:id="rId30"/>
  </p:handoutMasterIdLst>
  <p:sldIdLst>
    <p:sldId id="476" r:id="rId5"/>
    <p:sldId id="477" r:id="rId6"/>
    <p:sldId id="455" r:id="rId7"/>
    <p:sldId id="456" r:id="rId8"/>
    <p:sldId id="457" r:id="rId9"/>
    <p:sldId id="459" r:id="rId10"/>
    <p:sldId id="462" r:id="rId11"/>
    <p:sldId id="460" r:id="rId12"/>
    <p:sldId id="461" r:id="rId13"/>
    <p:sldId id="464" r:id="rId14"/>
    <p:sldId id="466" r:id="rId15"/>
    <p:sldId id="467" r:id="rId16"/>
    <p:sldId id="431" r:id="rId17"/>
    <p:sldId id="434" r:id="rId18"/>
    <p:sldId id="436" r:id="rId19"/>
    <p:sldId id="478" r:id="rId20"/>
    <p:sldId id="424" r:id="rId21"/>
    <p:sldId id="420" r:id="rId22"/>
    <p:sldId id="421" r:id="rId23"/>
    <p:sldId id="425" r:id="rId24"/>
    <p:sldId id="426" r:id="rId25"/>
    <p:sldId id="451" r:id="rId26"/>
    <p:sldId id="473" r:id="rId27"/>
    <p:sldId id="479" r:id="rId28"/>
  </p:sldIdLst>
  <p:sldSz cx="9144000" cy="6858000" type="screen4x3"/>
  <p:notesSz cx="7010400" cy="9296400"/>
  <p:defaultTextStyle>
    <a:defPPr>
      <a:defRPr lang="es-E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28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 Skromne" initials="AS" lastIdx="15" clrIdx="0"/>
  <p:cmAuthor id="1" name="Laura Maria Botero" initials="LMB" lastIdx="1" clrIdx="1">
    <p:extLst/>
  </p:cmAuthor>
  <p:cmAuthor id="2" name="Falvarez" initials="F" lastIdx="9" clrIdx="2"/>
  <p:cmAuthor id="3" name="msandoval" initials="m"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01A"/>
    <a:srgbClr val="8E8E8E"/>
    <a:srgbClr val="114075"/>
    <a:srgbClr val="6D131E"/>
    <a:srgbClr val="D25F1C"/>
    <a:srgbClr val="E2B61F"/>
    <a:srgbClr val="B50B1B"/>
    <a:srgbClr val="7ABF3B"/>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7487" autoAdjust="0"/>
  </p:normalViewPr>
  <p:slideViewPr>
    <p:cSldViewPr snapToGrid="0" snapToObjects="1">
      <p:cViewPr varScale="1">
        <p:scale>
          <a:sx n="70" d="100"/>
          <a:sy n="70" d="100"/>
        </p:scale>
        <p:origin x="1410" y="78"/>
      </p:cViewPr>
      <p:guideLst>
        <p:guide orient="horz" pos="228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ojas\AppData\Local\Microsoft\Windows\Temporary%20Internet%20Files\Content.Outlook\YMVMKYS8\Stats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82456164169199"/>
          <c:y val="5.4218401189777797E-2"/>
          <c:w val="0.75813682317377595"/>
          <c:h val="0.891563197620445"/>
        </c:manualLayout>
      </c:layout>
      <c:barChart>
        <c:barDir val="bar"/>
        <c:grouping val="clustered"/>
        <c:varyColors val="0"/>
        <c:ser>
          <c:idx val="0"/>
          <c:order val="0"/>
          <c:invertIfNegative val="0"/>
          <c:cat>
            <c:strRef>
              <c:f>'Stats (2)'!$T$8:$T$11</c:f>
              <c:strCache>
                <c:ptCount val="4"/>
                <c:pt idx="0">
                  <c:v>Arterial</c:v>
                </c:pt>
                <c:pt idx="1">
                  <c:v>Intermedia</c:v>
                </c:pt>
                <c:pt idx="2">
                  <c:v>Local</c:v>
                </c:pt>
                <c:pt idx="3">
                  <c:v>Troncal</c:v>
                </c:pt>
              </c:strCache>
            </c:strRef>
          </c:cat>
          <c:val>
            <c:numRef>
              <c:f>'Stats (2)'!$U$8:$U$11</c:f>
              <c:numCache>
                <c:formatCode>General</c:formatCode>
                <c:ptCount val="4"/>
              </c:numCache>
            </c:numRef>
          </c:val>
        </c:ser>
        <c:ser>
          <c:idx val="1"/>
          <c:order val="1"/>
          <c:spPr>
            <a:solidFill>
              <a:srgbClr val="114075"/>
            </a:solidFill>
          </c:spPr>
          <c:invertIfNegative val="0"/>
          <c:dLbls>
            <c:dLbl>
              <c:idx val="0"/>
              <c:spPr/>
              <c:txPr>
                <a:bodyPr/>
                <a:lstStyle/>
                <a:p>
                  <a:pPr>
                    <a:defRPr sz="1050" b="1">
                      <a:solidFill>
                        <a:schemeClr val="bg1"/>
                      </a:solidFill>
                    </a:defRPr>
                  </a:pPr>
                  <a:endParaRPr lang="es-CO"/>
                </a:p>
              </c:txPr>
              <c:dLblPos val="inEnd"/>
              <c:showLegendKey val="0"/>
              <c:showVal val="1"/>
              <c:showCatName val="0"/>
              <c:showSerName val="0"/>
              <c:showPercent val="0"/>
              <c:showBubbleSize val="0"/>
            </c:dLbl>
            <c:dLbl>
              <c:idx val="1"/>
              <c:spPr/>
              <c:txPr>
                <a:bodyPr/>
                <a:lstStyle/>
                <a:p>
                  <a:pPr>
                    <a:defRPr sz="1050" b="1">
                      <a:solidFill>
                        <a:schemeClr val="bg1"/>
                      </a:solidFill>
                    </a:defRPr>
                  </a:pPr>
                  <a:endParaRPr lang="es-CO"/>
                </a:p>
              </c:txPr>
              <c:dLblPos val="inEnd"/>
              <c:showLegendKey val="0"/>
              <c:showVal val="1"/>
              <c:showCatName val="0"/>
              <c:showSerName val="0"/>
              <c:showPercent val="0"/>
              <c:showBubbleSize val="0"/>
            </c:dLbl>
            <c:dLbl>
              <c:idx val="2"/>
              <c:spPr/>
              <c:txPr>
                <a:bodyPr/>
                <a:lstStyle/>
                <a:p>
                  <a:pPr>
                    <a:defRPr sz="1050" b="1">
                      <a:solidFill>
                        <a:schemeClr val="bg1"/>
                      </a:solidFill>
                    </a:defRPr>
                  </a:pPr>
                  <a:endParaRPr lang="es-CO"/>
                </a:p>
              </c:txPr>
              <c:dLblPos val="inEnd"/>
              <c:showLegendKey val="0"/>
              <c:showVal val="1"/>
              <c:showCatName val="0"/>
              <c:showSerName val="0"/>
              <c:showPercent val="0"/>
              <c:showBubbleSize val="0"/>
            </c:dLbl>
            <c:dLbl>
              <c:idx val="3"/>
              <c:spPr/>
              <c:txPr>
                <a:bodyPr/>
                <a:lstStyle/>
                <a:p>
                  <a:pPr>
                    <a:defRPr sz="1050" b="1">
                      <a:solidFill>
                        <a:schemeClr val="bg1"/>
                      </a:solidFill>
                    </a:defRPr>
                  </a:pPr>
                  <a:endParaRPr lang="es-CO"/>
                </a:p>
              </c:txPr>
              <c:dLblPos val="inEnd"/>
              <c:showLegendKey val="0"/>
              <c:showVal val="1"/>
              <c:showCatName val="0"/>
              <c:showSerName val="0"/>
              <c:showPercent val="0"/>
              <c:showBubbleSize val="0"/>
            </c:dLbl>
            <c:spPr>
              <a:noFill/>
              <a:ln>
                <a:noFill/>
              </a:ln>
              <a:effectLst/>
            </c:spPr>
            <c:txPr>
              <a:bodyPr/>
              <a:lstStyle/>
              <a:p>
                <a:pPr>
                  <a:defRPr sz="1050">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'Stats (2)'!$T$8:$T$11</c:f>
              <c:strCache>
                <c:ptCount val="4"/>
                <c:pt idx="0">
                  <c:v>Arterial</c:v>
                </c:pt>
                <c:pt idx="1">
                  <c:v>Intermedia</c:v>
                </c:pt>
                <c:pt idx="2">
                  <c:v>Local</c:v>
                </c:pt>
                <c:pt idx="3">
                  <c:v>Troncal</c:v>
                </c:pt>
              </c:strCache>
            </c:strRef>
          </c:cat>
          <c:val>
            <c:numRef>
              <c:f>'Stats (2)'!$X$8:$X$11</c:f>
              <c:numCache>
                <c:formatCode>0%</c:formatCode>
                <c:ptCount val="4"/>
                <c:pt idx="0">
                  <c:v>0.17214611872146199</c:v>
                </c:pt>
                <c:pt idx="1">
                  <c:v>0.22820760177503399</c:v>
                </c:pt>
                <c:pt idx="2">
                  <c:v>0.53288957489227595</c:v>
                </c:pt>
                <c:pt idx="3">
                  <c:v>6.6756704611229095E-2</c:v>
                </c:pt>
              </c:numCache>
            </c:numRef>
          </c:val>
        </c:ser>
        <c:dLbls>
          <c:showLegendKey val="0"/>
          <c:showVal val="0"/>
          <c:showCatName val="0"/>
          <c:showSerName val="0"/>
          <c:showPercent val="0"/>
          <c:showBubbleSize val="0"/>
        </c:dLbls>
        <c:gapWidth val="75"/>
        <c:overlap val="40"/>
        <c:axId val="404343368"/>
        <c:axId val="404342976"/>
      </c:barChart>
      <c:catAx>
        <c:axId val="404343368"/>
        <c:scaling>
          <c:orientation val="minMax"/>
        </c:scaling>
        <c:delete val="0"/>
        <c:axPos val="l"/>
        <c:numFmt formatCode="General" sourceLinked="0"/>
        <c:majorTickMark val="none"/>
        <c:minorTickMark val="none"/>
        <c:tickLblPos val="nextTo"/>
        <c:txPr>
          <a:bodyPr/>
          <a:lstStyle/>
          <a:p>
            <a:pPr>
              <a:defRPr b="1"/>
            </a:pPr>
            <a:endParaRPr lang="es-CO"/>
          </a:p>
        </c:txPr>
        <c:crossAx val="404342976"/>
        <c:crosses val="autoZero"/>
        <c:auto val="1"/>
        <c:lblAlgn val="ctr"/>
        <c:lblOffset val="100"/>
        <c:noMultiLvlLbl val="0"/>
      </c:catAx>
      <c:valAx>
        <c:axId val="404342976"/>
        <c:scaling>
          <c:orientation val="minMax"/>
        </c:scaling>
        <c:delete val="1"/>
        <c:axPos val="b"/>
        <c:numFmt formatCode="General" sourceLinked="1"/>
        <c:majorTickMark val="none"/>
        <c:minorTickMark val="none"/>
        <c:tickLblPos val="none"/>
        <c:crossAx val="40434336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5FAB8D-1C4A-7F40-88C8-77CFF4E1A7A7}" type="doc">
      <dgm:prSet loTypeId="urn:microsoft.com/office/officeart/2005/8/layout/list1" loCatId="" qsTypeId="urn:microsoft.com/office/officeart/2005/8/quickstyle/simple4" qsCatId="simple" csTypeId="urn:microsoft.com/office/officeart/2005/8/colors/accent6_2" csCatId="accent6" phldr="1"/>
      <dgm:spPr/>
      <dgm:t>
        <a:bodyPr/>
        <a:lstStyle/>
        <a:p>
          <a:endParaRPr lang="en-US"/>
        </a:p>
      </dgm:t>
    </dgm:pt>
    <dgm:pt modelId="{8609841B-144A-4C4E-A2B9-90A21C0C6439}">
      <dgm:prSet phldrT="[Text]" custT="1"/>
      <dgm:spPr>
        <a:xfrm>
          <a:off x="388620" y="73124"/>
          <a:ext cx="5440680" cy="295200"/>
        </a:xfrm>
        <a:solidFill>
          <a:srgbClr val="65001A"/>
        </a:solidFill>
        <a:ln>
          <a:noFill/>
        </a:ln>
        <a:effectLst>
          <a:outerShdw blurRad="40000" dist="23000" dir="5400000" rotWithShape="0">
            <a:srgbClr val="000000">
              <a:alpha val="35000"/>
            </a:srgbClr>
          </a:outerShdw>
        </a:effectLst>
      </dgm:spPr>
      <dgm:t>
        <a:bodyPr/>
        <a:lstStyle/>
        <a:p>
          <a:r>
            <a:rPr lang="es-CO" sz="1600" b="1" noProof="0" dirty="0" smtClean="0">
              <a:solidFill>
                <a:sysClr val="window" lastClr="FFFFFF"/>
              </a:solidFill>
              <a:latin typeface="Arial" pitchFamily="34" charset="0"/>
              <a:ea typeface="+mn-ea"/>
              <a:cs typeface="Arial" pitchFamily="34" charset="0"/>
            </a:rPr>
            <a:t>Alcance del Contrato de APP</a:t>
          </a:r>
          <a:endParaRPr lang="es-CO" sz="1600" noProof="0" dirty="0">
            <a:solidFill>
              <a:sysClr val="window" lastClr="FFFFFF"/>
            </a:solidFill>
            <a:latin typeface="Arial" pitchFamily="34" charset="0"/>
            <a:ea typeface="+mn-ea"/>
            <a:cs typeface="Arial" pitchFamily="34" charset="0"/>
          </a:endParaRPr>
        </a:p>
      </dgm:t>
    </dgm:pt>
    <dgm:pt modelId="{3F71900D-5D8A-F74D-80B9-E05B0C25243A}" type="parTrans" cxnId="{3B87821B-599C-B442-B9B3-39BD2D682E7B}">
      <dgm:prSet/>
      <dgm:spPr/>
      <dgm:t>
        <a:bodyPr/>
        <a:lstStyle/>
        <a:p>
          <a:endParaRPr lang="en-US" sz="1200">
            <a:latin typeface="Arial" pitchFamily="34" charset="0"/>
            <a:cs typeface="Arial" pitchFamily="34" charset="0"/>
          </a:endParaRPr>
        </a:p>
      </dgm:t>
    </dgm:pt>
    <dgm:pt modelId="{BBECFA29-7D62-1D42-939B-2F7115F6B36A}" type="sibTrans" cxnId="{3B87821B-599C-B442-B9B3-39BD2D682E7B}">
      <dgm:prSet/>
      <dgm:spPr/>
      <dgm:t>
        <a:bodyPr/>
        <a:lstStyle/>
        <a:p>
          <a:endParaRPr lang="en-US" sz="1200">
            <a:latin typeface="Arial" pitchFamily="34" charset="0"/>
            <a:cs typeface="Arial" pitchFamily="34" charset="0"/>
          </a:endParaRPr>
        </a:p>
      </dgm:t>
    </dgm:pt>
    <dgm:pt modelId="{644FA719-B14E-FB41-B0A2-30C40497C98B}">
      <dgm:prSet phldrT="[Text]" custT="1"/>
      <dgm:spPr>
        <a:xfrm>
          <a:off x="388620" y="857474"/>
          <a:ext cx="5440680" cy="295200"/>
        </a:xfrm>
        <a:solidFill>
          <a:srgbClr val="65001A"/>
        </a:solidFill>
        <a:ln>
          <a:noFill/>
        </a:ln>
        <a:effectLst>
          <a:outerShdw blurRad="40000" dist="23000" dir="5400000" rotWithShape="0">
            <a:srgbClr val="000000">
              <a:alpha val="35000"/>
            </a:srgbClr>
          </a:outerShdw>
        </a:effectLst>
      </dgm:spPr>
      <dgm:t>
        <a:bodyPr/>
        <a:lstStyle/>
        <a:p>
          <a:r>
            <a:rPr lang="es-CO" sz="1600" b="1" noProof="0" dirty="0" smtClean="0">
              <a:solidFill>
                <a:sysClr val="window" lastClr="FFFFFF"/>
              </a:solidFill>
              <a:latin typeface="Arial" pitchFamily="34" charset="0"/>
              <a:ea typeface="+mn-ea"/>
              <a:cs typeface="Arial" pitchFamily="34" charset="0"/>
            </a:rPr>
            <a:t>Objetivos  Generales</a:t>
          </a:r>
          <a:endParaRPr lang="es-CO" sz="1600" b="1" noProof="0" dirty="0">
            <a:solidFill>
              <a:sysClr val="window" lastClr="FFFFFF"/>
            </a:solidFill>
            <a:latin typeface="Arial" pitchFamily="34" charset="0"/>
            <a:ea typeface="+mn-ea"/>
            <a:cs typeface="Arial" pitchFamily="34" charset="0"/>
          </a:endParaRPr>
        </a:p>
      </dgm:t>
    </dgm:pt>
    <dgm:pt modelId="{3EB2DC33-4FFC-3F49-940F-73F9322904C2}" type="parTrans" cxnId="{77778457-5422-D44F-974F-2AFAA503685E}">
      <dgm:prSet/>
      <dgm:spPr/>
      <dgm:t>
        <a:bodyPr/>
        <a:lstStyle/>
        <a:p>
          <a:endParaRPr lang="en-US" sz="1200">
            <a:latin typeface="Arial" pitchFamily="34" charset="0"/>
            <a:cs typeface="Arial" pitchFamily="34" charset="0"/>
          </a:endParaRPr>
        </a:p>
      </dgm:t>
    </dgm:pt>
    <dgm:pt modelId="{08FBB490-F255-0E43-B041-1F65660F5F1B}" type="sibTrans" cxnId="{77778457-5422-D44F-974F-2AFAA503685E}">
      <dgm:prSet/>
      <dgm:spPr/>
      <dgm:t>
        <a:bodyPr/>
        <a:lstStyle/>
        <a:p>
          <a:endParaRPr lang="en-US" sz="1200">
            <a:latin typeface="Arial" pitchFamily="34" charset="0"/>
            <a:cs typeface="Arial" pitchFamily="34" charset="0"/>
          </a:endParaRPr>
        </a:p>
      </dgm:t>
    </dgm:pt>
    <dgm:pt modelId="{1FCC8C2D-55B1-F04D-84D5-539D3B521234}">
      <dgm:prSet custT="1"/>
      <dgm:spPr>
        <a:xfrm>
          <a:off x="388620" y="2476574"/>
          <a:ext cx="5440680" cy="295200"/>
        </a:xfrm>
        <a:solidFill>
          <a:srgbClr val="65001A"/>
        </a:solidFill>
        <a:ln>
          <a:noFill/>
        </a:ln>
        <a:effectLst>
          <a:outerShdw blurRad="40000" dist="23000" dir="5400000" rotWithShape="0">
            <a:srgbClr val="000000">
              <a:alpha val="35000"/>
            </a:srgbClr>
          </a:outerShdw>
        </a:effectLst>
      </dgm:spPr>
      <dgm:t>
        <a:bodyPr/>
        <a:lstStyle/>
        <a:p>
          <a:r>
            <a:rPr lang="es-CO" sz="1600" b="1" i="0" u="none" noProof="0" dirty="0" smtClean="0">
              <a:solidFill>
                <a:sysClr val="window" lastClr="FFFFFF"/>
              </a:solidFill>
              <a:latin typeface="Arial" pitchFamily="34" charset="0"/>
              <a:ea typeface="+mn-ea"/>
              <a:cs typeface="Arial" pitchFamily="34" charset="0"/>
            </a:rPr>
            <a:t>Pagos al Contratista APP</a:t>
          </a:r>
          <a:endParaRPr lang="es-CO" sz="1600" noProof="0" dirty="0">
            <a:solidFill>
              <a:sysClr val="window" lastClr="FFFFFF"/>
            </a:solidFill>
            <a:latin typeface="Arial" pitchFamily="34" charset="0"/>
            <a:ea typeface="+mn-ea"/>
            <a:cs typeface="Arial" pitchFamily="34" charset="0"/>
          </a:endParaRPr>
        </a:p>
      </dgm:t>
    </dgm:pt>
    <dgm:pt modelId="{6D929C87-2475-3344-99D7-E62101A7B535}" type="parTrans" cxnId="{9CDE3405-2BE7-CC40-B28A-D81C4EC04C53}">
      <dgm:prSet/>
      <dgm:spPr/>
      <dgm:t>
        <a:bodyPr/>
        <a:lstStyle/>
        <a:p>
          <a:endParaRPr lang="en-US" sz="1200">
            <a:latin typeface="Arial" pitchFamily="34" charset="0"/>
            <a:cs typeface="Arial" pitchFamily="34" charset="0"/>
          </a:endParaRPr>
        </a:p>
      </dgm:t>
    </dgm:pt>
    <dgm:pt modelId="{CFE4ECEE-8015-4246-894D-8A2776FFDCD5}" type="sibTrans" cxnId="{9CDE3405-2BE7-CC40-B28A-D81C4EC04C53}">
      <dgm:prSet/>
      <dgm:spPr/>
      <dgm:t>
        <a:bodyPr/>
        <a:lstStyle/>
        <a:p>
          <a:endParaRPr lang="en-US" sz="1200">
            <a:latin typeface="Arial" pitchFamily="34" charset="0"/>
            <a:cs typeface="Arial" pitchFamily="34" charset="0"/>
          </a:endParaRPr>
        </a:p>
      </dgm:t>
    </dgm:pt>
    <dgm:pt modelId="{E980C1D5-B488-1B45-9143-CBB86C6F7B60}">
      <dgm:prSet phldrT="[Text]" custT="1"/>
      <dgm:spPr>
        <a:xfrm>
          <a:off x="0" y="1005074"/>
          <a:ext cx="7772400" cy="1417500"/>
        </a:xfrm>
        <a:solidFill>
          <a:sysClr val="window" lastClr="FFFFFF">
            <a:alpha val="90000"/>
            <a:hueOff val="0"/>
            <a:satOff val="0"/>
            <a:lumOff val="0"/>
            <a:alphaOff val="0"/>
          </a:sysClr>
        </a:solidFill>
        <a:ln w="9525" cap="flat" cmpd="sng" algn="ctr">
          <a:solidFill>
            <a:schemeClr val="bg1">
              <a:lumMod val="50000"/>
            </a:schemeClr>
          </a:solidFill>
          <a:prstDash val="solid"/>
        </a:ln>
        <a:effectLst/>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Programa </a:t>
          </a:r>
          <a:r>
            <a:rPr lang="es-CO" sz="1400" b="1" i="0" u="none" noProof="0" dirty="0" smtClean="0">
              <a:solidFill>
                <a:sysClr val="windowText" lastClr="000000">
                  <a:hueOff val="0"/>
                  <a:satOff val="0"/>
                  <a:lumOff val="0"/>
                  <a:alphaOff val="0"/>
                </a:sysClr>
              </a:solidFill>
              <a:latin typeface="Arial" pitchFamily="34" charset="0"/>
              <a:ea typeface="+mn-ea"/>
              <a:cs typeface="Arial" pitchFamily="34" charset="0"/>
            </a:rPr>
            <a:t>sistemático y regularizado </a:t>
          </a:r>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de mantenimiento</a:t>
          </a:r>
          <a:endParaRPr lang="es-CO" sz="1400" b="0" noProof="0" dirty="0">
            <a:solidFill>
              <a:sysClr val="windowText" lastClr="000000">
                <a:hueOff val="0"/>
                <a:satOff val="0"/>
                <a:lumOff val="0"/>
                <a:alphaOff val="0"/>
              </a:sysClr>
            </a:solidFill>
            <a:latin typeface="Arial" pitchFamily="34" charset="0"/>
            <a:ea typeface="+mn-ea"/>
            <a:cs typeface="Arial" pitchFamily="34" charset="0"/>
          </a:endParaRPr>
        </a:p>
      </dgm:t>
    </dgm:pt>
    <dgm:pt modelId="{137968A8-6A8B-674B-9B74-3EC8D56A6D1A}" type="parTrans" cxnId="{DBBE76DD-789A-5947-944C-CB69EE3DA27E}">
      <dgm:prSet/>
      <dgm:spPr/>
      <dgm:t>
        <a:bodyPr/>
        <a:lstStyle/>
        <a:p>
          <a:endParaRPr lang="en-US" sz="1200">
            <a:latin typeface="Arial" pitchFamily="34" charset="0"/>
            <a:cs typeface="Arial" pitchFamily="34" charset="0"/>
          </a:endParaRPr>
        </a:p>
      </dgm:t>
    </dgm:pt>
    <dgm:pt modelId="{AD8E62BF-C7C3-0C4C-AE3F-1F0A7E0E230A}" type="sibTrans" cxnId="{DBBE76DD-789A-5947-944C-CB69EE3DA27E}">
      <dgm:prSet/>
      <dgm:spPr/>
      <dgm:t>
        <a:bodyPr/>
        <a:lstStyle/>
        <a:p>
          <a:endParaRPr lang="en-US" sz="1200">
            <a:latin typeface="Arial" pitchFamily="34" charset="0"/>
            <a:cs typeface="Arial" pitchFamily="34" charset="0"/>
          </a:endParaRPr>
        </a:p>
      </dgm:t>
    </dgm:pt>
    <dgm:pt modelId="{7445F5B8-EEC9-3041-BEE4-D8D9E3217B48}">
      <dgm:prSet custT="1"/>
      <dgm:spPr>
        <a:xfrm>
          <a:off x="0" y="2624175"/>
          <a:ext cx="7772400" cy="1417500"/>
        </a:xfrm>
        <a:solidFill>
          <a:sysClr val="window" lastClr="FFFFFF">
            <a:alpha val="90000"/>
            <a:hueOff val="0"/>
            <a:satOff val="0"/>
            <a:lumOff val="0"/>
            <a:alphaOff val="0"/>
          </a:sysClr>
        </a:solidFill>
        <a:ln w="9525" cap="flat" cmpd="sng" algn="ctr">
          <a:solidFill>
            <a:schemeClr val="bg1">
              <a:lumMod val="50000"/>
            </a:schemeClr>
          </a:solidFill>
          <a:prstDash val="solid"/>
        </a:ln>
        <a:effectLst/>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Cumplimiento de indicadores</a:t>
          </a:r>
          <a:endParaRPr lang="es-CO" sz="1400" b="0" noProof="0" dirty="0">
            <a:solidFill>
              <a:sysClr val="windowText" lastClr="000000">
                <a:hueOff val="0"/>
                <a:satOff val="0"/>
                <a:lumOff val="0"/>
                <a:alphaOff val="0"/>
              </a:sysClr>
            </a:solidFill>
            <a:latin typeface="Arial" pitchFamily="34" charset="0"/>
            <a:ea typeface="+mn-ea"/>
            <a:cs typeface="Arial" pitchFamily="34" charset="0"/>
          </a:endParaRPr>
        </a:p>
      </dgm:t>
    </dgm:pt>
    <dgm:pt modelId="{6034DE38-8228-0B43-B446-0E06ECA534F1}" type="parTrans" cxnId="{D555199C-057B-2547-BE3E-52B46244BD4A}">
      <dgm:prSet/>
      <dgm:spPr/>
      <dgm:t>
        <a:bodyPr/>
        <a:lstStyle/>
        <a:p>
          <a:endParaRPr lang="en-US" sz="1200">
            <a:latin typeface="Arial" pitchFamily="34" charset="0"/>
            <a:cs typeface="Arial" pitchFamily="34" charset="0"/>
          </a:endParaRPr>
        </a:p>
      </dgm:t>
    </dgm:pt>
    <dgm:pt modelId="{2A7C38F4-6B85-874F-BAFE-056242CA3FC1}" type="sibTrans" cxnId="{D555199C-057B-2547-BE3E-52B46244BD4A}">
      <dgm:prSet/>
      <dgm:spPr/>
      <dgm:t>
        <a:bodyPr/>
        <a:lstStyle/>
        <a:p>
          <a:endParaRPr lang="en-US" sz="1200">
            <a:latin typeface="Arial" pitchFamily="34" charset="0"/>
            <a:cs typeface="Arial" pitchFamily="34" charset="0"/>
          </a:endParaRPr>
        </a:p>
      </dgm:t>
    </dgm:pt>
    <dgm:pt modelId="{AAD4CB5F-BCE5-7C4C-8417-56B2124AFB41}">
      <dgm:prSet phldrT="[Text]" custT="1"/>
      <dgm:spPr>
        <a:xfrm>
          <a:off x="0" y="220724"/>
          <a:ext cx="7772400" cy="582750"/>
        </a:xfrm>
        <a:solidFill>
          <a:sysClr val="window" lastClr="FFFFFF">
            <a:alpha val="90000"/>
            <a:hueOff val="0"/>
            <a:satOff val="0"/>
            <a:lumOff val="0"/>
            <a:alphaOff val="0"/>
          </a:sysClr>
        </a:solidFill>
        <a:ln w="9525" cap="flat" cmpd="sng" algn="ctr">
          <a:solidFill>
            <a:schemeClr val="bg1">
              <a:lumMod val="50000"/>
            </a:schemeClr>
          </a:solidFill>
          <a:prstDash val="solid"/>
        </a:ln>
        <a:effectLst/>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Intervenciones iniciales  - llevar la totalidad de la infraestructura a </a:t>
          </a:r>
          <a:r>
            <a:rPr lang="es-CO" sz="1400" b="1" i="0" u="none" noProof="0" dirty="0" smtClean="0">
              <a:solidFill>
                <a:sysClr val="windowText" lastClr="000000">
                  <a:hueOff val="0"/>
                  <a:satOff val="0"/>
                  <a:lumOff val="0"/>
                  <a:alphaOff val="0"/>
                </a:sysClr>
              </a:solidFill>
              <a:latin typeface="Arial" pitchFamily="34" charset="0"/>
              <a:ea typeface="+mn-ea"/>
              <a:cs typeface="Arial" pitchFamily="34" charset="0"/>
            </a:rPr>
            <a:t>¨buen¨estado</a:t>
          </a:r>
          <a:endParaRPr lang="es-CO" sz="1400" b="1" noProof="0" dirty="0">
            <a:solidFill>
              <a:sysClr val="windowText" lastClr="000000">
                <a:hueOff val="0"/>
                <a:satOff val="0"/>
                <a:lumOff val="0"/>
                <a:alphaOff val="0"/>
              </a:sysClr>
            </a:solidFill>
            <a:latin typeface="Arial" pitchFamily="34" charset="0"/>
            <a:ea typeface="+mn-ea"/>
            <a:cs typeface="Arial" pitchFamily="34" charset="0"/>
          </a:endParaRPr>
        </a:p>
      </dgm:t>
    </dgm:pt>
    <dgm:pt modelId="{0A07CBC4-45DF-B94E-A87F-DC905EB9701F}" type="sibTrans" cxnId="{E95B05F3-C093-CA42-8A34-CF79EA6EB47C}">
      <dgm:prSet/>
      <dgm:spPr/>
      <dgm:t>
        <a:bodyPr/>
        <a:lstStyle/>
        <a:p>
          <a:endParaRPr lang="en-US" sz="1200">
            <a:latin typeface="Arial" pitchFamily="34" charset="0"/>
            <a:cs typeface="Arial" pitchFamily="34" charset="0"/>
          </a:endParaRPr>
        </a:p>
      </dgm:t>
    </dgm:pt>
    <dgm:pt modelId="{39FFA461-7E9D-CC45-9685-DA17BE7C3E7C}" type="parTrans" cxnId="{E95B05F3-C093-CA42-8A34-CF79EA6EB47C}">
      <dgm:prSet/>
      <dgm:spPr/>
      <dgm:t>
        <a:bodyPr/>
        <a:lstStyle/>
        <a:p>
          <a:endParaRPr lang="en-US" sz="1200">
            <a:latin typeface="Arial" pitchFamily="34" charset="0"/>
            <a:cs typeface="Arial" pitchFamily="34" charset="0"/>
          </a:endParaRPr>
        </a:p>
      </dgm:t>
    </dgm:pt>
    <dgm:pt modelId="{0FDF9311-195A-4332-8EAB-9FBBF48AE976}">
      <dgm:prSet custT="1"/>
      <dgm:spPr>
        <a:ln>
          <a:solidFill>
            <a:schemeClr val="bg1">
              <a:lumMod val="50000"/>
            </a:schemeClr>
          </a:solidFill>
        </a:ln>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Operación y Mantenimiento - mantener la infraestructura en </a:t>
          </a:r>
          <a:r>
            <a:rPr lang="es-CO" sz="1400" b="1" i="0" u="none" noProof="0" dirty="0" smtClean="0">
              <a:solidFill>
                <a:sysClr val="windowText" lastClr="000000">
                  <a:hueOff val="0"/>
                  <a:satOff val="0"/>
                  <a:lumOff val="0"/>
                  <a:alphaOff val="0"/>
                </a:sysClr>
              </a:solidFill>
              <a:latin typeface="Arial" pitchFamily="34" charset="0"/>
              <a:ea typeface="+mn-ea"/>
              <a:cs typeface="Arial" pitchFamily="34" charset="0"/>
            </a:rPr>
            <a:t>¨buen¨estado</a:t>
          </a:r>
        </a:p>
      </dgm:t>
    </dgm:pt>
    <dgm:pt modelId="{98FA0CE1-F40C-4F94-9F95-A908A1735D66}" type="parTrans" cxnId="{1E4BDEE4-9EBA-4F09-A5C5-1318DEE9D185}">
      <dgm:prSet/>
      <dgm:spPr/>
      <dgm:t>
        <a:bodyPr/>
        <a:lstStyle/>
        <a:p>
          <a:endParaRPr lang="es-CO">
            <a:latin typeface="Arial" pitchFamily="34" charset="0"/>
            <a:cs typeface="Arial" pitchFamily="34" charset="0"/>
          </a:endParaRPr>
        </a:p>
      </dgm:t>
    </dgm:pt>
    <dgm:pt modelId="{0C97A9B4-3552-4654-9CCB-4259E55CA3C9}" type="sibTrans" cxnId="{1E4BDEE4-9EBA-4F09-A5C5-1318DEE9D185}">
      <dgm:prSet/>
      <dgm:spPr/>
      <dgm:t>
        <a:bodyPr/>
        <a:lstStyle/>
        <a:p>
          <a:endParaRPr lang="es-CO">
            <a:latin typeface="Arial" pitchFamily="34" charset="0"/>
            <a:cs typeface="Arial" pitchFamily="34" charset="0"/>
          </a:endParaRPr>
        </a:p>
      </dgm:t>
    </dgm:pt>
    <dgm:pt modelId="{0D4DF7BA-874F-487C-96FD-C7F505B6A30C}">
      <dgm:prSet custT="1"/>
      <dgm:spPr>
        <a:ln>
          <a:solidFill>
            <a:schemeClr val="bg1">
              <a:lumMod val="50000"/>
            </a:schemeClr>
          </a:solidFill>
        </a:ln>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Financiación </a:t>
          </a:r>
        </a:p>
      </dgm:t>
    </dgm:pt>
    <dgm:pt modelId="{6E7C52D7-3776-414C-8882-CF75A43A374C}" type="parTrans" cxnId="{3EF229D9-106D-42BD-9295-561BECEE117E}">
      <dgm:prSet/>
      <dgm:spPr/>
      <dgm:t>
        <a:bodyPr/>
        <a:lstStyle/>
        <a:p>
          <a:endParaRPr lang="es-CO">
            <a:latin typeface="Arial" pitchFamily="34" charset="0"/>
            <a:cs typeface="Arial" pitchFamily="34" charset="0"/>
          </a:endParaRPr>
        </a:p>
      </dgm:t>
    </dgm:pt>
    <dgm:pt modelId="{4DD1FF23-BD97-4472-BEE2-4E66AD2FD227}" type="sibTrans" cxnId="{3EF229D9-106D-42BD-9295-561BECEE117E}">
      <dgm:prSet/>
      <dgm:spPr/>
      <dgm:t>
        <a:bodyPr/>
        <a:lstStyle/>
        <a:p>
          <a:endParaRPr lang="es-CO">
            <a:latin typeface="Arial" pitchFamily="34" charset="0"/>
            <a:cs typeface="Arial" pitchFamily="34" charset="0"/>
          </a:endParaRPr>
        </a:p>
      </dgm:t>
    </dgm:pt>
    <dgm:pt modelId="{D7CD524B-C854-4BD1-B4C1-714A38C8B6F9}">
      <dgm:prSet custT="1"/>
      <dgm:spPr>
        <a:ln>
          <a:solidFill>
            <a:schemeClr val="bg1">
              <a:lumMod val="50000"/>
            </a:schemeClr>
          </a:solidFill>
        </a:ln>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Esquema gasto de </a:t>
          </a:r>
          <a:r>
            <a:rPr lang="es-CO" sz="1400" b="1" i="0" u="none" noProof="0" dirty="0" smtClean="0">
              <a:solidFill>
                <a:sysClr val="windowText" lastClr="000000">
                  <a:hueOff val="0"/>
                  <a:satOff val="0"/>
                  <a:lumOff val="0"/>
                  <a:alphaOff val="0"/>
                </a:sysClr>
              </a:solidFill>
              <a:latin typeface="Arial" pitchFamily="34" charset="0"/>
              <a:ea typeface="+mn-ea"/>
              <a:cs typeface="Arial" pitchFamily="34" charset="0"/>
            </a:rPr>
            <a:t>mantenimiento a mediano plazo </a:t>
          </a:r>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(5 a 10 años)</a:t>
          </a:r>
        </a:p>
      </dgm:t>
    </dgm:pt>
    <dgm:pt modelId="{FC973578-C096-40D9-AC7D-2B9520C13C2A}" type="parTrans" cxnId="{F0609B2D-7CBC-41CE-AF06-3FA46088F3FB}">
      <dgm:prSet/>
      <dgm:spPr/>
      <dgm:t>
        <a:bodyPr/>
        <a:lstStyle/>
        <a:p>
          <a:endParaRPr lang="es-CO">
            <a:latin typeface="Arial" pitchFamily="34" charset="0"/>
            <a:cs typeface="Arial" pitchFamily="34" charset="0"/>
          </a:endParaRPr>
        </a:p>
      </dgm:t>
    </dgm:pt>
    <dgm:pt modelId="{095BCC9C-7048-4899-AE15-F00C706EC9EA}" type="sibTrans" cxnId="{F0609B2D-7CBC-41CE-AF06-3FA46088F3FB}">
      <dgm:prSet/>
      <dgm:spPr/>
      <dgm:t>
        <a:bodyPr/>
        <a:lstStyle/>
        <a:p>
          <a:endParaRPr lang="es-CO">
            <a:latin typeface="Arial" pitchFamily="34" charset="0"/>
            <a:cs typeface="Arial" pitchFamily="34" charset="0"/>
          </a:endParaRPr>
        </a:p>
      </dgm:t>
    </dgm:pt>
    <dgm:pt modelId="{FE826942-FB93-4844-BABF-1BF912EC8BE1}">
      <dgm:prSet custT="1"/>
      <dgm:spPr>
        <a:ln>
          <a:solidFill>
            <a:schemeClr val="bg1">
              <a:lumMod val="50000"/>
            </a:schemeClr>
          </a:solidFill>
        </a:ln>
      </dgm:spPr>
      <dgm:t>
        <a:bodyPr/>
        <a:lstStyle/>
        <a:p>
          <a:r>
            <a:rPr lang="es-CO" sz="1400" b="0" i="0" u="none" noProof="0" dirty="0" smtClean="0">
              <a:solidFill>
                <a:sysClr val="windowText" lastClr="000000">
                  <a:hueOff val="0"/>
                  <a:satOff val="0"/>
                  <a:lumOff val="0"/>
                  <a:alphaOff val="0"/>
                </a:sysClr>
              </a:solidFill>
              <a:latin typeface="Arial" pitchFamily="34" charset="0"/>
              <a:ea typeface="+mn-ea"/>
              <a:cs typeface="Arial" pitchFamily="34" charset="0"/>
            </a:rPr>
            <a:t>Cumplimiento niveles de servicio</a:t>
          </a:r>
        </a:p>
      </dgm:t>
    </dgm:pt>
    <dgm:pt modelId="{8A2B98C6-51E2-443F-8125-2947E2293A21}" type="parTrans" cxnId="{4D905153-EDDC-4206-BA6D-2D714A937AFE}">
      <dgm:prSet/>
      <dgm:spPr/>
      <dgm:t>
        <a:bodyPr/>
        <a:lstStyle/>
        <a:p>
          <a:endParaRPr lang="es-CO"/>
        </a:p>
      </dgm:t>
    </dgm:pt>
    <dgm:pt modelId="{496D5554-A484-4D69-B567-EF11ECBBFDA9}" type="sibTrans" cxnId="{4D905153-EDDC-4206-BA6D-2D714A937AFE}">
      <dgm:prSet/>
      <dgm:spPr/>
      <dgm:t>
        <a:bodyPr/>
        <a:lstStyle/>
        <a:p>
          <a:endParaRPr lang="es-CO"/>
        </a:p>
      </dgm:t>
    </dgm:pt>
    <dgm:pt modelId="{70302FD7-6A58-4A35-B346-8063259FBADF}">
      <dgm:prSet custT="1"/>
      <dgm:spPr>
        <a:solidFill>
          <a:srgbClr val="65001A"/>
        </a:solidFill>
      </dgm:spPr>
      <dgm:t>
        <a:bodyPr/>
        <a:lstStyle/>
        <a:p>
          <a:pPr rtl="0"/>
          <a:r>
            <a:rPr kumimoji="0" lang="es-CO" sz="1600" b="1" i="0" u="none" strike="noStrike" cap="none" spc="0" normalizeH="0" baseline="0" noProof="0" dirty="0" smtClean="0">
              <a:ln>
                <a:noFill/>
              </a:ln>
              <a:solidFill>
                <a:schemeClr val="bg1"/>
              </a:solidFill>
              <a:effectLst/>
              <a:uLnTx/>
              <a:uFillTx/>
              <a:latin typeface="Arial" pitchFamily="34" charset="0"/>
              <a:cs typeface="Arial" pitchFamily="34" charset="0"/>
            </a:rPr>
            <a:t>Revisión Experiencias Internacionales</a:t>
          </a:r>
          <a:endParaRPr lang="es-CO" sz="1600" b="1" i="0" u="none" noProof="0" dirty="0" smtClean="0">
            <a:solidFill>
              <a:schemeClr val="bg1"/>
            </a:solidFill>
            <a:latin typeface="Arial" pitchFamily="34" charset="0"/>
            <a:ea typeface="+mn-ea"/>
            <a:cs typeface="Arial" pitchFamily="34" charset="0"/>
          </a:endParaRPr>
        </a:p>
      </dgm:t>
    </dgm:pt>
    <dgm:pt modelId="{E705277D-A155-4E67-80F6-92E8A3301C21}" type="sibTrans" cxnId="{C239E7C4-770F-43F5-B91C-93E45BE34D8F}">
      <dgm:prSet/>
      <dgm:spPr/>
      <dgm:t>
        <a:bodyPr/>
        <a:lstStyle/>
        <a:p>
          <a:endParaRPr lang="es-CO"/>
        </a:p>
      </dgm:t>
    </dgm:pt>
    <dgm:pt modelId="{F8019DBB-E078-4006-BB2E-4C21AB5745E5}" type="parTrans" cxnId="{C239E7C4-770F-43F5-B91C-93E45BE34D8F}">
      <dgm:prSet/>
      <dgm:spPr/>
      <dgm:t>
        <a:bodyPr/>
        <a:lstStyle/>
        <a:p>
          <a:endParaRPr lang="es-CO"/>
        </a:p>
      </dgm:t>
    </dgm:pt>
    <dgm:pt modelId="{CE3E6B8E-5C21-4A77-B7A1-021F555D159C}">
      <dgm:prSet custT="1"/>
      <dgm:spPr>
        <a:ln>
          <a:solidFill>
            <a:srgbClr val="7A0000"/>
          </a:solidFill>
        </a:ln>
      </dgm:spPr>
      <dgm:t>
        <a:bodyPr/>
        <a:lstStyle/>
        <a:p>
          <a:pPr rtl="0"/>
          <a:r>
            <a:rPr kumimoji="0" lang="es-CO" sz="1400" b="0" i="0" u="none" strike="noStrike" cap="none" spc="0" normalizeH="0" baseline="0" noProof="0" dirty="0" smtClean="0">
              <a:ln>
                <a:noFill/>
              </a:ln>
              <a:solidFill>
                <a:schemeClr val="tx1"/>
              </a:solidFill>
              <a:effectLst/>
              <a:uLnTx/>
              <a:uFillTx/>
              <a:latin typeface="Arial" pitchFamily="34" charset="0"/>
              <a:cs typeface="Arial" pitchFamily="34" charset="0"/>
            </a:rPr>
            <a:t>Contratos CREMA (Argentina)</a:t>
          </a:r>
        </a:p>
      </dgm:t>
    </dgm:pt>
    <dgm:pt modelId="{E4BFE188-434C-415E-A942-B5B878BF88A3}" type="parTrans" cxnId="{44573F71-FB99-427D-8989-3F7B4BC809E3}">
      <dgm:prSet/>
      <dgm:spPr/>
      <dgm:t>
        <a:bodyPr/>
        <a:lstStyle/>
        <a:p>
          <a:endParaRPr lang="es-CO"/>
        </a:p>
      </dgm:t>
    </dgm:pt>
    <dgm:pt modelId="{4D251C79-ABA2-4022-B740-3857CD6FEDD3}" type="sibTrans" cxnId="{44573F71-FB99-427D-8989-3F7B4BC809E3}">
      <dgm:prSet/>
      <dgm:spPr/>
      <dgm:t>
        <a:bodyPr/>
        <a:lstStyle/>
        <a:p>
          <a:endParaRPr lang="es-CO"/>
        </a:p>
      </dgm:t>
    </dgm:pt>
    <dgm:pt modelId="{83E03A9E-48EA-4BAA-985A-95BB17D31247}">
      <dgm:prSet custT="1"/>
      <dgm:spPr>
        <a:ln>
          <a:solidFill>
            <a:srgbClr val="7A0000"/>
          </a:solidFill>
        </a:ln>
      </dgm:spPr>
      <dgm:t>
        <a:bodyPr/>
        <a:lstStyle/>
        <a:p>
          <a:pPr rtl="0"/>
          <a:r>
            <a:rPr kumimoji="0" lang="es-CO" sz="1400" b="0" i="0" u="none" strike="noStrike" cap="none" spc="0" normalizeH="0" baseline="0" noProof="0" dirty="0" smtClean="0">
              <a:ln>
                <a:noFill/>
              </a:ln>
              <a:solidFill>
                <a:schemeClr val="tx1"/>
              </a:solidFill>
              <a:effectLst/>
              <a:uLnTx/>
              <a:uFillTx/>
              <a:latin typeface="Arial" pitchFamily="34" charset="0"/>
              <a:cs typeface="Arial" pitchFamily="34" charset="0"/>
            </a:rPr>
            <a:t>Experiencias en México, Brasil, Perú y España</a:t>
          </a:r>
        </a:p>
      </dgm:t>
    </dgm:pt>
    <dgm:pt modelId="{7EC08413-2BAC-48EA-952A-521BB0D8235F}" type="parTrans" cxnId="{29490C23-7DEA-479C-AEF9-EBDB5654ECB9}">
      <dgm:prSet/>
      <dgm:spPr/>
      <dgm:t>
        <a:bodyPr/>
        <a:lstStyle/>
        <a:p>
          <a:endParaRPr lang="es-CO"/>
        </a:p>
      </dgm:t>
    </dgm:pt>
    <dgm:pt modelId="{3C178E71-1739-4881-B585-F674F9BE0E77}" type="sibTrans" cxnId="{29490C23-7DEA-479C-AEF9-EBDB5654ECB9}">
      <dgm:prSet/>
      <dgm:spPr/>
      <dgm:t>
        <a:bodyPr/>
        <a:lstStyle/>
        <a:p>
          <a:endParaRPr lang="es-CO"/>
        </a:p>
      </dgm:t>
    </dgm:pt>
    <dgm:pt modelId="{E3CC9DAB-4BE6-0344-872C-4CC5FE3AEAA5}" type="pres">
      <dgm:prSet presAssocID="{535FAB8D-1C4A-7F40-88C8-77CFF4E1A7A7}" presName="linear" presStyleCnt="0">
        <dgm:presLayoutVars>
          <dgm:dir/>
          <dgm:animLvl val="lvl"/>
          <dgm:resizeHandles val="exact"/>
        </dgm:presLayoutVars>
      </dgm:prSet>
      <dgm:spPr/>
      <dgm:t>
        <a:bodyPr/>
        <a:lstStyle/>
        <a:p>
          <a:endParaRPr lang="es-ES"/>
        </a:p>
      </dgm:t>
    </dgm:pt>
    <dgm:pt modelId="{5AFCE7F6-CCCE-EF41-9E79-4AD38466B9FB}" type="pres">
      <dgm:prSet presAssocID="{8609841B-144A-4C4E-A2B9-90A21C0C6439}" presName="parentLin" presStyleCnt="0"/>
      <dgm:spPr/>
    </dgm:pt>
    <dgm:pt modelId="{9A31A8BA-8593-6544-9657-6B2CCD61A522}" type="pres">
      <dgm:prSet presAssocID="{8609841B-144A-4C4E-A2B9-90A21C0C6439}" presName="parentLeftMargin" presStyleLbl="node1" presStyleIdx="0" presStyleCnt="4"/>
      <dgm:spPr>
        <a:prstGeom prst="roundRect">
          <a:avLst/>
        </a:prstGeom>
      </dgm:spPr>
      <dgm:t>
        <a:bodyPr/>
        <a:lstStyle/>
        <a:p>
          <a:endParaRPr lang="es-ES"/>
        </a:p>
      </dgm:t>
    </dgm:pt>
    <dgm:pt modelId="{9C0CCF96-5780-0D44-AEEF-7FC1260C4846}" type="pres">
      <dgm:prSet presAssocID="{8609841B-144A-4C4E-A2B9-90A21C0C6439}" presName="parentText" presStyleLbl="node1" presStyleIdx="0" presStyleCnt="4" custScaleX="113187" custScaleY="92995" custLinFactNeighborY="-5511">
        <dgm:presLayoutVars>
          <dgm:chMax val="0"/>
          <dgm:bulletEnabled val="1"/>
        </dgm:presLayoutVars>
      </dgm:prSet>
      <dgm:spPr/>
      <dgm:t>
        <a:bodyPr/>
        <a:lstStyle/>
        <a:p>
          <a:endParaRPr lang="es-ES"/>
        </a:p>
      </dgm:t>
    </dgm:pt>
    <dgm:pt modelId="{EB37ABF3-6FD3-6349-877D-68057D2E7770}" type="pres">
      <dgm:prSet presAssocID="{8609841B-144A-4C4E-A2B9-90A21C0C6439}" presName="negativeSpace" presStyleCnt="0"/>
      <dgm:spPr/>
    </dgm:pt>
    <dgm:pt modelId="{BF89ABE6-1BF3-E947-88F6-3278ECA572C0}" type="pres">
      <dgm:prSet presAssocID="{8609841B-144A-4C4E-A2B9-90A21C0C6439}" presName="childText" presStyleLbl="conFgAcc1" presStyleIdx="0" presStyleCnt="4">
        <dgm:presLayoutVars>
          <dgm:bulletEnabled val="1"/>
        </dgm:presLayoutVars>
      </dgm:prSet>
      <dgm:spPr>
        <a:prstGeom prst="rect">
          <a:avLst/>
        </a:prstGeom>
      </dgm:spPr>
      <dgm:t>
        <a:bodyPr/>
        <a:lstStyle/>
        <a:p>
          <a:endParaRPr lang="en-US"/>
        </a:p>
      </dgm:t>
    </dgm:pt>
    <dgm:pt modelId="{59545B96-B79C-D946-AE02-11CA53AD029E}" type="pres">
      <dgm:prSet presAssocID="{BBECFA29-7D62-1D42-939B-2F7115F6B36A}" presName="spaceBetweenRectangles" presStyleCnt="0"/>
      <dgm:spPr/>
    </dgm:pt>
    <dgm:pt modelId="{5BE61D72-3D3E-EF46-B9B5-F9E275EF61FD}" type="pres">
      <dgm:prSet presAssocID="{644FA719-B14E-FB41-B0A2-30C40497C98B}" presName="parentLin" presStyleCnt="0"/>
      <dgm:spPr/>
    </dgm:pt>
    <dgm:pt modelId="{9B19069C-DAA0-5641-BF3C-55694A54D02D}" type="pres">
      <dgm:prSet presAssocID="{644FA719-B14E-FB41-B0A2-30C40497C98B}" presName="parentLeftMargin" presStyleLbl="node1" presStyleIdx="0" presStyleCnt="4"/>
      <dgm:spPr>
        <a:prstGeom prst="roundRect">
          <a:avLst/>
        </a:prstGeom>
      </dgm:spPr>
      <dgm:t>
        <a:bodyPr/>
        <a:lstStyle/>
        <a:p>
          <a:endParaRPr lang="es-ES"/>
        </a:p>
      </dgm:t>
    </dgm:pt>
    <dgm:pt modelId="{6FDE694D-2C25-BC4D-8B47-BD1C4D7168A8}" type="pres">
      <dgm:prSet presAssocID="{644FA719-B14E-FB41-B0A2-30C40497C98B}" presName="parentText" presStyleLbl="node1" presStyleIdx="1" presStyleCnt="4" custScaleX="113187" custScaleY="86301">
        <dgm:presLayoutVars>
          <dgm:chMax val="0"/>
          <dgm:bulletEnabled val="1"/>
        </dgm:presLayoutVars>
      </dgm:prSet>
      <dgm:spPr/>
      <dgm:t>
        <a:bodyPr/>
        <a:lstStyle/>
        <a:p>
          <a:endParaRPr lang="es-ES"/>
        </a:p>
      </dgm:t>
    </dgm:pt>
    <dgm:pt modelId="{C68A004C-A65F-D848-A49B-A97533793DFD}" type="pres">
      <dgm:prSet presAssocID="{644FA719-B14E-FB41-B0A2-30C40497C98B}" presName="negativeSpace" presStyleCnt="0"/>
      <dgm:spPr/>
    </dgm:pt>
    <dgm:pt modelId="{8268EEA8-D046-FC43-BBF6-DB27171E0F2F}" type="pres">
      <dgm:prSet presAssocID="{644FA719-B14E-FB41-B0A2-30C40497C98B}" presName="childText" presStyleLbl="conFgAcc1" presStyleIdx="1" presStyleCnt="4">
        <dgm:presLayoutVars>
          <dgm:bulletEnabled val="1"/>
        </dgm:presLayoutVars>
      </dgm:prSet>
      <dgm:spPr>
        <a:prstGeom prst="rect">
          <a:avLst/>
        </a:prstGeom>
      </dgm:spPr>
      <dgm:t>
        <a:bodyPr/>
        <a:lstStyle/>
        <a:p>
          <a:endParaRPr lang="en-US"/>
        </a:p>
      </dgm:t>
    </dgm:pt>
    <dgm:pt modelId="{A052FC83-C8CE-274C-92AC-2518A84C2ECE}" type="pres">
      <dgm:prSet presAssocID="{08FBB490-F255-0E43-B041-1F65660F5F1B}" presName="spaceBetweenRectangles" presStyleCnt="0"/>
      <dgm:spPr/>
    </dgm:pt>
    <dgm:pt modelId="{E6A54ED7-EAB7-2E4E-9DC9-EBEE79AC6F33}" type="pres">
      <dgm:prSet presAssocID="{1FCC8C2D-55B1-F04D-84D5-539D3B521234}" presName="parentLin" presStyleCnt="0"/>
      <dgm:spPr/>
    </dgm:pt>
    <dgm:pt modelId="{5A1B3956-E1E9-284E-A47C-F47D481E04F2}" type="pres">
      <dgm:prSet presAssocID="{1FCC8C2D-55B1-F04D-84D5-539D3B521234}" presName="parentLeftMargin" presStyleLbl="node1" presStyleIdx="1" presStyleCnt="4"/>
      <dgm:spPr>
        <a:prstGeom prst="roundRect">
          <a:avLst/>
        </a:prstGeom>
      </dgm:spPr>
      <dgm:t>
        <a:bodyPr/>
        <a:lstStyle/>
        <a:p>
          <a:endParaRPr lang="es-ES"/>
        </a:p>
      </dgm:t>
    </dgm:pt>
    <dgm:pt modelId="{240B36FA-3476-1247-AD1F-4BDAD26E2AB4}" type="pres">
      <dgm:prSet presAssocID="{1FCC8C2D-55B1-F04D-84D5-539D3B521234}" presName="parentText" presStyleLbl="node1" presStyleIdx="2" presStyleCnt="4" custScaleX="112638" custScaleY="91320">
        <dgm:presLayoutVars>
          <dgm:chMax val="0"/>
          <dgm:bulletEnabled val="1"/>
        </dgm:presLayoutVars>
      </dgm:prSet>
      <dgm:spPr/>
      <dgm:t>
        <a:bodyPr/>
        <a:lstStyle/>
        <a:p>
          <a:endParaRPr lang="es-ES"/>
        </a:p>
      </dgm:t>
    </dgm:pt>
    <dgm:pt modelId="{066D8815-FF18-EA4E-8238-2E3884D4BD31}" type="pres">
      <dgm:prSet presAssocID="{1FCC8C2D-55B1-F04D-84D5-539D3B521234}" presName="negativeSpace" presStyleCnt="0"/>
      <dgm:spPr/>
    </dgm:pt>
    <dgm:pt modelId="{8CD00641-290C-4D4F-80D4-AD55046713F4}" type="pres">
      <dgm:prSet presAssocID="{1FCC8C2D-55B1-F04D-84D5-539D3B521234}" presName="childText" presStyleLbl="conFgAcc1" presStyleIdx="2" presStyleCnt="4">
        <dgm:presLayoutVars>
          <dgm:bulletEnabled val="1"/>
        </dgm:presLayoutVars>
      </dgm:prSet>
      <dgm:spPr>
        <a:prstGeom prst="rect">
          <a:avLst/>
        </a:prstGeom>
      </dgm:spPr>
      <dgm:t>
        <a:bodyPr/>
        <a:lstStyle/>
        <a:p>
          <a:endParaRPr lang="es-ES"/>
        </a:p>
      </dgm:t>
    </dgm:pt>
    <dgm:pt modelId="{03E0D3DD-0BB3-47AF-A648-521B8819042D}" type="pres">
      <dgm:prSet presAssocID="{CFE4ECEE-8015-4246-894D-8A2776FFDCD5}" presName="spaceBetweenRectangles" presStyleCnt="0"/>
      <dgm:spPr/>
    </dgm:pt>
    <dgm:pt modelId="{D1242B28-5146-4F56-969A-F807DEDC9B5B}" type="pres">
      <dgm:prSet presAssocID="{70302FD7-6A58-4A35-B346-8063259FBADF}" presName="parentLin" presStyleCnt="0"/>
      <dgm:spPr/>
    </dgm:pt>
    <dgm:pt modelId="{7CE702D1-145E-435F-85D3-B9EDC860DABB}" type="pres">
      <dgm:prSet presAssocID="{70302FD7-6A58-4A35-B346-8063259FBADF}" presName="parentLeftMargin" presStyleLbl="node1" presStyleIdx="2" presStyleCnt="4"/>
      <dgm:spPr/>
      <dgm:t>
        <a:bodyPr/>
        <a:lstStyle/>
        <a:p>
          <a:endParaRPr lang="es-CO"/>
        </a:p>
      </dgm:t>
    </dgm:pt>
    <dgm:pt modelId="{06A9EE88-48E0-4116-8392-AC5924EF2FC8}" type="pres">
      <dgm:prSet presAssocID="{70302FD7-6A58-4A35-B346-8063259FBADF}" presName="parentText" presStyleLbl="node1" presStyleIdx="3" presStyleCnt="4" custScaleX="112637" custScaleY="93067">
        <dgm:presLayoutVars>
          <dgm:chMax val="0"/>
          <dgm:bulletEnabled val="1"/>
        </dgm:presLayoutVars>
      </dgm:prSet>
      <dgm:spPr/>
      <dgm:t>
        <a:bodyPr/>
        <a:lstStyle/>
        <a:p>
          <a:endParaRPr lang="es-CO"/>
        </a:p>
      </dgm:t>
    </dgm:pt>
    <dgm:pt modelId="{1BC6F4BE-DEB9-4F9B-BCB5-B182CC77A67A}" type="pres">
      <dgm:prSet presAssocID="{70302FD7-6A58-4A35-B346-8063259FBADF}" presName="negativeSpace" presStyleCnt="0"/>
      <dgm:spPr/>
    </dgm:pt>
    <dgm:pt modelId="{ABA31D91-F849-443C-907F-E81F03FCA275}" type="pres">
      <dgm:prSet presAssocID="{70302FD7-6A58-4A35-B346-8063259FBADF}" presName="childText" presStyleLbl="conFgAcc1" presStyleIdx="3" presStyleCnt="4">
        <dgm:presLayoutVars>
          <dgm:bulletEnabled val="1"/>
        </dgm:presLayoutVars>
      </dgm:prSet>
      <dgm:spPr/>
      <dgm:t>
        <a:bodyPr/>
        <a:lstStyle/>
        <a:p>
          <a:endParaRPr lang="es-CO"/>
        </a:p>
      </dgm:t>
    </dgm:pt>
  </dgm:ptLst>
  <dgm:cxnLst>
    <dgm:cxn modelId="{3B87821B-599C-B442-B9B3-39BD2D682E7B}" srcId="{535FAB8D-1C4A-7F40-88C8-77CFF4E1A7A7}" destId="{8609841B-144A-4C4E-A2B9-90A21C0C6439}" srcOrd="0" destOrd="0" parTransId="{3F71900D-5D8A-F74D-80B9-E05B0C25243A}" sibTransId="{BBECFA29-7D62-1D42-939B-2F7115F6B36A}"/>
    <dgm:cxn modelId="{2DBD6F94-9BA0-4D56-9428-5BA6CAAB1495}" type="presOf" srcId="{AAD4CB5F-BCE5-7C4C-8417-56B2124AFB41}" destId="{BF89ABE6-1BF3-E947-88F6-3278ECA572C0}" srcOrd="0" destOrd="0" presId="urn:microsoft.com/office/officeart/2005/8/layout/list1"/>
    <dgm:cxn modelId="{4D905153-EDDC-4206-BA6D-2D714A937AFE}" srcId="{1FCC8C2D-55B1-F04D-84D5-539D3B521234}" destId="{FE826942-FB93-4844-BABF-1BF912EC8BE1}" srcOrd="1" destOrd="0" parTransId="{8A2B98C6-51E2-443F-8125-2947E2293A21}" sibTransId="{496D5554-A484-4D69-B567-EF11ECBBFDA9}"/>
    <dgm:cxn modelId="{7AB2709C-8926-4A45-9020-4CE7016A7DEA}" type="presOf" srcId="{8609841B-144A-4C4E-A2B9-90A21C0C6439}" destId="{9C0CCF96-5780-0D44-AEEF-7FC1260C4846}" srcOrd="1" destOrd="0" presId="urn:microsoft.com/office/officeart/2005/8/layout/list1"/>
    <dgm:cxn modelId="{F203A5FC-7A0E-43DA-9E35-536502A83334}" type="presOf" srcId="{644FA719-B14E-FB41-B0A2-30C40497C98B}" destId="{6FDE694D-2C25-BC4D-8B47-BD1C4D7168A8}" srcOrd="1" destOrd="0" presId="urn:microsoft.com/office/officeart/2005/8/layout/list1"/>
    <dgm:cxn modelId="{4C758535-0AE9-4EDC-9209-7F7C60BCA396}" type="presOf" srcId="{535FAB8D-1C4A-7F40-88C8-77CFF4E1A7A7}" destId="{E3CC9DAB-4BE6-0344-872C-4CC5FE3AEAA5}" srcOrd="0" destOrd="0" presId="urn:microsoft.com/office/officeart/2005/8/layout/list1"/>
    <dgm:cxn modelId="{1E4BDEE4-9EBA-4F09-A5C5-1318DEE9D185}" srcId="{8609841B-144A-4C4E-A2B9-90A21C0C6439}" destId="{0FDF9311-195A-4332-8EAB-9FBBF48AE976}" srcOrd="1" destOrd="0" parTransId="{98FA0CE1-F40C-4F94-9F95-A908A1735D66}" sibTransId="{0C97A9B4-3552-4654-9CCB-4259E55CA3C9}"/>
    <dgm:cxn modelId="{29490C23-7DEA-479C-AEF9-EBDB5654ECB9}" srcId="{70302FD7-6A58-4A35-B346-8063259FBADF}" destId="{83E03A9E-48EA-4BAA-985A-95BB17D31247}" srcOrd="1" destOrd="0" parTransId="{7EC08413-2BAC-48EA-952A-521BB0D8235F}" sibTransId="{3C178E71-1739-4881-B585-F674F9BE0E77}"/>
    <dgm:cxn modelId="{AAE0DBAA-7751-4284-B73D-A5B0BEA6B13F}" type="presOf" srcId="{1FCC8C2D-55B1-F04D-84D5-539D3B521234}" destId="{5A1B3956-E1E9-284E-A47C-F47D481E04F2}" srcOrd="0" destOrd="0" presId="urn:microsoft.com/office/officeart/2005/8/layout/list1"/>
    <dgm:cxn modelId="{9CDE3405-2BE7-CC40-B28A-D81C4EC04C53}" srcId="{535FAB8D-1C4A-7F40-88C8-77CFF4E1A7A7}" destId="{1FCC8C2D-55B1-F04D-84D5-539D3B521234}" srcOrd="2" destOrd="0" parTransId="{6D929C87-2475-3344-99D7-E62101A7B535}" sibTransId="{CFE4ECEE-8015-4246-894D-8A2776FFDCD5}"/>
    <dgm:cxn modelId="{77778457-5422-D44F-974F-2AFAA503685E}" srcId="{535FAB8D-1C4A-7F40-88C8-77CFF4E1A7A7}" destId="{644FA719-B14E-FB41-B0A2-30C40497C98B}" srcOrd="1" destOrd="0" parTransId="{3EB2DC33-4FFC-3F49-940F-73F9322904C2}" sibTransId="{08FBB490-F255-0E43-B041-1F65660F5F1B}"/>
    <dgm:cxn modelId="{2581505D-F359-460E-B866-BB25D9716344}" type="presOf" srcId="{70302FD7-6A58-4A35-B346-8063259FBADF}" destId="{7CE702D1-145E-435F-85D3-B9EDC860DABB}" srcOrd="0" destOrd="0" presId="urn:microsoft.com/office/officeart/2005/8/layout/list1"/>
    <dgm:cxn modelId="{6E3CA553-D947-48D6-86FB-897DCE5CB5FC}" type="presOf" srcId="{0FDF9311-195A-4332-8EAB-9FBBF48AE976}" destId="{BF89ABE6-1BF3-E947-88F6-3278ECA572C0}" srcOrd="0" destOrd="1" presId="urn:microsoft.com/office/officeart/2005/8/layout/list1"/>
    <dgm:cxn modelId="{DBBE76DD-789A-5947-944C-CB69EE3DA27E}" srcId="{644FA719-B14E-FB41-B0A2-30C40497C98B}" destId="{E980C1D5-B488-1B45-9143-CBB86C6F7B60}" srcOrd="0" destOrd="0" parTransId="{137968A8-6A8B-674B-9B74-3EC8D56A6D1A}" sibTransId="{AD8E62BF-C7C3-0C4C-AE3F-1F0A7E0E230A}"/>
    <dgm:cxn modelId="{0DD612D2-9281-451C-83E2-F895697474CF}" type="presOf" srcId="{FE826942-FB93-4844-BABF-1BF912EC8BE1}" destId="{8CD00641-290C-4D4F-80D4-AD55046713F4}" srcOrd="0" destOrd="1" presId="urn:microsoft.com/office/officeart/2005/8/layout/list1"/>
    <dgm:cxn modelId="{C239E7C4-770F-43F5-B91C-93E45BE34D8F}" srcId="{535FAB8D-1C4A-7F40-88C8-77CFF4E1A7A7}" destId="{70302FD7-6A58-4A35-B346-8063259FBADF}" srcOrd="3" destOrd="0" parTransId="{F8019DBB-E078-4006-BB2E-4C21AB5745E5}" sibTransId="{E705277D-A155-4E67-80F6-92E8A3301C21}"/>
    <dgm:cxn modelId="{68B0467D-65B9-4659-A29C-308850647B9E}" type="presOf" srcId="{E980C1D5-B488-1B45-9143-CBB86C6F7B60}" destId="{8268EEA8-D046-FC43-BBF6-DB27171E0F2F}" srcOrd="0" destOrd="0" presId="urn:microsoft.com/office/officeart/2005/8/layout/list1"/>
    <dgm:cxn modelId="{1BEDF2D0-F2FA-4B12-AB07-0CC34E68DA6B}" type="presOf" srcId="{83E03A9E-48EA-4BAA-985A-95BB17D31247}" destId="{ABA31D91-F849-443C-907F-E81F03FCA275}" srcOrd="0" destOrd="1" presId="urn:microsoft.com/office/officeart/2005/8/layout/list1"/>
    <dgm:cxn modelId="{C9301958-C408-4EC3-A4EE-0AD4F3987573}" type="presOf" srcId="{70302FD7-6A58-4A35-B346-8063259FBADF}" destId="{06A9EE88-48E0-4116-8392-AC5924EF2FC8}" srcOrd="1" destOrd="0" presId="urn:microsoft.com/office/officeart/2005/8/layout/list1"/>
    <dgm:cxn modelId="{F0609B2D-7CBC-41CE-AF06-3FA46088F3FB}" srcId="{644FA719-B14E-FB41-B0A2-30C40497C98B}" destId="{D7CD524B-C854-4BD1-B4C1-714A38C8B6F9}" srcOrd="1" destOrd="0" parTransId="{FC973578-C096-40D9-AC7D-2B9520C13C2A}" sibTransId="{095BCC9C-7048-4899-AE15-F00C706EC9EA}"/>
    <dgm:cxn modelId="{E95B05F3-C093-CA42-8A34-CF79EA6EB47C}" srcId="{8609841B-144A-4C4E-A2B9-90A21C0C6439}" destId="{AAD4CB5F-BCE5-7C4C-8417-56B2124AFB41}" srcOrd="0" destOrd="0" parTransId="{39FFA461-7E9D-CC45-9685-DA17BE7C3E7C}" sibTransId="{0A07CBC4-45DF-B94E-A87F-DC905EB9701F}"/>
    <dgm:cxn modelId="{BC3C3566-9012-4F7A-AA7C-116311A4B7FD}" type="presOf" srcId="{1FCC8C2D-55B1-F04D-84D5-539D3B521234}" destId="{240B36FA-3476-1247-AD1F-4BDAD26E2AB4}" srcOrd="1" destOrd="0" presId="urn:microsoft.com/office/officeart/2005/8/layout/list1"/>
    <dgm:cxn modelId="{D9DB696D-4C57-4874-AC0B-A3A63D874AC5}" type="presOf" srcId="{644FA719-B14E-FB41-B0A2-30C40497C98B}" destId="{9B19069C-DAA0-5641-BF3C-55694A54D02D}" srcOrd="0" destOrd="0" presId="urn:microsoft.com/office/officeart/2005/8/layout/list1"/>
    <dgm:cxn modelId="{5502D0E4-C483-416F-863A-863FC84539A8}" type="presOf" srcId="{8609841B-144A-4C4E-A2B9-90A21C0C6439}" destId="{9A31A8BA-8593-6544-9657-6B2CCD61A522}" srcOrd="0" destOrd="0" presId="urn:microsoft.com/office/officeart/2005/8/layout/list1"/>
    <dgm:cxn modelId="{B8BF6936-9E80-40C7-9A70-B00A6A5B7964}" type="presOf" srcId="{0D4DF7BA-874F-487C-96FD-C7F505B6A30C}" destId="{BF89ABE6-1BF3-E947-88F6-3278ECA572C0}" srcOrd="0" destOrd="2" presId="urn:microsoft.com/office/officeart/2005/8/layout/list1"/>
    <dgm:cxn modelId="{3EF229D9-106D-42BD-9295-561BECEE117E}" srcId="{8609841B-144A-4C4E-A2B9-90A21C0C6439}" destId="{0D4DF7BA-874F-487C-96FD-C7F505B6A30C}" srcOrd="2" destOrd="0" parTransId="{6E7C52D7-3776-414C-8882-CF75A43A374C}" sibTransId="{4DD1FF23-BD97-4472-BEE2-4E66AD2FD227}"/>
    <dgm:cxn modelId="{1E501363-6DF8-439B-96ED-4399155872C4}" type="presOf" srcId="{CE3E6B8E-5C21-4A77-B7A1-021F555D159C}" destId="{ABA31D91-F849-443C-907F-E81F03FCA275}" srcOrd="0" destOrd="0" presId="urn:microsoft.com/office/officeart/2005/8/layout/list1"/>
    <dgm:cxn modelId="{B7904AAA-DC3A-40D2-A0D1-BC98BA817F99}" type="presOf" srcId="{D7CD524B-C854-4BD1-B4C1-714A38C8B6F9}" destId="{8268EEA8-D046-FC43-BBF6-DB27171E0F2F}" srcOrd="0" destOrd="1" presId="urn:microsoft.com/office/officeart/2005/8/layout/list1"/>
    <dgm:cxn modelId="{586588A3-5C36-4EAA-879F-0E29C22D52DE}" type="presOf" srcId="{7445F5B8-EEC9-3041-BEE4-D8D9E3217B48}" destId="{8CD00641-290C-4D4F-80D4-AD55046713F4}" srcOrd="0" destOrd="0" presId="urn:microsoft.com/office/officeart/2005/8/layout/list1"/>
    <dgm:cxn modelId="{D555199C-057B-2547-BE3E-52B46244BD4A}" srcId="{1FCC8C2D-55B1-F04D-84D5-539D3B521234}" destId="{7445F5B8-EEC9-3041-BEE4-D8D9E3217B48}" srcOrd="0" destOrd="0" parTransId="{6034DE38-8228-0B43-B446-0E06ECA534F1}" sibTransId="{2A7C38F4-6B85-874F-BAFE-056242CA3FC1}"/>
    <dgm:cxn modelId="{44573F71-FB99-427D-8989-3F7B4BC809E3}" srcId="{70302FD7-6A58-4A35-B346-8063259FBADF}" destId="{CE3E6B8E-5C21-4A77-B7A1-021F555D159C}" srcOrd="0" destOrd="0" parTransId="{E4BFE188-434C-415E-A942-B5B878BF88A3}" sibTransId="{4D251C79-ABA2-4022-B740-3857CD6FEDD3}"/>
    <dgm:cxn modelId="{E783AACD-7D8E-4589-9FCD-2F17F60CE28D}" type="presParOf" srcId="{E3CC9DAB-4BE6-0344-872C-4CC5FE3AEAA5}" destId="{5AFCE7F6-CCCE-EF41-9E79-4AD38466B9FB}" srcOrd="0" destOrd="0" presId="urn:microsoft.com/office/officeart/2005/8/layout/list1"/>
    <dgm:cxn modelId="{F9E14849-C063-4463-94FA-9C725784764F}" type="presParOf" srcId="{5AFCE7F6-CCCE-EF41-9E79-4AD38466B9FB}" destId="{9A31A8BA-8593-6544-9657-6B2CCD61A522}" srcOrd="0" destOrd="0" presId="urn:microsoft.com/office/officeart/2005/8/layout/list1"/>
    <dgm:cxn modelId="{95B6C9ED-528F-4CEF-9B3D-3AE10D90A4C2}" type="presParOf" srcId="{5AFCE7F6-CCCE-EF41-9E79-4AD38466B9FB}" destId="{9C0CCF96-5780-0D44-AEEF-7FC1260C4846}" srcOrd="1" destOrd="0" presId="urn:microsoft.com/office/officeart/2005/8/layout/list1"/>
    <dgm:cxn modelId="{91491871-4CC9-4D4A-8556-3B667F3D9CF0}" type="presParOf" srcId="{E3CC9DAB-4BE6-0344-872C-4CC5FE3AEAA5}" destId="{EB37ABF3-6FD3-6349-877D-68057D2E7770}" srcOrd="1" destOrd="0" presId="urn:microsoft.com/office/officeart/2005/8/layout/list1"/>
    <dgm:cxn modelId="{32B05D83-4ABF-41EE-84D7-F4F9B54F65F0}" type="presParOf" srcId="{E3CC9DAB-4BE6-0344-872C-4CC5FE3AEAA5}" destId="{BF89ABE6-1BF3-E947-88F6-3278ECA572C0}" srcOrd="2" destOrd="0" presId="urn:microsoft.com/office/officeart/2005/8/layout/list1"/>
    <dgm:cxn modelId="{D41E7189-70F3-4AD8-B9FF-F2395F4994F8}" type="presParOf" srcId="{E3CC9DAB-4BE6-0344-872C-4CC5FE3AEAA5}" destId="{59545B96-B79C-D946-AE02-11CA53AD029E}" srcOrd="3" destOrd="0" presId="urn:microsoft.com/office/officeart/2005/8/layout/list1"/>
    <dgm:cxn modelId="{07B0974A-CFCD-4DD3-AB53-32C676D9795A}" type="presParOf" srcId="{E3CC9DAB-4BE6-0344-872C-4CC5FE3AEAA5}" destId="{5BE61D72-3D3E-EF46-B9B5-F9E275EF61FD}" srcOrd="4" destOrd="0" presId="urn:microsoft.com/office/officeart/2005/8/layout/list1"/>
    <dgm:cxn modelId="{4A8A4380-B3D3-45CF-89B4-518C1D7ECEA8}" type="presParOf" srcId="{5BE61D72-3D3E-EF46-B9B5-F9E275EF61FD}" destId="{9B19069C-DAA0-5641-BF3C-55694A54D02D}" srcOrd="0" destOrd="0" presId="urn:microsoft.com/office/officeart/2005/8/layout/list1"/>
    <dgm:cxn modelId="{0EE8C95E-B15B-43EF-9865-E7C458B2A651}" type="presParOf" srcId="{5BE61D72-3D3E-EF46-B9B5-F9E275EF61FD}" destId="{6FDE694D-2C25-BC4D-8B47-BD1C4D7168A8}" srcOrd="1" destOrd="0" presId="urn:microsoft.com/office/officeart/2005/8/layout/list1"/>
    <dgm:cxn modelId="{34A30E71-2614-4991-8BDE-FB119A1E0D60}" type="presParOf" srcId="{E3CC9DAB-4BE6-0344-872C-4CC5FE3AEAA5}" destId="{C68A004C-A65F-D848-A49B-A97533793DFD}" srcOrd="5" destOrd="0" presId="urn:microsoft.com/office/officeart/2005/8/layout/list1"/>
    <dgm:cxn modelId="{C3D917BE-3A11-4D55-A6C5-A593B70CCA1D}" type="presParOf" srcId="{E3CC9DAB-4BE6-0344-872C-4CC5FE3AEAA5}" destId="{8268EEA8-D046-FC43-BBF6-DB27171E0F2F}" srcOrd="6" destOrd="0" presId="urn:microsoft.com/office/officeart/2005/8/layout/list1"/>
    <dgm:cxn modelId="{7F760038-8DE6-4C4A-A8DC-ACB4913590F1}" type="presParOf" srcId="{E3CC9DAB-4BE6-0344-872C-4CC5FE3AEAA5}" destId="{A052FC83-C8CE-274C-92AC-2518A84C2ECE}" srcOrd="7" destOrd="0" presId="urn:microsoft.com/office/officeart/2005/8/layout/list1"/>
    <dgm:cxn modelId="{C3832E0C-4512-45BE-9BB8-2D2060B919D1}" type="presParOf" srcId="{E3CC9DAB-4BE6-0344-872C-4CC5FE3AEAA5}" destId="{E6A54ED7-EAB7-2E4E-9DC9-EBEE79AC6F33}" srcOrd="8" destOrd="0" presId="urn:microsoft.com/office/officeart/2005/8/layout/list1"/>
    <dgm:cxn modelId="{11CBBE7C-B7EB-47DD-BD9D-101C1959BF6F}" type="presParOf" srcId="{E6A54ED7-EAB7-2E4E-9DC9-EBEE79AC6F33}" destId="{5A1B3956-E1E9-284E-A47C-F47D481E04F2}" srcOrd="0" destOrd="0" presId="urn:microsoft.com/office/officeart/2005/8/layout/list1"/>
    <dgm:cxn modelId="{E635B60B-F174-4747-B4FC-C3B23610BEE4}" type="presParOf" srcId="{E6A54ED7-EAB7-2E4E-9DC9-EBEE79AC6F33}" destId="{240B36FA-3476-1247-AD1F-4BDAD26E2AB4}" srcOrd="1" destOrd="0" presId="urn:microsoft.com/office/officeart/2005/8/layout/list1"/>
    <dgm:cxn modelId="{041BD320-BB28-4A2B-AABB-CCA06E5C9FE9}" type="presParOf" srcId="{E3CC9DAB-4BE6-0344-872C-4CC5FE3AEAA5}" destId="{066D8815-FF18-EA4E-8238-2E3884D4BD31}" srcOrd="9" destOrd="0" presId="urn:microsoft.com/office/officeart/2005/8/layout/list1"/>
    <dgm:cxn modelId="{F5926D34-7E44-4635-9C48-794E4746D0F7}" type="presParOf" srcId="{E3CC9DAB-4BE6-0344-872C-4CC5FE3AEAA5}" destId="{8CD00641-290C-4D4F-80D4-AD55046713F4}" srcOrd="10" destOrd="0" presId="urn:microsoft.com/office/officeart/2005/8/layout/list1"/>
    <dgm:cxn modelId="{9F73563F-3B07-479B-9A1B-87165C0938DA}" type="presParOf" srcId="{E3CC9DAB-4BE6-0344-872C-4CC5FE3AEAA5}" destId="{03E0D3DD-0BB3-47AF-A648-521B8819042D}" srcOrd="11" destOrd="0" presId="urn:microsoft.com/office/officeart/2005/8/layout/list1"/>
    <dgm:cxn modelId="{6768A469-FE3B-4333-BC1D-ED79107E42F2}" type="presParOf" srcId="{E3CC9DAB-4BE6-0344-872C-4CC5FE3AEAA5}" destId="{D1242B28-5146-4F56-969A-F807DEDC9B5B}" srcOrd="12" destOrd="0" presId="urn:microsoft.com/office/officeart/2005/8/layout/list1"/>
    <dgm:cxn modelId="{FE01168F-5462-437D-B7E9-CB1608CEB36E}" type="presParOf" srcId="{D1242B28-5146-4F56-969A-F807DEDC9B5B}" destId="{7CE702D1-145E-435F-85D3-B9EDC860DABB}" srcOrd="0" destOrd="0" presId="urn:microsoft.com/office/officeart/2005/8/layout/list1"/>
    <dgm:cxn modelId="{CA158B27-87E4-4717-B2E4-B2057799BF6F}" type="presParOf" srcId="{D1242B28-5146-4F56-969A-F807DEDC9B5B}" destId="{06A9EE88-48E0-4116-8392-AC5924EF2FC8}" srcOrd="1" destOrd="0" presId="urn:microsoft.com/office/officeart/2005/8/layout/list1"/>
    <dgm:cxn modelId="{3698390E-A98B-47FF-B6FA-88FFF3377D66}" type="presParOf" srcId="{E3CC9DAB-4BE6-0344-872C-4CC5FE3AEAA5}" destId="{1BC6F4BE-DEB9-4F9B-BCB5-B182CC77A67A}" srcOrd="13" destOrd="0" presId="urn:microsoft.com/office/officeart/2005/8/layout/list1"/>
    <dgm:cxn modelId="{F7E0CCFF-6196-4662-876A-960DC867D5ED}" type="presParOf" srcId="{E3CC9DAB-4BE6-0344-872C-4CC5FE3AEAA5}" destId="{ABA31D91-F849-443C-907F-E81F03FCA27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ＭＳ Ｐゴシック" pitchFamily="34" charset="-128"/>
              </a:defRPr>
            </a:lvl1pPr>
          </a:lstStyle>
          <a:p>
            <a:pPr>
              <a:defRPr/>
            </a:pPr>
            <a:endParaRPr lang="es-CO"/>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ea typeface="ＭＳ Ｐゴシック" pitchFamily="34" charset="-128"/>
              </a:defRPr>
            </a:lvl1pPr>
          </a:lstStyle>
          <a:p>
            <a:pPr>
              <a:defRPr/>
            </a:pPr>
            <a:fld id="{8385F1E2-82E4-43F3-9673-E6E767E749BF}" type="datetimeFigureOut">
              <a:rPr lang="es-CO"/>
              <a:pPr>
                <a:defRPr/>
              </a:pPr>
              <a:t>26/12/2019</a:t>
            </a:fld>
            <a:endParaRPr lang="es-CO"/>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ＭＳ Ｐゴシック" pitchFamily="34" charset="-128"/>
              </a:defRPr>
            </a:lvl1pPr>
          </a:lstStyle>
          <a:p>
            <a:pPr>
              <a:defRPr/>
            </a:pPr>
            <a:endParaRPr lang="es-CO"/>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ea typeface="ＭＳ Ｐゴシック" pitchFamily="34" charset="-128"/>
              </a:defRPr>
            </a:lvl1pPr>
          </a:lstStyle>
          <a:p>
            <a:pPr>
              <a:defRPr/>
            </a:pPr>
            <a:fld id="{01C653E0-7E7E-4E98-8E6C-3FB8B9F1ABC2}" type="slidenum">
              <a:rPr lang="es-CO"/>
              <a:pPr>
                <a:defRPr/>
              </a:pPr>
              <a:t>‹Nº›</a:t>
            </a:fld>
            <a:endParaRPr lang="es-CO"/>
          </a:p>
        </p:txBody>
      </p:sp>
    </p:spTree>
    <p:extLst>
      <p:ext uri="{BB962C8B-B14F-4D97-AF65-F5344CB8AC3E}">
        <p14:creationId xmlns:p14="http://schemas.microsoft.com/office/powerpoint/2010/main" val="350784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s-CO"/>
          </a:p>
        </p:txBody>
      </p:sp>
      <p:sp>
        <p:nvSpPr>
          <p:cNvPr id="3" name="Marcador de fecha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D0A6B080-8A4E-4DA9-A7B3-B30D7017A849}" type="datetime1">
              <a:rPr lang="es-ES"/>
              <a:pPr>
                <a:defRPr/>
              </a:pPr>
              <a:t>26/12/2019</a:t>
            </a:fld>
            <a:endParaRPr lang="es-ES"/>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CO" noProof="0"/>
          </a:p>
        </p:txBody>
      </p:sp>
      <p:sp>
        <p:nvSpPr>
          <p:cNvPr id="5" name="Marcador de notas 4"/>
          <p:cNvSpPr>
            <a:spLocks noGrp="1"/>
          </p:cNvSpPr>
          <p:nvPr>
            <p:ph type="body" sz="quarter" idx="3"/>
          </p:nvPr>
        </p:nvSpPr>
        <p:spPr>
          <a:xfrm>
            <a:off x="700088" y="4416425"/>
            <a:ext cx="5610225" cy="4183063"/>
          </a:xfrm>
          <a:prstGeom prst="rect">
            <a:avLst/>
          </a:prstGeom>
        </p:spPr>
        <p:txBody>
          <a:bodyPr vert="horz" wrap="square" lIns="93177" tIns="46589" rIns="93177" bIns="46589"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endParaRPr lang="es-ES" noProof="0" smtClean="0"/>
          </a:p>
        </p:txBody>
      </p:sp>
      <p:sp>
        <p:nvSpPr>
          <p:cNvPr id="6" name="Marcador de pie de página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s-CO"/>
          </a:p>
        </p:txBody>
      </p:sp>
      <p:sp>
        <p:nvSpPr>
          <p:cNvPr id="7" name="Marcador de número de diapositiva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6E7AC06B-8FC0-4498-A0E8-FE55E743F81C}" type="slidenum">
              <a:rPr lang="es-ES"/>
              <a:pPr>
                <a:defRPr/>
              </a:pPr>
              <a:t>‹Nº›</a:t>
            </a:fld>
            <a:endParaRPr lang="es-ES"/>
          </a:p>
        </p:txBody>
      </p:sp>
    </p:spTree>
    <p:extLst>
      <p:ext uri="{BB962C8B-B14F-4D97-AF65-F5344CB8AC3E}">
        <p14:creationId xmlns:p14="http://schemas.microsoft.com/office/powerpoint/2010/main" val="36981651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27475" y="8770938"/>
            <a:ext cx="30051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4" tIns="46192" rIns="92384" bIns="46192" anchor="b"/>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C31EE01-2237-4749-B3E2-DF5F4C64FBF3}" type="slidenum">
              <a:rPr lang="es-MX" altLang="es-CO" sz="1200"/>
              <a:pPr algn="r" eaLnBrk="1" hangingPunct="1"/>
              <a:t>3</a:t>
            </a:fld>
            <a:endParaRPr lang="es-MX" altLang="es-CO" sz="1200"/>
          </a:p>
        </p:txBody>
      </p:sp>
      <p:sp>
        <p:nvSpPr>
          <p:cNvPr id="79875" name="Rectangle 2"/>
          <p:cNvSpPr>
            <a:spLocks noGrp="1" noRot="1" noChangeAspect="1" noChangeArrowheads="1" noTextEdit="1"/>
          </p:cNvSpPr>
          <p:nvPr>
            <p:ph type="sldImg"/>
          </p:nvPr>
        </p:nvSpPr>
        <p:spPr>
          <a:xfrm>
            <a:off x="1181100" y="696913"/>
            <a:ext cx="46482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CO" altLang="es-CO" smtClean="0">
              <a:latin typeface="Arial" panose="020B0604020202020204" pitchFamily="34" charset="0"/>
            </a:endParaRPr>
          </a:p>
        </p:txBody>
      </p:sp>
      <p:sp>
        <p:nvSpPr>
          <p:cNvPr id="79877" name="4 Marcador de fecha"/>
          <p:cNvSpPr txBox="1">
            <a:spLocks noGrp="1"/>
          </p:cNvSpPr>
          <p:nvPr/>
        </p:nvSpPr>
        <p:spPr bwMode="auto">
          <a:xfrm>
            <a:off x="3927475" y="0"/>
            <a:ext cx="30051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84" tIns="46192" rIns="92384" bIns="46192"/>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s-ES" altLang="es-CO" sz="1200"/>
          </a:p>
        </p:txBody>
      </p:sp>
    </p:spTree>
    <p:extLst>
      <p:ext uri="{BB962C8B-B14F-4D97-AF65-F5344CB8AC3E}">
        <p14:creationId xmlns:p14="http://schemas.microsoft.com/office/powerpoint/2010/main" val="247633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66813" y="698500"/>
            <a:ext cx="4602162" cy="3451225"/>
          </a:xfrm>
          <a:ln w="12700" cap="flat">
            <a:solidFill>
              <a:schemeClr val="tx1"/>
            </a:solidFill>
          </a:ln>
        </p:spPr>
      </p:sp>
      <p:sp>
        <p:nvSpPr>
          <p:cNvPr id="80899" name="Rectangle 3"/>
          <p:cNvSpPr>
            <a:spLocks noGrp="1" noChangeArrowheads="1"/>
          </p:cNvSpPr>
          <p:nvPr>
            <p:ph type="body" idx="1"/>
          </p:nvPr>
        </p:nvSpPr>
        <p:spPr>
          <a:xfrm>
            <a:off x="923925" y="4387850"/>
            <a:ext cx="5086350" cy="3895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2" tIns="44904" rIns="91412" bIns="44904"/>
          <a:lstStyle/>
          <a:p>
            <a:endParaRPr lang="es-ES" altLang="es-CO" smtClean="0">
              <a:latin typeface="Arial" panose="020B0604020202020204" pitchFamily="34" charset="0"/>
            </a:endParaRPr>
          </a:p>
        </p:txBody>
      </p:sp>
    </p:spTree>
    <p:extLst>
      <p:ext uri="{BB962C8B-B14F-4D97-AF65-F5344CB8AC3E}">
        <p14:creationId xmlns:p14="http://schemas.microsoft.com/office/powerpoint/2010/main" val="110548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341194" y="420425"/>
            <a:ext cx="8475260" cy="721649"/>
          </a:xfrm>
        </p:spPr>
        <p:txBody>
          <a:bodyPr lIns="72000" tIns="0" bIns="0">
            <a:normAutofit/>
          </a:bodyPr>
          <a:lstStyle>
            <a:lvl1pPr algn="just">
              <a:defRPr sz="2400" b="1">
                <a:solidFill>
                  <a:schemeClr val="tx1">
                    <a:lumMod val="50000"/>
                    <a:lumOff val="50000"/>
                  </a:schemeClr>
                </a:solidFill>
                <a:latin typeface="Century Gothic" panose="020B0502020202020204" pitchFamily="34" charset="0"/>
              </a:defRPr>
            </a:lvl1pPr>
          </a:lstStyle>
          <a:p>
            <a:r>
              <a:rPr lang="es-ES_tradnl" dirty="0" smtClean="0"/>
              <a:t>Clic para editar título</a:t>
            </a:r>
            <a:endParaRPr lang="es-ES" dirty="0"/>
          </a:p>
        </p:txBody>
      </p:sp>
      <p:sp>
        <p:nvSpPr>
          <p:cNvPr id="3" name="Marcador de fecha 2"/>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cxnSp>
        <p:nvCxnSpPr>
          <p:cNvPr id="6" name="Conector recto 5"/>
          <p:cNvCxnSpPr/>
          <p:nvPr userDrawn="1"/>
        </p:nvCxnSpPr>
        <p:spPr>
          <a:xfrm>
            <a:off x="341194" y="1142071"/>
            <a:ext cx="8475260" cy="0"/>
          </a:xfrm>
          <a:prstGeom prst="line">
            <a:avLst/>
          </a:prstGeom>
          <a:ln>
            <a:solidFill>
              <a:srgbClr val="5A5B5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63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70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2125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0"/>
            <a:ext cx="7772400" cy="762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685800" y="2514600"/>
            <a:ext cx="38481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86300" y="2514600"/>
            <a:ext cx="38481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440301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0"/>
            <a:ext cx="7772400" cy="762000"/>
          </a:xfrm>
        </p:spPr>
        <p:txBody>
          <a:bodyPr/>
          <a:lstStyle/>
          <a:p>
            <a:r>
              <a:rPr lang="es-ES" smtClean="0"/>
              <a:t>Haga clic para modificar el estilo de título del patrón</a:t>
            </a:r>
            <a:endParaRPr lang="es-CO"/>
          </a:p>
        </p:txBody>
      </p:sp>
      <p:sp>
        <p:nvSpPr>
          <p:cNvPr id="3" name="2 Marcador de texto"/>
          <p:cNvSpPr>
            <a:spLocks noGrp="1"/>
          </p:cNvSpPr>
          <p:nvPr>
            <p:ph type="body" sz="half" idx="1"/>
          </p:nvPr>
        </p:nvSpPr>
        <p:spPr>
          <a:xfrm>
            <a:off x="685800" y="2514600"/>
            <a:ext cx="3848100" cy="3657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gráfico"/>
          <p:cNvSpPr>
            <a:spLocks noGrp="1"/>
          </p:cNvSpPr>
          <p:nvPr>
            <p:ph type="chart" sz="half" idx="2"/>
          </p:nvPr>
        </p:nvSpPr>
        <p:spPr>
          <a:xfrm>
            <a:off x="4686300" y="2514600"/>
            <a:ext cx="3848100" cy="3657600"/>
          </a:xfrm>
        </p:spPr>
        <p:txBody>
          <a:bodyPr/>
          <a:lstStyle/>
          <a:p>
            <a:pPr lvl="0"/>
            <a:endParaRPr lang="es-CO" noProof="0"/>
          </a:p>
        </p:txBody>
      </p:sp>
    </p:spTree>
    <p:extLst>
      <p:ext uri="{BB962C8B-B14F-4D97-AF65-F5344CB8AC3E}">
        <p14:creationId xmlns:p14="http://schemas.microsoft.com/office/powerpoint/2010/main" val="1427569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9A4631-E947-1B40-9244-24FBFC1A8C58}"/>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BBF5A69F-AA61-744B-99A0-4CBC6424D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DFC3FB98-714D-FB45-AB6B-A538FED5618D}"/>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3CEAF8AA-7C54-024B-9459-DFB93DD86B82}"/>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4E0C253-83F4-2147-806C-C508857AFE83}"/>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0012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3CD6F-FD60-414E-988E-9AB04D7937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048911F-48A3-2747-A362-83D7ED051C60}"/>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5106FE85-1D57-364F-A97F-5B11E028859B}"/>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EC934DC3-7D81-074E-90CC-601AFA3C37C3}"/>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9A313A7-C249-354B-824E-3DE01C53ABD4}"/>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0010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3D5BA5-F2B5-2D41-89EF-FFEF3D6558BC}"/>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6E40316-1133-A044-ABB0-9FF61DF02A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60ECA942-EC46-804B-8A59-0F0F59F70A71}"/>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D5BB40E8-06AD-F348-B5BD-80E66D384453}"/>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8D7C99F-5221-B641-B3D3-E0C9B018E2C6}"/>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70685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343F1E-E98D-DD41-BBE3-7A6093109E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E464BDA-1C3B-714F-BBD9-190083EDF9BB}"/>
              </a:ext>
            </a:extLst>
          </p:cNvPr>
          <p:cNvSpPr>
            <a:spLocks noGrp="1"/>
          </p:cNvSpPr>
          <p:nvPr>
            <p:ph sz="half" idx="1"/>
          </p:nvPr>
        </p:nvSpPr>
        <p:spPr>
          <a:xfrm>
            <a:off x="628650" y="1825625"/>
            <a:ext cx="38862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F9DE018A-142F-A643-B77A-4F943D3632B4}"/>
              </a:ext>
            </a:extLst>
          </p:cNvPr>
          <p:cNvSpPr>
            <a:spLocks noGrp="1"/>
          </p:cNvSpPr>
          <p:nvPr>
            <p:ph sz="half" idx="2"/>
          </p:nvPr>
        </p:nvSpPr>
        <p:spPr>
          <a:xfrm>
            <a:off x="4629150" y="1825625"/>
            <a:ext cx="38862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AC548678-4C53-B242-AD68-D408325E727A}"/>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70EC8DD9-B2FE-9144-A826-2165E37EA664}"/>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FFC8E8A-18A7-5740-83AB-DDBA9F4B51A7}"/>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43971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084FEC-ED8F-3A45-B308-55A9BEF6E69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A0EC1E3C-820D-9048-B4B0-8F7C4BCF83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68C12627-381A-DB4C-A317-5D8E7FBE86F7}"/>
              </a:ext>
            </a:extLst>
          </p:cNvPr>
          <p:cNvSpPr>
            <a:spLocks noGrp="1"/>
          </p:cNvSpPr>
          <p:nvPr>
            <p:ph sz="half" idx="2"/>
          </p:nvPr>
        </p:nvSpPr>
        <p:spPr>
          <a:xfrm>
            <a:off x="629842" y="2505075"/>
            <a:ext cx="3868340"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xmlns="" id="{349C2909-5315-AC44-86BD-957C7E411E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xmlns="" id="{933AB52E-C355-6142-AA7E-CEA2BB4FE599}"/>
              </a:ext>
            </a:extLst>
          </p:cNvPr>
          <p:cNvSpPr>
            <a:spLocks noGrp="1"/>
          </p:cNvSpPr>
          <p:nvPr>
            <p:ph sz="quarter" idx="4"/>
          </p:nvPr>
        </p:nvSpPr>
        <p:spPr>
          <a:xfrm>
            <a:off x="4629150" y="2505075"/>
            <a:ext cx="3887391"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xmlns="" id="{1C72410A-20BA-384F-ADA0-3F6708049B2A}"/>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xmlns="" id="{AFB18E28-4386-0441-95F6-23F18BA6B024}"/>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33D58569-0D45-A84C-9DF3-9593EC6634D3}"/>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0209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D20061-24F3-4F47-A4E1-B07EDE698EF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AB2FAD73-354E-E242-9B0A-55D89C8E8166}"/>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xmlns="" id="{BCD1700C-19F7-6E4B-8BAC-E736E367DE5B}"/>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AE7EB3EF-7464-2D4F-B35F-76C2D93F5B96}"/>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70830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8504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0A3C8FE-F191-F94E-B360-D083BC0ED323}"/>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xmlns="" id="{D8763434-894B-8143-B333-A9EF426B9414}"/>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B938D898-E1E8-3F47-947E-495975B513A4}"/>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2855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404232-6E6B-D94E-BC1D-C3DC16021A4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3EAF233-23E6-7B4A-9F93-8B640D6DF4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xmlns="" id="{56603B9B-E4CB-CD48-A8C1-EC870457B5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D3901B87-4608-5D4C-BE72-C34F7C101249}"/>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0D1826A1-5DEB-E04D-9690-27BCC880DC83}"/>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22F30988-0101-114B-B694-220B9BD92B99}"/>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664631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5D0930-4485-9D4B-85F6-47A60AE79B5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59B6FFAF-AB88-B04B-AE27-03910BF838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xmlns="" id="{97C344BA-DFC4-8346-BBEF-743A378A8A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83559F2B-D188-6C4D-93D2-395A113E3C01}"/>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49D24F6E-4E19-A44F-A8AA-87461F492058}"/>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EB6DC485-B23F-E144-A694-3F8153A82649}"/>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7840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8AC931-17BB-7B4B-A19A-B10C1C547C9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A11495B-EB75-034A-A5F8-558C3460AA4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1CBF40E5-253F-4F4E-817C-79DA7FE012AF}"/>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97305EC8-1FE4-6245-B5F5-E327E76807AF}"/>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144D22B-7C44-1941-B3D7-72D4F85EF71D}"/>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45079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46CECF7-F600-A14B-B255-60FF1E8440F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9CDD79D7-6620-9648-AF08-6783791A02B7}"/>
              </a:ext>
            </a:extLst>
          </p:cNvPr>
          <p:cNvSpPr>
            <a:spLocks noGrp="1"/>
          </p:cNvSpPr>
          <p:nvPr>
            <p:ph type="body" orient="vert" idx="1"/>
          </p:nvPr>
        </p:nvSpPr>
        <p:spPr>
          <a:xfrm>
            <a:off x="628650" y="365125"/>
            <a:ext cx="5800725"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DFB322B9-42BD-C143-A700-78E1B3C2D83F}"/>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8710BCA1-D0CB-BA4E-B83A-9E72F0B2274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E71B67C-FDC3-1E4F-BB34-ED02D490375F}"/>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872662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9A4631-E947-1B40-9244-24FBFC1A8C58}"/>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BBF5A69F-AA61-744B-99A0-4CBC6424D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DFC3FB98-714D-FB45-AB6B-A538FED5618D}"/>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3CEAF8AA-7C54-024B-9459-DFB93DD86B82}"/>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4E0C253-83F4-2147-806C-C508857AFE83}"/>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21754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43CD6F-FD60-414E-988E-9AB04D7937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048911F-48A3-2747-A362-83D7ED051C60}"/>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5106FE85-1D57-364F-A97F-5B11E028859B}"/>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EC934DC3-7D81-074E-90CC-601AFA3C37C3}"/>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9A313A7-C249-354B-824E-3DE01C53ABD4}"/>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07589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3D5BA5-F2B5-2D41-89EF-FFEF3D6558BC}"/>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E6E40316-1133-A044-ABB0-9FF61DF02A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60ECA942-EC46-804B-8A59-0F0F59F70A71}"/>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D5BB40E8-06AD-F348-B5BD-80E66D384453}"/>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F8D7C99F-5221-B641-B3D3-E0C9B018E2C6}"/>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173453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343F1E-E98D-DD41-BBE3-7A6093109E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E464BDA-1C3B-714F-BBD9-190083EDF9BB}"/>
              </a:ext>
            </a:extLst>
          </p:cNvPr>
          <p:cNvSpPr>
            <a:spLocks noGrp="1"/>
          </p:cNvSpPr>
          <p:nvPr>
            <p:ph sz="half" idx="1"/>
          </p:nvPr>
        </p:nvSpPr>
        <p:spPr>
          <a:xfrm>
            <a:off x="628650" y="1825625"/>
            <a:ext cx="38862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F9DE018A-142F-A643-B77A-4F943D3632B4}"/>
              </a:ext>
            </a:extLst>
          </p:cNvPr>
          <p:cNvSpPr>
            <a:spLocks noGrp="1"/>
          </p:cNvSpPr>
          <p:nvPr>
            <p:ph sz="half" idx="2"/>
          </p:nvPr>
        </p:nvSpPr>
        <p:spPr>
          <a:xfrm>
            <a:off x="4629150" y="1825625"/>
            <a:ext cx="38862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AC548678-4C53-B242-AD68-D408325E727A}"/>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70EC8DD9-B2FE-9144-A826-2165E37EA664}"/>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3FFC8E8A-18A7-5740-83AB-DDBA9F4B51A7}"/>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679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084FEC-ED8F-3A45-B308-55A9BEF6E69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A0EC1E3C-820D-9048-B4B0-8F7C4BCF83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xmlns="" id="{68C12627-381A-DB4C-A317-5D8E7FBE86F7}"/>
              </a:ext>
            </a:extLst>
          </p:cNvPr>
          <p:cNvSpPr>
            <a:spLocks noGrp="1"/>
          </p:cNvSpPr>
          <p:nvPr>
            <p:ph sz="half" idx="2"/>
          </p:nvPr>
        </p:nvSpPr>
        <p:spPr>
          <a:xfrm>
            <a:off x="629842" y="2505075"/>
            <a:ext cx="3868340"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xmlns="" id="{349C2909-5315-AC44-86BD-957C7E411E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xmlns="" id="{933AB52E-C355-6142-AA7E-CEA2BB4FE599}"/>
              </a:ext>
            </a:extLst>
          </p:cNvPr>
          <p:cNvSpPr>
            <a:spLocks noGrp="1"/>
          </p:cNvSpPr>
          <p:nvPr>
            <p:ph sz="quarter" idx="4"/>
          </p:nvPr>
        </p:nvSpPr>
        <p:spPr>
          <a:xfrm>
            <a:off x="4629150" y="2505075"/>
            <a:ext cx="3887391"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xmlns="" id="{1C72410A-20BA-384F-ADA0-3F6708049B2A}"/>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8" name="Marcador de pie de página 7">
            <a:extLst>
              <a:ext uri="{FF2B5EF4-FFF2-40B4-BE49-F238E27FC236}">
                <a16:creationId xmlns:a16="http://schemas.microsoft.com/office/drawing/2014/main" xmlns="" id="{AFB18E28-4386-0441-95F6-23F18BA6B024}"/>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33D58569-0D45-A84C-9DF3-9593EC6634D3}"/>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37834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8166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D20061-24F3-4F47-A4E1-B07EDE698EF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AB2FAD73-354E-E242-9B0A-55D89C8E8166}"/>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4" name="Marcador de pie de página 3">
            <a:extLst>
              <a:ext uri="{FF2B5EF4-FFF2-40B4-BE49-F238E27FC236}">
                <a16:creationId xmlns:a16="http://schemas.microsoft.com/office/drawing/2014/main" xmlns="" id="{BCD1700C-19F7-6E4B-8BAC-E736E367DE5B}"/>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AE7EB3EF-7464-2D4F-B35F-76C2D93F5B96}"/>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40991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0A3C8FE-F191-F94E-B360-D083BC0ED323}"/>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3" name="Marcador de pie de página 2">
            <a:extLst>
              <a:ext uri="{FF2B5EF4-FFF2-40B4-BE49-F238E27FC236}">
                <a16:creationId xmlns:a16="http://schemas.microsoft.com/office/drawing/2014/main" xmlns="" id="{D8763434-894B-8143-B333-A9EF426B9414}"/>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B938D898-E1E8-3F47-947E-495975B513A4}"/>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98566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404232-6E6B-D94E-BC1D-C3DC16021A4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23EAF233-23E6-7B4A-9F93-8B640D6DF4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xmlns="" id="{56603B9B-E4CB-CD48-A8C1-EC870457B5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D3901B87-4608-5D4C-BE72-C34F7C101249}"/>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0D1826A1-5DEB-E04D-9690-27BCC880DC83}"/>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22F30988-0101-114B-B694-220B9BD92B99}"/>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581365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5D0930-4485-9D4B-85F6-47A60AE79B5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59B6FFAF-AB88-B04B-AE27-03910BF838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xmlns="" id="{97C344BA-DFC4-8346-BBEF-743A378A8A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xmlns="" id="{83559F2B-D188-6C4D-93D2-395A113E3C01}"/>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a16="http://schemas.microsoft.com/office/drawing/2014/main" xmlns="" id="{49D24F6E-4E19-A44F-A8AA-87461F492058}"/>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EB6DC485-B23F-E144-A694-3F8153A82649}"/>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839785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8AC931-17BB-7B4B-A19A-B10C1C547C9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3A11495B-EB75-034A-A5F8-558C3460AA4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1CBF40E5-253F-4F4E-817C-79DA7FE012AF}"/>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97305EC8-1FE4-6245-B5F5-E327E76807AF}"/>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5144D22B-7C44-1941-B3D7-72D4F85EF71D}"/>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224038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46CECF7-F600-A14B-B255-60FF1E8440F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9CDD79D7-6620-9648-AF08-6783791A02B7}"/>
              </a:ext>
            </a:extLst>
          </p:cNvPr>
          <p:cNvSpPr>
            <a:spLocks noGrp="1"/>
          </p:cNvSpPr>
          <p:nvPr>
            <p:ph type="body" orient="vert" idx="1"/>
          </p:nvPr>
        </p:nvSpPr>
        <p:spPr>
          <a:xfrm>
            <a:off x="628650" y="365125"/>
            <a:ext cx="5800725"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DFB322B9-42BD-C143-A700-78E1B3C2D83F}"/>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a16="http://schemas.microsoft.com/office/drawing/2014/main" xmlns="" id="{8710BCA1-D0CB-BA4E-B83A-9E72F0B2274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E71B67C-FDC3-1E4F-BB34-ED02D490375F}"/>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71728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9A4631-E947-1B40-9244-24FBFC1A8C58}"/>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CO"/>
          </a:p>
        </p:txBody>
      </p:sp>
      <p:sp>
        <p:nvSpPr>
          <p:cNvPr id="3" name="Subtítulo 2">
            <a:extLst>
              <a:ext uri="{FF2B5EF4-FFF2-40B4-BE49-F238E27FC236}">
                <a16:creationId xmlns="" xmlns:a16="http://schemas.microsoft.com/office/drawing/2014/main" id="{BBF5A69F-AA61-744B-99A0-4CBC6424D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O"/>
          </a:p>
        </p:txBody>
      </p:sp>
      <p:sp>
        <p:nvSpPr>
          <p:cNvPr id="4" name="Marcador de fecha 3">
            <a:extLst>
              <a:ext uri="{FF2B5EF4-FFF2-40B4-BE49-F238E27FC236}">
                <a16:creationId xmlns="" xmlns:a16="http://schemas.microsoft.com/office/drawing/2014/main" id="{DFC3FB98-714D-FB45-AB6B-A538FED5618D}"/>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3CEAF8AA-7C54-024B-9459-DFB93DD86B82}"/>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64E0C253-83F4-2147-806C-C508857AFE83}"/>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29305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43CD6F-FD60-414E-988E-9AB04D7937C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1048911F-48A3-2747-A362-83D7ED051C60}"/>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5106FE85-1D57-364F-A97F-5B11E028859B}"/>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EC934DC3-7D81-074E-90CC-601AFA3C37C3}"/>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9A313A7-C249-354B-824E-3DE01C53ABD4}"/>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0670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3D5BA5-F2B5-2D41-89EF-FFEF3D6558BC}"/>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E6E40316-1133-A044-ABB0-9FF61DF02A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60ECA942-EC46-804B-8A59-0F0F59F70A71}"/>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D5BB40E8-06AD-F348-B5BD-80E66D384453}"/>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F8D7C99F-5221-B641-B3D3-E0C9B018E2C6}"/>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238886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9343F1E-E98D-DD41-BBE3-7A6093109E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1E464BDA-1C3B-714F-BBD9-190083EDF9BB}"/>
              </a:ext>
            </a:extLst>
          </p:cNvPr>
          <p:cNvSpPr>
            <a:spLocks noGrp="1"/>
          </p:cNvSpPr>
          <p:nvPr>
            <p:ph sz="half" idx="1"/>
          </p:nvPr>
        </p:nvSpPr>
        <p:spPr>
          <a:xfrm>
            <a:off x="628650" y="1825625"/>
            <a:ext cx="38862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 xmlns:a16="http://schemas.microsoft.com/office/drawing/2014/main" id="{F9DE018A-142F-A643-B77A-4F943D3632B4}"/>
              </a:ext>
            </a:extLst>
          </p:cNvPr>
          <p:cNvSpPr>
            <a:spLocks noGrp="1"/>
          </p:cNvSpPr>
          <p:nvPr>
            <p:ph sz="half" idx="2"/>
          </p:nvPr>
        </p:nvSpPr>
        <p:spPr>
          <a:xfrm>
            <a:off x="4629150" y="1825625"/>
            <a:ext cx="38862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AC548678-4C53-B242-AD68-D408325E727A}"/>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 xmlns:a16="http://schemas.microsoft.com/office/drawing/2014/main" id="{70EC8DD9-B2FE-9144-A826-2165E37EA664}"/>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3FFC8E8A-18A7-5740-83AB-DDBA9F4B51A7}"/>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15802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4142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A084FEC-ED8F-3A45-B308-55A9BEF6E69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A0EC1E3C-820D-9048-B4B0-8F7C4BCF83B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 xmlns:a16="http://schemas.microsoft.com/office/drawing/2014/main" id="{68C12627-381A-DB4C-A317-5D8E7FBE86F7}"/>
              </a:ext>
            </a:extLst>
          </p:cNvPr>
          <p:cNvSpPr>
            <a:spLocks noGrp="1"/>
          </p:cNvSpPr>
          <p:nvPr>
            <p:ph sz="half" idx="2"/>
          </p:nvPr>
        </p:nvSpPr>
        <p:spPr>
          <a:xfrm>
            <a:off x="629842" y="2505075"/>
            <a:ext cx="3868340"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 xmlns:a16="http://schemas.microsoft.com/office/drawing/2014/main" id="{349C2909-5315-AC44-86BD-957C7E411E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 xmlns:a16="http://schemas.microsoft.com/office/drawing/2014/main" id="{933AB52E-C355-6142-AA7E-CEA2BB4FE599}"/>
              </a:ext>
            </a:extLst>
          </p:cNvPr>
          <p:cNvSpPr>
            <a:spLocks noGrp="1"/>
          </p:cNvSpPr>
          <p:nvPr>
            <p:ph sz="quarter" idx="4"/>
          </p:nvPr>
        </p:nvSpPr>
        <p:spPr>
          <a:xfrm>
            <a:off x="4629150" y="2505075"/>
            <a:ext cx="3887391"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 xmlns:a16="http://schemas.microsoft.com/office/drawing/2014/main" id="{1C72410A-20BA-384F-ADA0-3F6708049B2A}"/>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8" name="Marcador de pie de página 7">
            <a:extLst>
              <a:ext uri="{FF2B5EF4-FFF2-40B4-BE49-F238E27FC236}">
                <a16:creationId xmlns="" xmlns:a16="http://schemas.microsoft.com/office/drawing/2014/main" id="{AFB18E28-4386-0441-95F6-23F18BA6B024}"/>
              </a:ext>
            </a:extLst>
          </p:cNvPr>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a:extLst>
              <a:ext uri="{FF2B5EF4-FFF2-40B4-BE49-F238E27FC236}">
                <a16:creationId xmlns="" xmlns:a16="http://schemas.microsoft.com/office/drawing/2014/main" id="{33D58569-0D45-A84C-9DF3-9593EC6634D3}"/>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27243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AD20061-24F3-4F47-A4E1-B07EDE698EF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 xmlns:a16="http://schemas.microsoft.com/office/drawing/2014/main" id="{AB2FAD73-354E-E242-9B0A-55D89C8E8166}"/>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4" name="Marcador de pie de página 3">
            <a:extLst>
              <a:ext uri="{FF2B5EF4-FFF2-40B4-BE49-F238E27FC236}">
                <a16:creationId xmlns="" xmlns:a16="http://schemas.microsoft.com/office/drawing/2014/main" id="{BCD1700C-19F7-6E4B-8BAC-E736E367DE5B}"/>
              </a:ext>
            </a:extLst>
          </p:cNvPr>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a:extLst>
              <a:ext uri="{FF2B5EF4-FFF2-40B4-BE49-F238E27FC236}">
                <a16:creationId xmlns="" xmlns:a16="http://schemas.microsoft.com/office/drawing/2014/main" id="{AE7EB3EF-7464-2D4F-B35F-76C2D93F5B96}"/>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28478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70A3C8FE-F191-F94E-B360-D083BC0ED323}"/>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3" name="Marcador de pie de página 2">
            <a:extLst>
              <a:ext uri="{FF2B5EF4-FFF2-40B4-BE49-F238E27FC236}">
                <a16:creationId xmlns="" xmlns:a16="http://schemas.microsoft.com/office/drawing/2014/main" id="{D8763434-894B-8143-B333-A9EF426B9414}"/>
              </a:ext>
            </a:extLst>
          </p:cNvPr>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a:extLst>
              <a:ext uri="{FF2B5EF4-FFF2-40B4-BE49-F238E27FC236}">
                <a16:creationId xmlns="" xmlns:a16="http://schemas.microsoft.com/office/drawing/2014/main" id="{B938D898-E1E8-3F47-947E-495975B513A4}"/>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21375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404232-6E6B-D94E-BC1D-C3DC16021A4C}"/>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23EAF233-23E6-7B4A-9F93-8B640D6DF4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 xmlns:a16="http://schemas.microsoft.com/office/drawing/2014/main" id="{56603B9B-E4CB-CD48-A8C1-EC870457B5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D3901B87-4608-5D4C-BE72-C34F7C101249}"/>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 xmlns:a16="http://schemas.microsoft.com/office/drawing/2014/main" id="{0D1826A1-5DEB-E04D-9690-27BCC880DC83}"/>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22F30988-0101-114B-B694-220B9BD92B99}"/>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74915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45D0930-4485-9D4B-85F6-47A60AE79B5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CO"/>
          </a:p>
        </p:txBody>
      </p:sp>
      <p:sp>
        <p:nvSpPr>
          <p:cNvPr id="3" name="Marcador de posición de imagen 2">
            <a:extLst>
              <a:ext uri="{FF2B5EF4-FFF2-40B4-BE49-F238E27FC236}">
                <a16:creationId xmlns="" xmlns:a16="http://schemas.microsoft.com/office/drawing/2014/main" id="{59B6FFAF-AB88-B04B-AE27-03910BF838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 xmlns:a16="http://schemas.microsoft.com/office/drawing/2014/main" id="{97C344BA-DFC4-8346-BBEF-743A378A8A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 xmlns:a16="http://schemas.microsoft.com/office/drawing/2014/main" id="{83559F2B-D188-6C4D-93D2-395A113E3C01}"/>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6" name="Marcador de pie de página 5">
            <a:extLst>
              <a:ext uri="{FF2B5EF4-FFF2-40B4-BE49-F238E27FC236}">
                <a16:creationId xmlns="" xmlns:a16="http://schemas.microsoft.com/office/drawing/2014/main" id="{49D24F6E-4E19-A44F-A8AA-87461F492058}"/>
              </a:ext>
            </a:extLst>
          </p:cNvPr>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a:extLst>
              <a:ext uri="{FF2B5EF4-FFF2-40B4-BE49-F238E27FC236}">
                <a16:creationId xmlns="" xmlns:a16="http://schemas.microsoft.com/office/drawing/2014/main" id="{EB6DC485-B23F-E144-A694-3F8153A82649}"/>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99137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C8AC931-17BB-7B4B-A19A-B10C1C547C9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3A11495B-EB75-034A-A5F8-558C3460AA46}"/>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1CBF40E5-253F-4F4E-817C-79DA7FE012AF}"/>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97305EC8-1FE4-6245-B5F5-E327E76807AF}"/>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5144D22B-7C44-1941-B3D7-72D4F85EF71D}"/>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6762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146CECF7-F600-A14B-B255-60FF1E8440F3}"/>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 xmlns:a16="http://schemas.microsoft.com/office/drawing/2014/main" id="{9CDD79D7-6620-9648-AF08-6783791A02B7}"/>
              </a:ext>
            </a:extLst>
          </p:cNvPr>
          <p:cNvSpPr>
            <a:spLocks noGrp="1"/>
          </p:cNvSpPr>
          <p:nvPr>
            <p:ph type="body" orient="vert" idx="1"/>
          </p:nvPr>
        </p:nvSpPr>
        <p:spPr>
          <a:xfrm>
            <a:off x="628650" y="365125"/>
            <a:ext cx="5800725"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DFB322B9-42BD-C143-A700-78E1B3C2D83F}"/>
              </a:ext>
            </a:extLst>
          </p:cNvPr>
          <p:cNvSpPr>
            <a:spLocks noGrp="1"/>
          </p:cNvSpPr>
          <p:nvPr>
            <p:ph type="dt" sz="half" idx="10"/>
          </p:nvPr>
        </p:nvSpPr>
        <p:spPr/>
        <p:txBody>
          <a:bodyPr/>
          <a:lstStyle/>
          <a:p>
            <a:fld id="{AA7F6BAF-33EA-6C45-899F-35C802C15C68}" type="datetimeFigureOut">
              <a:rPr lang="es-CO" smtClean="0">
                <a:solidFill>
                  <a:prstClr val="black">
                    <a:tint val="75000"/>
                  </a:prstClr>
                </a:solidFill>
              </a:rPr>
              <a:pPr/>
              <a:t>26/12/2019</a:t>
            </a:fld>
            <a:endParaRPr lang="es-CO">
              <a:solidFill>
                <a:prstClr val="black">
                  <a:tint val="75000"/>
                </a:prstClr>
              </a:solidFill>
            </a:endParaRPr>
          </a:p>
        </p:txBody>
      </p:sp>
      <p:sp>
        <p:nvSpPr>
          <p:cNvPr id="5" name="Marcador de pie de página 4">
            <a:extLst>
              <a:ext uri="{FF2B5EF4-FFF2-40B4-BE49-F238E27FC236}">
                <a16:creationId xmlns="" xmlns:a16="http://schemas.microsoft.com/office/drawing/2014/main" id="{8710BCA1-D0CB-BA4E-B83A-9E72F0B22740}"/>
              </a:ext>
            </a:extLst>
          </p:cNvPr>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a:extLst>
              <a:ext uri="{FF2B5EF4-FFF2-40B4-BE49-F238E27FC236}">
                <a16:creationId xmlns="" xmlns:a16="http://schemas.microsoft.com/office/drawing/2014/main" id="{6E71B67C-FDC3-1E4F-BB34-ED02D490375F}"/>
              </a:ext>
            </a:extLst>
          </p:cNvPr>
          <p:cNvSpPr>
            <a:spLocks noGrp="1"/>
          </p:cNvSpPr>
          <p:nvPr>
            <p:ph type="sldNum" sz="quarter" idx="12"/>
          </p:nvPr>
        </p:nvSpPr>
        <p:spPr/>
        <p:txBody>
          <a:bodyPr/>
          <a:lstStyle/>
          <a:p>
            <a:fld id="{A84C0C14-586F-5B4D-9821-7252783C2AE3}"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25155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6938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3342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037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4" y="273049"/>
            <a:ext cx="3008313" cy="1162051"/>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5320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9"/>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C57418A-71C8-4E49-AF31-DAA64C53E699}" type="datetimeFigureOut">
              <a:rPr lang="es-ES" smtClean="0">
                <a:solidFill>
                  <a:prstClr val="black">
                    <a:tint val="75000"/>
                  </a:prstClr>
                </a:solidFill>
              </a:rPr>
              <a:pPr/>
              <a:t>26/12/2019</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8E009190-CE1E-6B4D-B7B4-3BFEC4880FEF}"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1891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o 7" hidden="1"/>
          <p:cNvGraphicFramePr>
            <a:graphicFrameLocks noChangeAspect="1"/>
          </p:cNvGraphicFramePr>
          <p:nvPr userDrawn="1">
            <p:custDataLst>
              <p:tags r:id="rId16"/>
            </p:custDataLst>
            <p:extLst/>
          </p:nvPr>
        </p:nvGraphicFramePr>
        <p:xfrm>
          <a:off x="1591" y="1589"/>
          <a:ext cx="1587" cy="1587"/>
        </p:xfrm>
        <a:graphic>
          <a:graphicData uri="http://schemas.openxmlformats.org/presentationml/2006/ole">
            <mc:AlternateContent xmlns:mc="http://schemas.openxmlformats.org/markup-compatibility/2006">
              <mc:Choice xmlns:v="urn:schemas-microsoft-com:vml" Requires="v">
                <p:oleObj spid="_x0000_s2086" name="Diapositiva de think-cell" r:id="rId17" imgW="352" imgH="363" progId="TCLayout.ActiveDocument.1">
                  <p:embed/>
                </p:oleObj>
              </mc:Choice>
              <mc:Fallback>
                <p:oleObj name="Diapositiva de think-cell" r:id="rId17" imgW="352" imgH="363" progId="TCLayout.ActiveDocument.1">
                  <p:embed/>
                  <p:pic>
                    <p:nvPicPr>
                      <p:cNvPr id="0" name=""/>
                      <p:cNvPicPr/>
                      <p:nvPr/>
                    </p:nvPicPr>
                    <p:blipFill>
                      <a:blip r:embed="rId18"/>
                      <a:stretch>
                        <a:fillRect/>
                      </a:stretch>
                    </p:blipFill>
                    <p:spPr>
                      <a:xfrm>
                        <a:off x="1591" y="1589"/>
                        <a:ext cx="1587" cy="1587"/>
                      </a:xfrm>
                      <a:prstGeom prst="rect">
                        <a:avLst/>
                      </a:prstGeom>
                    </p:spPr>
                  </p:pic>
                </p:oleObj>
              </mc:Fallback>
            </mc:AlternateContent>
          </a:graphicData>
        </a:graphic>
      </p:graphicFrame>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C57418A-71C8-4E49-AF31-DAA64C53E699}" type="datetimeFigureOut">
              <a:rPr lang="es-ES" smtClean="0">
                <a:solidFill>
                  <a:prstClr val="black">
                    <a:tint val="75000"/>
                  </a:prstClr>
                </a:solidFill>
                <a:latin typeface="Calibri"/>
                <a:ea typeface="+mn-ea"/>
              </a:rPr>
              <a:pPr fontAlgn="auto">
                <a:spcBef>
                  <a:spcPts val="0"/>
                </a:spcBef>
                <a:spcAft>
                  <a:spcPts val="0"/>
                </a:spcAft>
              </a:pPr>
              <a:t>26/12/2019</a:t>
            </a:fld>
            <a:endParaRPr lang="es-ES">
              <a:solidFill>
                <a:prstClr val="black">
                  <a:tint val="75000"/>
                </a:prstClr>
              </a:solidFill>
              <a:latin typeface="Calibri"/>
              <a:ea typeface="+mn-ea"/>
            </a:endParaRPr>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ea typeface="+mn-ea"/>
            </a:endParaRPr>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009190-CE1E-6B4D-B7B4-3BFEC4880FEF}" type="slidenum">
              <a:rPr lang="es-ES" smtClean="0">
                <a:solidFill>
                  <a:prstClr val="black">
                    <a:tint val="75000"/>
                  </a:prstClr>
                </a:solidFill>
                <a:latin typeface="Calibri"/>
                <a:ea typeface="+mn-ea"/>
              </a:rPr>
              <a:pPr fontAlgn="auto">
                <a:spcBef>
                  <a:spcPts val="0"/>
                </a:spcBef>
                <a:spcAft>
                  <a:spcPts val="0"/>
                </a:spcAft>
              </a:pPr>
              <a:t>‹Nº›</a:t>
            </a:fld>
            <a:endParaRPr lang="es-ES">
              <a:solidFill>
                <a:prstClr val="black">
                  <a:tint val="75000"/>
                </a:prstClr>
              </a:solidFill>
              <a:latin typeface="Calibri"/>
              <a:ea typeface="+mn-ea"/>
            </a:endParaRPr>
          </a:p>
        </p:txBody>
      </p:sp>
      <p:pic>
        <p:nvPicPr>
          <p:cNvPr id="7" name="Imagen 6"/>
          <p:cNvPicPr>
            <a:picLocks noChangeAspect="1"/>
          </p:cNvPicPr>
          <p:nvPr userDrawn="1"/>
        </p:nvPicPr>
        <p:blipFill>
          <a:blip r:embed="rId19"/>
          <a:stretch>
            <a:fillRect/>
          </a:stretch>
        </p:blipFill>
        <p:spPr>
          <a:xfrm>
            <a:off x="7187996" y="55563"/>
            <a:ext cx="1792648" cy="681416"/>
          </a:xfrm>
          <a:prstGeom prst="rect">
            <a:avLst/>
          </a:prstGeom>
        </p:spPr>
      </p:pic>
    </p:spTree>
    <p:extLst>
      <p:ext uri="{BB962C8B-B14F-4D97-AF65-F5344CB8AC3E}">
        <p14:creationId xmlns:p14="http://schemas.microsoft.com/office/powerpoint/2010/main" val="2702491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92791F4-0B42-C945-B54F-49597A6FA8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2455537-9E77-DD49-AC8A-AEDF558289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C809FB30-C40F-2247-940F-A9B89B97B0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AA7F6BAF-33EA-6C45-899F-35C802C15C68}" type="datetimeFigureOut">
              <a:rPr lang="es-CO" smtClean="0">
                <a:solidFill>
                  <a:prstClr val="black">
                    <a:tint val="75000"/>
                  </a:prstClr>
                </a:solidFill>
                <a:latin typeface="Calibri" panose="020F0502020204030204"/>
                <a:ea typeface="+mn-ea"/>
              </a:rPr>
              <a:pPr defTabSz="685800" fontAlgn="auto">
                <a:spcBef>
                  <a:spcPts val="0"/>
                </a:spcBef>
                <a:spcAft>
                  <a:spcPts val="0"/>
                </a:spcAft>
              </a:pPr>
              <a:t>26/12/2019</a:t>
            </a:fld>
            <a:endParaRPr lang="es-CO">
              <a:solidFill>
                <a:prstClr val="black">
                  <a:tint val="75000"/>
                </a:prstClr>
              </a:solidFill>
              <a:latin typeface="Calibri" panose="020F0502020204030204"/>
              <a:ea typeface="+mn-ea"/>
            </a:endParaRPr>
          </a:p>
        </p:txBody>
      </p:sp>
      <p:sp>
        <p:nvSpPr>
          <p:cNvPr id="5" name="Marcador de pie de página 4">
            <a:extLst>
              <a:ext uri="{FF2B5EF4-FFF2-40B4-BE49-F238E27FC236}">
                <a16:creationId xmlns:a16="http://schemas.microsoft.com/office/drawing/2014/main" xmlns="" id="{A60E32E8-2E44-D948-8078-4A8F109E7A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s-CO">
              <a:solidFill>
                <a:prstClr val="black">
                  <a:tint val="75000"/>
                </a:prstClr>
              </a:solidFill>
              <a:latin typeface="Calibri" panose="020F0502020204030204"/>
              <a:ea typeface="+mn-ea"/>
            </a:endParaRPr>
          </a:p>
        </p:txBody>
      </p:sp>
      <p:sp>
        <p:nvSpPr>
          <p:cNvPr id="6" name="Marcador de número de diapositiva 5">
            <a:extLst>
              <a:ext uri="{FF2B5EF4-FFF2-40B4-BE49-F238E27FC236}">
                <a16:creationId xmlns:a16="http://schemas.microsoft.com/office/drawing/2014/main" xmlns="" id="{AFBDC062-F3F5-A44A-A765-B7A7DC713F6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A84C0C14-586F-5B4D-9821-7252783C2AE3}" type="slidenum">
              <a:rPr lang="es-CO" smtClean="0">
                <a:solidFill>
                  <a:prstClr val="black">
                    <a:tint val="75000"/>
                  </a:prstClr>
                </a:solidFill>
                <a:latin typeface="Calibri" panose="020F0502020204030204"/>
                <a:ea typeface="+mn-ea"/>
              </a:rPr>
              <a:pPr defTabSz="685800" fontAlgn="auto">
                <a:spcBef>
                  <a:spcPts val="0"/>
                </a:spcBef>
                <a:spcAft>
                  <a:spcPts val="0"/>
                </a:spcAft>
              </a:pPr>
              <a:t>‹Nº›</a:t>
            </a:fld>
            <a:endParaRPr lang="es-CO">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3800251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92791F4-0B42-C945-B54F-49597A6FA8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2455537-9E77-DD49-AC8A-AEDF558289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xmlns="" id="{C809FB30-C40F-2247-940F-A9B89B97B0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AA7F6BAF-33EA-6C45-899F-35C802C15C68}" type="datetimeFigureOut">
              <a:rPr lang="es-CO" smtClean="0">
                <a:solidFill>
                  <a:prstClr val="black">
                    <a:tint val="75000"/>
                  </a:prstClr>
                </a:solidFill>
                <a:latin typeface="Calibri" panose="020F0502020204030204"/>
                <a:ea typeface="+mn-ea"/>
              </a:rPr>
              <a:pPr defTabSz="685800" fontAlgn="auto">
                <a:spcBef>
                  <a:spcPts val="0"/>
                </a:spcBef>
                <a:spcAft>
                  <a:spcPts val="0"/>
                </a:spcAft>
              </a:pPr>
              <a:t>26/12/2019</a:t>
            </a:fld>
            <a:endParaRPr lang="es-CO">
              <a:solidFill>
                <a:prstClr val="black">
                  <a:tint val="75000"/>
                </a:prstClr>
              </a:solidFill>
              <a:latin typeface="Calibri" panose="020F0502020204030204"/>
              <a:ea typeface="+mn-ea"/>
            </a:endParaRPr>
          </a:p>
        </p:txBody>
      </p:sp>
      <p:sp>
        <p:nvSpPr>
          <p:cNvPr id="5" name="Marcador de pie de página 4">
            <a:extLst>
              <a:ext uri="{FF2B5EF4-FFF2-40B4-BE49-F238E27FC236}">
                <a16:creationId xmlns:a16="http://schemas.microsoft.com/office/drawing/2014/main" xmlns="" id="{A60E32E8-2E44-D948-8078-4A8F109E7A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s-CO">
              <a:solidFill>
                <a:prstClr val="black">
                  <a:tint val="75000"/>
                </a:prstClr>
              </a:solidFill>
              <a:latin typeface="Calibri" panose="020F0502020204030204"/>
              <a:ea typeface="+mn-ea"/>
            </a:endParaRPr>
          </a:p>
        </p:txBody>
      </p:sp>
      <p:sp>
        <p:nvSpPr>
          <p:cNvPr id="6" name="Marcador de número de diapositiva 5">
            <a:extLst>
              <a:ext uri="{FF2B5EF4-FFF2-40B4-BE49-F238E27FC236}">
                <a16:creationId xmlns:a16="http://schemas.microsoft.com/office/drawing/2014/main" xmlns="" id="{AFBDC062-F3F5-A44A-A765-B7A7DC713F6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A84C0C14-586F-5B4D-9821-7252783C2AE3}" type="slidenum">
              <a:rPr lang="es-CO" smtClean="0">
                <a:solidFill>
                  <a:prstClr val="black">
                    <a:tint val="75000"/>
                  </a:prstClr>
                </a:solidFill>
                <a:latin typeface="Calibri" panose="020F0502020204030204"/>
                <a:ea typeface="+mn-ea"/>
              </a:rPr>
              <a:pPr defTabSz="685800" fontAlgn="auto">
                <a:spcBef>
                  <a:spcPts val="0"/>
                </a:spcBef>
                <a:spcAft>
                  <a:spcPts val="0"/>
                </a:spcAft>
              </a:pPr>
              <a:t>‹Nº›</a:t>
            </a:fld>
            <a:endParaRPr lang="es-CO">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10058888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92791F4-0B42-C945-B54F-49597A6FA8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 xmlns:a16="http://schemas.microsoft.com/office/drawing/2014/main" id="{F2455537-9E77-DD49-AC8A-AEDF5582894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 xmlns:a16="http://schemas.microsoft.com/office/drawing/2014/main" id="{C809FB30-C40F-2247-940F-A9B89B97B0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AA7F6BAF-33EA-6C45-899F-35C802C15C68}" type="datetimeFigureOut">
              <a:rPr lang="es-CO" smtClean="0">
                <a:solidFill>
                  <a:prstClr val="black">
                    <a:tint val="75000"/>
                  </a:prstClr>
                </a:solidFill>
                <a:latin typeface="Calibri" panose="020F0502020204030204"/>
                <a:ea typeface="+mn-ea"/>
              </a:rPr>
              <a:pPr defTabSz="685800" fontAlgn="auto">
                <a:spcBef>
                  <a:spcPts val="0"/>
                </a:spcBef>
                <a:spcAft>
                  <a:spcPts val="0"/>
                </a:spcAft>
              </a:pPr>
              <a:t>26/12/2019</a:t>
            </a:fld>
            <a:endParaRPr lang="es-CO">
              <a:solidFill>
                <a:prstClr val="black">
                  <a:tint val="75000"/>
                </a:prstClr>
              </a:solidFill>
              <a:latin typeface="Calibri" panose="020F0502020204030204"/>
              <a:ea typeface="+mn-ea"/>
            </a:endParaRPr>
          </a:p>
        </p:txBody>
      </p:sp>
      <p:sp>
        <p:nvSpPr>
          <p:cNvPr id="5" name="Marcador de pie de página 4">
            <a:extLst>
              <a:ext uri="{FF2B5EF4-FFF2-40B4-BE49-F238E27FC236}">
                <a16:creationId xmlns="" xmlns:a16="http://schemas.microsoft.com/office/drawing/2014/main" id="{A60E32E8-2E44-D948-8078-4A8F109E7A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s-CO">
              <a:solidFill>
                <a:prstClr val="black">
                  <a:tint val="75000"/>
                </a:prstClr>
              </a:solidFill>
              <a:latin typeface="Calibri" panose="020F0502020204030204"/>
              <a:ea typeface="+mn-ea"/>
            </a:endParaRPr>
          </a:p>
        </p:txBody>
      </p:sp>
      <p:sp>
        <p:nvSpPr>
          <p:cNvPr id="6" name="Marcador de número de diapositiva 5">
            <a:extLst>
              <a:ext uri="{FF2B5EF4-FFF2-40B4-BE49-F238E27FC236}">
                <a16:creationId xmlns="" xmlns:a16="http://schemas.microsoft.com/office/drawing/2014/main" id="{AFBDC062-F3F5-A44A-A765-B7A7DC713F6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A84C0C14-586F-5B4D-9821-7252783C2AE3}" type="slidenum">
              <a:rPr lang="es-CO" smtClean="0">
                <a:solidFill>
                  <a:prstClr val="black">
                    <a:tint val="75000"/>
                  </a:prstClr>
                </a:solidFill>
                <a:latin typeface="Calibri" panose="020F0502020204030204"/>
                <a:ea typeface="+mn-ea"/>
              </a:rPr>
              <a:pPr defTabSz="685800" fontAlgn="auto">
                <a:spcBef>
                  <a:spcPts val="0"/>
                </a:spcBef>
                <a:spcAft>
                  <a:spcPts val="0"/>
                </a:spcAft>
              </a:pPr>
              <a:t>‹Nº›</a:t>
            </a:fld>
            <a:endParaRPr lang="es-CO">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944790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http://www.vialidad.gov.cl/informaciones/organigrama.gif"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9B708482-3FFE-BB48-B1B6-706AB3CEBD7C}"/>
              </a:ext>
            </a:extLst>
          </p:cNvPr>
          <p:cNvPicPr>
            <a:picLocks noChangeAspect="1"/>
          </p:cNvPicPr>
          <p:nvPr/>
        </p:nvPicPr>
        <p:blipFill>
          <a:blip r:embed="rId2"/>
          <a:stretch>
            <a:fillRect/>
          </a:stretch>
        </p:blipFill>
        <p:spPr>
          <a:xfrm>
            <a:off x="0" y="262017"/>
            <a:ext cx="9144000" cy="5143500"/>
          </a:xfrm>
          <a:prstGeom prst="rect">
            <a:avLst/>
          </a:prstGeom>
        </p:spPr>
      </p:pic>
      <p:pic>
        <p:nvPicPr>
          <p:cNvPr id="3" name="Imagen 2" descr="Imagen que contiene objeto, monitor&#10;&#10;&#10;&#10;Descripción generada automáticamente">
            <a:extLst>
              <a:ext uri="{FF2B5EF4-FFF2-40B4-BE49-F238E27FC236}">
                <a16:creationId xmlns:a16="http://schemas.microsoft.com/office/drawing/2014/main" xmlns="" id="{31F377BB-A67C-5042-ACB9-6F1155545DC0}"/>
              </a:ext>
            </a:extLst>
          </p:cNvPr>
          <p:cNvPicPr>
            <a:picLocks noChangeAspect="1"/>
          </p:cNvPicPr>
          <p:nvPr/>
        </p:nvPicPr>
        <p:blipFill>
          <a:blip r:embed="rId3"/>
          <a:stretch>
            <a:fillRect/>
          </a:stretch>
        </p:blipFill>
        <p:spPr>
          <a:xfrm>
            <a:off x="1262103" y="1203278"/>
            <a:ext cx="6985597" cy="2713414"/>
          </a:xfrm>
          <a:prstGeom prst="rect">
            <a:avLst/>
          </a:prstGeom>
        </p:spPr>
      </p:pic>
      <p:sp>
        <p:nvSpPr>
          <p:cNvPr id="4" name="Marcador de número de diapositiva 1"/>
          <p:cNvSpPr>
            <a:spLocks noGrp="1"/>
          </p:cNvSpPr>
          <p:nvPr>
            <p:ph type="sldNum" sz="quarter" idx="12"/>
          </p:nvPr>
        </p:nvSpPr>
        <p:spPr>
          <a:xfrm>
            <a:off x="1255728" y="5601308"/>
            <a:ext cx="6632541" cy="617440"/>
          </a:xfrm>
        </p:spPr>
        <p:txBody>
          <a:bodyPr/>
          <a:lstStyle/>
          <a:p>
            <a:pPr algn="ctr"/>
            <a:r>
              <a:rPr lang="es-CO" sz="1600" dirty="0" smtClean="0">
                <a:solidFill>
                  <a:srgbClr val="FF0000"/>
                </a:solidFill>
              </a:rPr>
              <a:t>ING DIEGO SANCHEZ FONSECA</a:t>
            </a:r>
          </a:p>
          <a:p>
            <a:pPr algn="ctr"/>
            <a:r>
              <a:rPr lang="es-CO" sz="1600" dirty="0" smtClean="0">
                <a:solidFill>
                  <a:srgbClr val="FF0000"/>
                </a:solidFill>
              </a:rPr>
              <a:t>GERENTE TECNICO DE ESTRUCTURACIONES - FDN </a:t>
            </a:r>
            <a:endParaRPr lang="es-CO" sz="1600" dirty="0">
              <a:solidFill>
                <a:srgbClr val="FF0000"/>
              </a:solidFill>
            </a:endParaRPr>
          </a:p>
        </p:txBody>
      </p:sp>
      <p:sp>
        <p:nvSpPr>
          <p:cNvPr id="2" name="Rectángulo 1"/>
          <p:cNvSpPr/>
          <p:nvPr/>
        </p:nvSpPr>
        <p:spPr>
          <a:xfrm>
            <a:off x="2176857" y="4102398"/>
            <a:ext cx="4572000" cy="707886"/>
          </a:xfrm>
          <a:prstGeom prst="rect">
            <a:avLst/>
          </a:prstGeom>
        </p:spPr>
        <p:txBody>
          <a:bodyPr>
            <a:spAutoFit/>
          </a:bodyPr>
          <a:lstStyle/>
          <a:p>
            <a:pPr algn="ctr"/>
            <a:r>
              <a:rPr lang="es-ES" sz="2000" i="1" dirty="0">
                <a:effectLst>
                  <a:outerShdw blurRad="38100" dist="38100" dir="2700000" algn="tl">
                    <a:srgbClr val="000000">
                      <a:alpha val="43137"/>
                    </a:srgbClr>
                  </a:outerShdw>
                </a:effectLst>
              </a:rPr>
              <a:t>Financiamiento y recursos para la conservación de vías urbanas</a:t>
            </a:r>
            <a:endParaRPr lang="es-CO" sz="2000" i="1" dirty="0">
              <a:effectLst>
                <a:outerShdw blurRad="38100" dist="38100" dir="2700000" algn="tl">
                  <a:srgbClr val="000000">
                    <a:alpha val="43137"/>
                  </a:srgbClr>
                </a:outerShdw>
              </a:effectLst>
            </a:endParaRPr>
          </a:p>
        </p:txBody>
      </p:sp>
      <p:sp>
        <p:nvSpPr>
          <p:cNvPr id="6" name="CuadroTexto 5"/>
          <p:cNvSpPr txBox="1"/>
          <p:nvPr/>
        </p:nvSpPr>
        <p:spPr>
          <a:xfrm>
            <a:off x="3574771" y="5107158"/>
            <a:ext cx="199445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1400" b="0" i="0" u="none" strike="noStrike" kern="0" cap="none" spc="0" normalizeH="0" baseline="0" noProof="0" dirty="0" smtClean="0">
                <a:ln>
                  <a:noFill/>
                </a:ln>
                <a:solidFill>
                  <a:prstClr val="black"/>
                </a:solidFill>
                <a:effectLst/>
                <a:uLnTx/>
                <a:uFillTx/>
              </a:rPr>
              <a:t>Noviembre 14 de 2019</a:t>
            </a:r>
          </a:p>
        </p:txBody>
      </p:sp>
    </p:spTree>
    <p:extLst>
      <p:ext uri="{BB962C8B-B14F-4D97-AF65-F5344CB8AC3E}">
        <p14:creationId xmlns:p14="http://schemas.microsoft.com/office/powerpoint/2010/main" val="293530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827088" y="1557339"/>
            <a:ext cx="7848600" cy="3657600"/>
          </a:xfrm>
        </p:spPr>
        <p:txBody>
          <a:bodyPr/>
          <a:lstStyle/>
          <a:p>
            <a:pPr algn="ctr">
              <a:lnSpc>
                <a:spcPct val="80000"/>
              </a:lnSpc>
              <a:buFontTx/>
              <a:buNone/>
            </a:pPr>
            <a:r>
              <a:rPr lang="es-VE" altLang="es-CO" sz="2400" u="sng" dirty="0" smtClean="0"/>
              <a:t>Se reestructuran las entidades para resolver el problema.</a:t>
            </a:r>
          </a:p>
        </p:txBody>
      </p:sp>
      <p:pic>
        <p:nvPicPr>
          <p:cNvPr id="23556" name="Picture 1028" descr="http://www.vialidad.gov.cl/informaciones/organigrama.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2420939"/>
            <a:ext cx="8763000" cy="428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spTree>
    <p:extLst>
      <p:ext uri="{BB962C8B-B14F-4D97-AF65-F5344CB8AC3E}">
        <p14:creationId xmlns:p14="http://schemas.microsoft.com/office/powerpoint/2010/main" val="383392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827088" y="1557339"/>
            <a:ext cx="7848600" cy="3657600"/>
          </a:xfrm>
        </p:spPr>
        <p:txBody>
          <a:bodyPr/>
          <a:lstStyle/>
          <a:p>
            <a:pPr>
              <a:lnSpc>
                <a:spcPct val="80000"/>
              </a:lnSpc>
            </a:pPr>
            <a:endParaRPr lang="es-VE" altLang="es-CO" sz="2400" smtClean="0"/>
          </a:p>
          <a:p>
            <a:pPr algn="ctr">
              <a:lnSpc>
                <a:spcPct val="80000"/>
              </a:lnSpc>
              <a:buFontTx/>
              <a:buNone/>
            </a:pPr>
            <a:r>
              <a:rPr lang="es-VE" altLang="es-CO" sz="2400" u="sng" smtClean="0"/>
              <a:t>Modelos de contratos por indicadores o niveles de servicio.</a:t>
            </a:r>
          </a:p>
        </p:txBody>
      </p:sp>
      <p:pic>
        <p:nvPicPr>
          <p:cNvPr id="25604" name="Picture 4" descr="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781302"/>
            <a:ext cx="6769100" cy="3384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spTree>
    <p:extLst>
      <p:ext uri="{BB962C8B-B14F-4D97-AF65-F5344CB8AC3E}">
        <p14:creationId xmlns:p14="http://schemas.microsoft.com/office/powerpoint/2010/main" val="28942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827088" y="1557339"/>
            <a:ext cx="7848600" cy="3657600"/>
          </a:xfrm>
        </p:spPr>
        <p:txBody>
          <a:bodyPr/>
          <a:lstStyle/>
          <a:p>
            <a:pPr algn="ctr">
              <a:lnSpc>
                <a:spcPct val="80000"/>
              </a:lnSpc>
              <a:buFontTx/>
              <a:buNone/>
            </a:pPr>
            <a:r>
              <a:rPr lang="es-VE" altLang="es-CO" sz="2400" u="sng" smtClean="0"/>
              <a:t>Microempresas para el mantenimiento rutinario.</a:t>
            </a:r>
            <a:endParaRPr lang="es-ES" altLang="es-CO" sz="2400" u="sng" smtClean="0"/>
          </a:p>
          <a:p>
            <a:pPr>
              <a:lnSpc>
                <a:spcPct val="80000"/>
              </a:lnSpc>
            </a:pPr>
            <a:endParaRPr lang="es-ES" altLang="es-CO" sz="2400" u="sng" smtClean="0"/>
          </a:p>
        </p:txBody>
      </p:sp>
      <p:pic>
        <p:nvPicPr>
          <p:cNvPr id="26628" name="Picture 4" descr="Diapositiv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7" y="1916113"/>
            <a:ext cx="6840537"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spTree>
    <p:extLst>
      <p:ext uri="{BB962C8B-B14F-4D97-AF65-F5344CB8AC3E}">
        <p14:creationId xmlns:p14="http://schemas.microsoft.com/office/powerpoint/2010/main" val="379054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4294967295"/>
          </p:nvPr>
        </p:nvSpPr>
        <p:spPr>
          <a:xfrm>
            <a:off x="461727" y="1828801"/>
            <a:ext cx="8229600" cy="4297363"/>
          </a:xfrm>
        </p:spPr>
        <p:txBody>
          <a:bodyPr>
            <a:noAutofit/>
          </a:bodyPr>
          <a:lstStyle/>
          <a:p>
            <a:pPr lvl="1"/>
            <a:r>
              <a:rPr lang="es-ES" sz="1600" b="1" dirty="0" smtClean="0"/>
              <a:t>Proceso de gestión o administración de las redes viales</a:t>
            </a:r>
            <a:r>
              <a:rPr lang="es-ES" sz="1600" dirty="0" smtClean="0"/>
              <a:t>.</a:t>
            </a:r>
          </a:p>
          <a:p>
            <a:pPr lvl="1"/>
            <a:endParaRPr lang="es-ES" sz="1600" dirty="0" smtClean="0"/>
          </a:p>
          <a:p>
            <a:pPr lvl="1"/>
            <a:r>
              <a:rPr lang="es-ES" sz="1600" dirty="0" smtClean="0"/>
              <a:t>En general, involucra actividades en las etapas de:</a:t>
            </a:r>
          </a:p>
          <a:p>
            <a:pPr lvl="2"/>
            <a:r>
              <a:rPr lang="es-AR" sz="1600" dirty="0" smtClean="0"/>
              <a:t>Planificación</a:t>
            </a:r>
          </a:p>
          <a:p>
            <a:pPr lvl="2"/>
            <a:r>
              <a:rPr lang="es-AR" sz="1600" dirty="0" smtClean="0"/>
              <a:t>Diseño</a:t>
            </a:r>
          </a:p>
          <a:p>
            <a:pPr lvl="2"/>
            <a:r>
              <a:rPr lang="es-AR" sz="1600" dirty="0" smtClean="0"/>
              <a:t>Construcción</a:t>
            </a:r>
          </a:p>
          <a:p>
            <a:pPr lvl="2"/>
            <a:r>
              <a:rPr lang="es-AR" sz="1600" dirty="0" smtClean="0"/>
              <a:t>Mantenimiento</a:t>
            </a:r>
          </a:p>
          <a:p>
            <a:pPr lvl="2"/>
            <a:r>
              <a:rPr lang="es-AR" sz="1600" dirty="0" smtClean="0"/>
              <a:t>Operación</a:t>
            </a:r>
          </a:p>
          <a:p>
            <a:pPr lvl="1"/>
            <a:endParaRPr lang="es-ES" sz="1600" dirty="0" smtClean="0"/>
          </a:p>
          <a:p>
            <a:pPr lvl="1"/>
            <a:r>
              <a:rPr lang="es-ES" sz="1600" dirty="0" smtClean="0"/>
              <a:t>Y abarca temas como, por ejemplo:</a:t>
            </a:r>
          </a:p>
          <a:p>
            <a:pPr lvl="2"/>
            <a:r>
              <a:rPr lang="es-AR" sz="1600" dirty="0" smtClean="0"/>
              <a:t>Sistemas de información e Inventario Vial</a:t>
            </a:r>
          </a:p>
          <a:p>
            <a:pPr lvl="2"/>
            <a:r>
              <a:rPr lang="es-AR" sz="1600" dirty="0" smtClean="0"/>
              <a:t>Modalidades de contratación, ejecución y operación</a:t>
            </a:r>
          </a:p>
          <a:p>
            <a:pPr lvl="2"/>
            <a:r>
              <a:rPr lang="es-AR" sz="1600" dirty="0" smtClean="0"/>
              <a:t>Control de calidad, monitoreo y evaluación del comportamiento</a:t>
            </a:r>
          </a:p>
          <a:p>
            <a:pPr lvl="2"/>
            <a:r>
              <a:rPr lang="es-AR" sz="1600" dirty="0" smtClean="0"/>
              <a:t>Priorización y optimización de recursos</a:t>
            </a:r>
          </a:p>
          <a:p>
            <a:pPr lvl="2"/>
            <a:r>
              <a:rPr lang="es-AR" sz="1600" dirty="0" smtClean="0"/>
              <a:t>Definición y mantenimiento de estándares mínimos</a:t>
            </a:r>
          </a:p>
          <a:p>
            <a:pPr lvl="2"/>
            <a:r>
              <a:rPr lang="es-AR" sz="1600" dirty="0" smtClean="0"/>
              <a:t>Sistemas de gestión de pavimentos, del mantenimiento y de activos (AM)</a:t>
            </a:r>
          </a:p>
        </p:txBody>
      </p:sp>
      <p:sp>
        <p:nvSpPr>
          <p:cNvPr id="7" name="Text Box 4"/>
          <p:cNvSpPr txBox="1">
            <a:spLocks noChangeArrowheads="1"/>
          </p:cNvSpPr>
          <p:nvPr/>
        </p:nvSpPr>
        <p:spPr bwMode="auto">
          <a:xfrm>
            <a:off x="1412880" y="642504"/>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O" sz="2000" b="1" dirty="0"/>
              <a:t>FORTALECER EL CONCEPTO DE LA GESTIÓN VIAL</a:t>
            </a:r>
          </a:p>
        </p:txBody>
      </p:sp>
    </p:spTree>
    <p:extLst>
      <p:ext uri="{BB962C8B-B14F-4D97-AF65-F5344CB8AC3E}">
        <p14:creationId xmlns:p14="http://schemas.microsoft.com/office/powerpoint/2010/main" val="3057927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Grupo"/>
          <p:cNvGrpSpPr/>
          <p:nvPr/>
        </p:nvGrpSpPr>
        <p:grpSpPr>
          <a:xfrm>
            <a:off x="609600" y="1304927"/>
            <a:ext cx="7924800" cy="5021997"/>
            <a:chOff x="609600" y="1552575"/>
            <a:chExt cx="7924800" cy="5021997"/>
          </a:xfrm>
        </p:grpSpPr>
        <p:sp>
          <p:nvSpPr>
            <p:cNvPr id="8" name="Text Box 7"/>
            <p:cNvSpPr txBox="1">
              <a:spLocks noChangeArrowheads="1"/>
            </p:cNvSpPr>
            <p:nvPr/>
          </p:nvSpPr>
          <p:spPr bwMode="auto">
            <a:xfrm>
              <a:off x="3581400" y="5743575"/>
              <a:ext cx="1866900" cy="830997"/>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400" dirty="0">
                  <a:solidFill>
                    <a:schemeClr val="tx1"/>
                  </a:solidFill>
                </a:rPr>
                <a:t>Planes y </a:t>
              </a:r>
              <a:r>
                <a:rPr lang="en-US" sz="2400" dirty="0" err="1">
                  <a:solidFill>
                    <a:schemeClr val="tx1"/>
                  </a:solidFill>
                </a:rPr>
                <a:t>Programas</a:t>
              </a:r>
              <a:endParaRPr lang="es-ES" sz="2400" dirty="0">
                <a:solidFill>
                  <a:schemeClr val="tx1"/>
                </a:solidFill>
              </a:endParaRPr>
            </a:p>
          </p:txBody>
        </p:sp>
        <p:grpSp>
          <p:nvGrpSpPr>
            <p:cNvPr id="20" name="19 Grupo"/>
            <p:cNvGrpSpPr/>
            <p:nvPr/>
          </p:nvGrpSpPr>
          <p:grpSpPr>
            <a:xfrm>
              <a:off x="609600" y="1552575"/>
              <a:ext cx="7924800" cy="4860925"/>
              <a:chOff x="609600" y="1552575"/>
              <a:chExt cx="7924800" cy="4860925"/>
            </a:xfrm>
          </p:grpSpPr>
          <p:sp>
            <p:nvSpPr>
              <p:cNvPr id="4" name="Text Box 3"/>
              <p:cNvSpPr txBox="1">
                <a:spLocks noChangeArrowheads="1"/>
              </p:cNvSpPr>
              <p:nvPr/>
            </p:nvSpPr>
            <p:spPr bwMode="auto">
              <a:xfrm>
                <a:off x="3771900" y="1552575"/>
                <a:ext cx="1600200" cy="830997"/>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400" dirty="0" err="1">
                    <a:solidFill>
                      <a:schemeClr val="tx1"/>
                    </a:solidFill>
                  </a:rPr>
                  <a:t>Metas</a:t>
                </a:r>
                <a:r>
                  <a:rPr lang="en-US" sz="2400" dirty="0">
                    <a:solidFill>
                      <a:schemeClr val="tx1"/>
                    </a:solidFill>
                  </a:rPr>
                  <a:t> y </a:t>
                </a:r>
                <a:r>
                  <a:rPr lang="en-US" sz="2400" dirty="0" err="1">
                    <a:solidFill>
                      <a:schemeClr val="tx1"/>
                    </a:solidFill>
                  </a:rPr>
                  <a:t>Objetivos</a:t>
                </a:r>
                <a:endParaRPr lang="es-ES" sz="2400" dirty="0">
                  <a:solidFill>
                    <a:schemeClr val="tx1"/>
                  </a:solidFill>
                </a:endParaRPr>
              </a:p>
            </p:txBody>
          </p:sp>
          <p:sp>
            <p:nvSpPr>
              <p:cNvPr id="5" name="Text Box 4"/>
              <p:cNvSpPr txBox="1">
                <a:spLocks noChangeArrowheads="1"/>
              </p:cNvSpPr>
              <p:nvPr/>
            </p:nvSpPr>
            <p:spPr bwMode="auto">
              <a:xfrm>
                <a:off x="6019800" y="2619375"/>
                <a:ext cx="2514600" cy="830997"/>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400">
                    <a:solidFill>
                      <a:schemeClr val="tx1"/>
                    </a:solidFill>
                  </a:rPr>
                  <a:t>Identificación de Necesidades</a:t>
                </a:r>
                <a:endParaRPr lang="es-ES" sz="2400">
                  <a:solidFill>
                    <a:schemeClr val="tx1"/>
                  </a:solidFill>
                </a:endParaRPr>
              </a:p>
            </p:txBody>
          </p:sp>
          <p:sp>
            <p:nvSpPr>
              <p:cNvPr id="6" name="Text Box 5"/>
              <p:cNvSpPr txBox="1">
                <a:spLocks noChangeArrowheads="1"/>
              </p:cNvSpPr>
              <p:nvPr/>
            </p:nvSpPr>
            <p:spPr bwMode="auto">
              <a:xfrm>
                <a:off x="6019800" y="4646613"/>
                <a:ext cx="2362200" cy="830997"/>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400">
                    <a:solidFill>
                      <a:schemeClr val="tx1"/>
                    </a:solidFill>
                  </a:rPr>
                  <a:t>Priorización y Optimización</a:t>
                </a:r>
                <a:endParaRPr lang="es-ES" sz="2400">
                  <a:solidFill>
                    <a:schemeClr val="tx1"/>
                  </a:solidFill>
                </a:endParaRPr>
              </a:p>
            </p:txBody>
          </p:sp>
          <p:sp>
            <p:nvSpPr>
              <p:cNvPr id="7" name="Text Box 6"/>
              <p:cNvSpPr txBox="1">
                <a:spLocks noChangeArrowheads="1"/>
              </p:cNvSpPr>
              <p:nvPr/>
            </p:nvSpPr>
            <p:spPr bwMode="auto">
              <a:xfrm>
                <a:off x="609600" y="4646613"/>
                <a:ext cx="2514600" cy="830997"/>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400" dirty="0" err="1">
                    <a:solidFill>
                      <a:schemeClr val="tx1"/>
                    </a:solidFill>
                  </a:rPr>
                  <a:t>Estrategias</a:t>
                </a:r>
                <a:r>
                  <a:rPr lang="en-US" sz="2400" dirty="0">
                    <a:solidFill>
                      <a:schemeClr val="tx1"/>
                    </a:solidFill>
                  </a:rPr>
                  <a:t> de </a:t>
                </a:r>
                <a:r>
                  <a:rPr lang="en-US" sz="2400" dirty="0" err="1">
                    <a:solidFill>
                      <a:schemeClr val="tx1"/>
                    </a:solidFill>
                  </a:rPr>
                  <a:t>Financiamiento</a:t>
                </a:r>
                <a:endParaRPr lang="es-ES" sz="2400" dirty="0">
                  <a:solidFill>
                    <a:schemeClr val="tx1"/>
                  </a:solidFill>
                </a:endParaRPr>
              </a:p>
            </p:txBody>
          </p:sp>
          <p:sp>
            <p:nvSpPr>
              <p:cNvPr id="9" name="Text Box 8"/>
              <p:cNvSpPr txBox="1">
                <a:spLocks noChangeArrowheads="1"/>
              </p:cNvSpPr>
              <p:nvPr/>
            </p:nvSpPr>
            <p:spPr bwMode="auto">
              <a:xfrm>
                <a:off x="1295400" y="2771775"/>
                <a:ext cx="2057400" cy="830997"/>
              </a:xfrm>
              <a:prstGeom prst="rect">
                <a:avLst/>
              </a:prstGeom>
              <a:solidFill>
                <a:schemeClr val="bg1"/>
              </a:solidFill>
              <a:ln w="9525">
                <a:noFill/>
                <a:miter lim="800000"/>
                <a:headEnd/>
                <a:tailEnd/>
              </a:ln>
              <a:effectLst/>
            </p:spPr>
            <p:txBody>
              <a:bodyPr>
                <a:spAutoFit/>
              </a:bodyPr>
              <a:lstStyle/>
              <a:p>
                <a:pPr algn="ctr" eaLnBrk="0" hangingPunct="0">
                  <a:spcBef>
                    <a:spcPct val="50000"/>
                  </a:spcBef>
                </a:pPr>
                <a:r>
                  <a:rPr lang="en-US" sz="2400">
                    <a:solidFill>
                      <a:schemeClr val="tx1"/>
                    </a:solidFill>
                  </a:rPr>
                  <a:t>Seguimiento y Monitoreo</a:t>
                </a:r>
                <a:endParaRPr lang="es-ES" sz="2400">
                  <a:solidFill>
                    <a:schemeClr val="tx1"/>
                  </a:solidFill>
                </a:endParaRPr>
              </a:p>
            </p:txBody>
          </p:sp>
          <p:grpSp>
            <p:nvGrpSpPr>
              <p:cNvPr id="10" name="Group 9"/>
              <p:cNvGrpSpPr>
                <a:grpSpLocks/>
              </p:cNvGrpSpPr>
              <p:nvPr/>
            </p:nvGrpSpPr>
            <p:grpSpPr bwMode="auto">
              <a:xfrm>
                <a:off x="2057400" y="1993900"/>
                <a:ext cx="5029200" cy="4191000"/>
                <a:chOff x="1296" y="960"/>
                <a:chExt cx="3168" cy="2640"/>
              </a:xfrm>
            </p:grpSpPr>
            <p:sp>
              <p:nvSpPr>
                <p:cNvPr id="11" name="Freeform 10"/>
                <p:cNvSpPr>
                  <a:spLocks/>
                </p:cNvSpPr>
                <p:nvPr/>
              </p:nvSpPr>
              <p:spPr bwMode="auto">
                <a:xfrm>
                  <a:off x="3312" y="3120"/>
                  <a:ext cx="816" cy="480"/>
                </a:xfrm>
                <a:custGeom>
                  <a:avLst/>
                  <a:gdLst/>
                  <a:ahLst/>
                  <a:cxnLst>
                    <a:cxn ang="0">
                      <a:pos x="816" y="0"/>
                    </a:cxn>
                    <a:cxn ang="0">
                      <a:pos x="672" y="144"/>
                    </a:cxn>
                    <a:cxn ang="0">
                      <a:pos x="384" y="336"/>
                    </a:cxn>
                    <a:cxn ang="0">
                      <a:pos x="0" y="480"/>
                    </a:cxn>
                  </a:cxnLst>
                  <a:rect l="0" t="0" r="r" b="b"/>
                  <a:pathLst>
                    <a:path w="816" h="480">
                      <a:moveTo>
                        <a:pt x="816" y="0"/>
                      </a:moveTo>
                      <a:cubicBezTo>
                        <a:pt x="780" y="44"/>
                        <a:pt x="744" y="88"/>
                        <a:pt x="672" y="144"/>
                      </a:cubicBezTo>
                      <a:cubicBezTo>
                        <a:pt x="600" y="200"/>
                        <a:pt x="496" y="280"/>
                        <a:pt x="384" y="336"/>
                      </a:cubicBezTo>
                      <a:cubicBezTo>
                        <a:pt x="272" y="392"/>
                        <a:pt x="80" y="448"/>
                        <a:pt x="0" y="480"/>
                      </a:cubicBezTo>
                    </a:path>
                  </a:pathLst>
                </a:custGeom>
                <a:noFill/>
                <a:ln w="50800" cap="flat" cmpd="sng">
                  <a:solidFill>
                    <a:srgbClr val="009242"/>
                  </a:solidFill>
                  <a:prstDash val="solid"/>
                  <a:round/>
                  <a:headEnd type="none" w="lg" len="lg"/>
                  <a:tailEnd type="stealth" w="lg" len="lg"/>
                </a:ln>
                <a:effectLst/>
              </p:spPr>
              <p:txBody>
                <a:bodyPr/>
                <a:lstStyle/>
                <a:p>
                  <a:endParaRPr lang="es-ES"/>
                </a:p>
              </p:txBody>
            </p:sp>
            <p:sp>
              <p:nvSpPr>
                <p:cNvPr id="12" name="Freeform 11"/>
                <p:cNvSpPr>
                  <a:spLocks/>
                </p:cNvSpPr>
                <p:nvPr/>
              </p:nvSpPr>
              <p:spPr bwMode="auto">
                <a:xfrm>
                  <a:off x="1584" y="3072"/>
                  <a:ext cx="816" cy="528"/>
                </a:xfrm>
                <a:custGeom>
                  <a:avLst/>
                  <a:gdLst/>
                  <a:ahLst/>
                  <a:cxnLst>
                    <a:cxn ang="0">
                      <a:pos x="912" y="480"/>
                    </a:cxn>
                    <a:cxn ang="0">
                      <a:pos x="864" y="480"/>
                    </a:cxn>
                    <a:cxn ang="0">
                      <a:pos x="480" y="336"/>
                    </a:cxn>
                    <a:cxn ang="0">
                      <a:pos x="96" y="96"/>
                    </a:cxn>
                    <a:cxn ang="0">
                      <a:pos x="0" y="0"/>
                    </a:cxn>
                  </a:cxnLst>
                  <a:rect l="0" t="0" r="r" b="b"/>
                  <a:pathLst>
                    <a:path w="936" h="504">
                      <a:moveTo>
                        <a:pt x="912" y="480"/>
                      </a:moveTo>
                      <a:cubicBezTo>
                        <a:pt x="924" y="492"/>
                        <a:pt x="936" y="504"/>
                        <a:pt x="864" y="480"/>
                      </a:cubicBezTo>
                      <a:cubicBezTo>
                        <a:pt x="792" y="456"/>
                        <a:pt x="608" y="400"/>
                        <a:pt x="480" y="336"/>
                      </a:cubicBezTo>
                      <a:cubicBezTo>
                        <a:pt x="352" y="272"/>
                        <a:pt x="176" y="152"/>
                        <a:pt x="96" y="96"/>
                      </a:cubicBezTo>
                      <a:cubicBezTo>
                        <a:pt x="16" y="40"/>
                        <a:pt x="8" y="20"/>
                        <a:pt x="0" y="0"/>
                      </a:cubicBezTo>
                    </a:path>
                  </a:pathLst>
                </a:custGeom>
                <a:noFill/>
                <a:ln w="50800" cap="flat" cmpd="sng">
                  <a:solidFill>
                    <a:srgbClr val="009242"/>
                  </a:solidFill>
                  <a:prstDash val="solid"/>
                  <a:round/>
                  <a:headEnd type="none" w="lg" len="lg"/>
                  <a:tailEnd type="stealth" w="lg" len="lg"/>
                </a:ln>
                <a:effectLst/>
              </p:spPr>
              <p:txBody>
                <a:bodyPr/>
                <a:lstStyle/>
                <a:p>
                  <a:endParaRPr lang="es-ES"/>
                </a:p>
              </p:txBody>
            </p:sp>
            <p:sp>
              <p:nvSpPr>
                <p:cNvPr id="13" name="Freeform 12"/>
                <p:cNvSpPr>
                  <a:spLocks/>
                </p:cNvSpPr>
                <p:nvPr/>
              </p:nvSpPr>
              <p:spPr bwMode="auto">
                <a:xfrm flipV="1">
                  <a:off x="1584" y="960"/>
                  <a:ext cx="864" cy="528"/>
                </a:xfrm>
                <a:custGeom>
                  <a:avLst/>
                  <a:gdLst/>
                  <a:ahLst/>
                  <a:cxnLst>
                    <a:cxn ang="0">
                      <a:pos x="912" y="480"/>
                    </a:cxn>
                    <a:cxn ang="0">
                      <a:pos x="864" y="480"/>
                    </a:cxn>
                    <a:cxn ang="0">
                      <a:pos x="480" y="336"/>
                    </a:cxn>
                    <a:cxn ang="0">
                      <a:pos x="96" y="96"/>
                    </a:cxn>
                    <a:cxn ang="0">
                      <a:pos x="0" y="0"/>
                    </a:cxn>
                  </a:cxnLst>
                  <a:rect l="0" t="0" r="r" b="b"/>
                  <a:pathLst>
                    <a:path w="936" h="504">
                      <a:moveTo>
                        <a:pt x="912" y="480"/>
                      </a:moveTo>
                      <a:cubicBezTo>
                        <a:pt x="924" y="492"/>
                        <a:pt x="936" y="504"/>
                        <a:pt x="864" y="480"/>
                      </a:cubicBezTo>
                      <a:cubicBezTo>
                        <a:pt x="792" y="456"/>
                        <a:pt x="608" y="400"/>
                        <a:pt x="480" y="336"/>
                      </a:cubicBezTo>
                      <a:cubicBezTo>
                        <a:pt x="352" y="272"/>
                        <a:pt x="176" y="152"/>
                        <a:pt x="96" y="96"/>
                      </a:cubicBezTo>
                      <a:cubicBezTo>
                        <a:pt x="16" y="40"/>
                        <a:pt x="8" y="20"/>
                        <a:pt x="0" y="0"/>
                      </a:cubicBezTo>
                    </a:path>
                  </a:pathLst>
                </a:custGeom>
                <a:noFill/>
                <a:ln w="50800" cap="flat" cmpd="sng">
                  <a:solidFill>
                    <a:srgbClr val="009242"/>
                  </a:solidFill>
                  <a:prstDash val="solid"/>
                  <a:round/>
                  <a:headEnd type="stealth" w="lg" len="lg"/>
                  <a:tailEnd type="none" w="lg" len="lg"/>
                </a:ln>
                <a:effectLst/>
              </p:spPr>
              <p:txBody>
                <a:bodyPr/>
                <a:lstStyle/>
                <a:p>
                  <a:endParaRPr lang="es-ES"/>
                </a:p>
              </p:txBody>
            </p:sp>
            <p:sp>
              <p:nvSpPr>
                <p:cNvPr id="14" name="Freeform 13"/>
                <p:cNvSpPr>
                  <a:spLocks/>
                </p:cNvSpPr>
                <p:nvPr/>
              </p:nvSpPr>
              <p:spPr bwMode="auto">
                <a:xfrm>
                  <a:off x="3216" y="960"/>
                  <a:ext cx="912" cy="480"/>
                </a:xfrm>
                <a:custGeom>
                  <a:avLst/>
                  <a:gdLst/>
                  <a:ahLst/>
                  <a:cxnLst>
                    <a:cxn ang="0">
                      <a:pos x="0" y="0"/>
                    </a:cxn>
                    <a:cxn ang="0">
                      <a:pos x="528" y="192"/>
                    </a:cxn>
                    <a:cxn ang="0">
                      <a:pos x="960" y="528"/>
                    </a:cxn>
                  </a:cxnLst>
                  <a:rect l="0" t="0" r="r" b="b"/>
                  <a:pathLst>
                    <a:path w="960" h="528">
                      <a:moveTo>
                        <a:pt x="0" y="0"/>
                      </a:moveTo>
                      <a:cubicBezTo>
                        <a:pt x="184" y="52"/>
                        <a:pt x="368" y="104"/>
                        <a:pt x="528" y="192"/>
                      </a:cubicBezTo>
                      <a:cubicBezTo>
                        <a:pt x="688" y="280"/>
                        <a:pt x="896" y="480"/>
                        <a:pt x="960" y="528"/>
                      </a:cubicBezTo>
                    </a:path>
                  </a:pathLst>
                </a:custGeom>
                <a:noFill/>
                <a:ln w="50800" cap="flat" cmpd="sng">
                  <a:solidFill>
                    <a:srgbClr val="009242"/>
                  </a:solidFill>
                  <a:prstDash val="solid"/>
                  <a:round/>
                  <a:headEnd type="none" w="lg" len="lg"/>
                  <a:tailEnd type="stealth" w="lg" len="lg"/>
                </a:ln>
                <a:effectLst/>
              </p:spPr>
              <p:txBody>
                <a:bodyPr/>
                <a:lstStyle/>
                <a:p>
                  <a:endParaRPr lang="es-ES"/>
                </a:p>
              </p:txBody>
            </p:sp>
            <p:sp>
              <p:nvSpPr>
                <p:cNvPr id="15" name="Freeform 14"/>
                <p:cNvSpPr>
                  <a:spLocks/>
                </p:cNvSpPr>
                <p:nvPr/>
              </p:nvSpPr>
              <p:spPr bwMode="auto">
                <a:xfrm>
                  <a:off x="4416" y="1872"/>
                  <a:ext cx="48" cy="816"/>
                </a:xfrm>
                <a:custGeom>
                  <a:avLst/>
                  <a:gdLst/>
                  <a:ahLst/>
                  <a:cxnLst>
                    <a:cxn ang="0">
                      <a:pos x="0" y="0"/>
                    </a:cxn>
                    <a:cxn ang="0">
                      <a:pos x="96" y="480"/>
                    </a:cxn>
                    <a:cxn ang="0">
                      <a:pos x="0" y="912"/>
                    </a:cxn>
                  </a:cxnLst>
                  <a:rect l="0" t="0" r="r" b="b"/>
                  <a:pathLst>
                    <a:path w="96" h="912">
                      <a:moveTo>
                        <a:pt x="0" y="0"/>
                      </a:moveTo>
                      <a:cubicBezTo>
                        <a:pt x="48" y="164"/>
                        <a:pt x="96" y="328"/>
                        <a:pt x="96" y="480"/>
                      </a:cubicBezTo>
                      <a:cubicBezTo>
                        <a:pt x="96" y="632"/>
                        <a:pt x="0" y="848"/>
                        <a:pt x="0" y="912"/>
                      </a:cubicBezTo>
                    </a:path>
                  </a:pathLst>
                </a:custGeom>
                <a:noFill/>
                <a:ln w="50800" cap="flat" cmpd="sng">
                  <a:solidFill>
                    <a:srgbClr val="009242"/>
                  </a:solidFill>
                  <a:prstDash val="solid"/>
                  <a:round/>
                  <a:headEnd type="none" w="lg" len="lg"/>
                  <a:tailEnd type="stealth" w="lg" len="lg"/>
                </a:ln>
                <a:effectLst/>
              </p:spPr>
              <p:txBody>
                <a:bodyPr/>
                <a:lstStyle/>
                <a:p>
                  <a:endParaRPr lang="es-ES"/>
                </a:p>
              </p:txBody>
            </p:sp>
            <p:sp>
              <p:nvSpPr>
                <p:cNvPr id="16" name="Freeform 15"/>
                <p:cNvSpPr>
                  <a:spLocks/>
                </p:cNvSpPr>
                <p:nvPr/>
              </p:nvSpPr>
              <p:spPr bwMode="auto">
                <a:xfrm>
                  <a:off x="1296" y="1920"/>
                  <a:ext cx="96" cy="768"/>
                </a:xfrm>
                <a:custGeom>
                  <a:avLst/>
                  <a:gdLst/>
                  <a:ahLst/>
                  <a:cxnLst>
                    <a:cxn ang="0">
                      <a:pos x="112" y="0"/>
                    </a:cxn>
                    <a:cxn ang="0">
                      <a:pos x="64" y="96"/>
                    </a:cxn>
                    <a:cxn ang="0">
                      <a:pos x="16" y="432"/>
                    </a:cxn>
                    <a:cxn ang="0">
                      <a:pos x="160" y="768"/>
                    </a:cxn>
                  </a:cxnLst>
                  <a:rect l="0" t="0" r="r" b="b"/>
                  <a:pathLst>
                    <a:path w="160" h="768">
                      <a:moveTo>
                        <a:pt x="112" y="0"/>
                      </a:moveTo>
                      <a:cubicBezTo>
                        <a:pt x="96" y="12"/>
                        <a:pt x="80" y="24"/>
                        <a:pt x="64" y="96"/>
                      </a:cubicBezTo>
                      <a:cubicBezTo>
                        <a:pt x="48" y="168"/>
                        <a:pt x="0" y="320"/>
                        <a:pt x="16" y="432"/>
                      </a:cubicBezTo>
                      <a:cubicBezTo>
                        <a:pt x="32" y="544"/>
                        <a:pt x="152" y="720"/>
                        <a:pt x="160" y="768"/>
                      </a:cubicBezTo>
                    </a:path>
                  </a:pathLst>
                </a:custGeom>
                <a:noFill/>
                <a:ln w="50800" cap="flat" cmpd="sng">
                  <a:solidFill>
                    <a:srgbClr val="009242"/>
                  </a:solidFill>
                  <a:prstDash val="solid"/>
                  <a:round/>
                  <a:headEnd type="stealth" w="lg" len="lg"/>
                  <a:tailEnd type="none" w="lg" len="lg"/>
                </a:ln>
                <a:effectLst/>
              </p:spPr>
              <p:txBody>
                <a:bodyPr/>
                <a:lstStyle/>
                <a:p>
                  <a:endParaRPr lang="es-ES"/>
                </a:p>
              </p:txBody>
            </p:sp>
          </p:grpSp>
          <p:grpSp>
            <p:nvGrpSpPr>
              <p:cNvPr id="17" name="Group 16"/>
              <p:cNvGrpSpPr>
                <a:grpSpLocks/>
              </p:cNvGrpSpPr>
              <p:nvPr/>
            </p:nvGrpSpPr>
            <p:grpSpPr bwMode="auto">
              <a:xfrm>
                <a:off x="2133600" y="5041900"/>
                <a:ext cx="2286000" cy="1371600"/>
                <a:chOff x="1344" y="2880"/>
                <a:chExt cx="1440" cy="864"/>
              </a:xfrm>
            </p:grpSpPr>
            <p:sp>
              <p:nvSpPr>
                <p:cNvPr id="18" name="Freeform 17"/>
                <p:cNvSpPr>
                  <a:spLocks/>
                </p:cNvSpPr>
                <p:nvPr/>
              </p:nvSpPr>
              <p:spPr bwMode="auto">
                <a:xfrm>
                  <a:off x="1872" y="2880"/>
                  <a:ext cx="912" cy="480"/>
                </a:xfrm>
                <a:custGeom>
                  <a:avLst/>
                  <a:gdLst/>
                  <a:ahLst/>
                  <a:cxnLst>
                    <a:cxn ang="0">
                      <a:pos x="0" y="0"/>
                    </a:cxn>
                    <a:cxn ang="0">
                      <a:pos x="528" y="192"/>
                    </a:cxn>
                    <a:cxn ang="0">
                      <a:pos x="960" y="528"/>
                    </a:cxn>
                  </a:cxnLst>
                  <a:rect l="0" t="0" r="r" b="b"/>
                  <a:pathLst>
                    <a:path w="960" h="528">
                      <a:moveTo>
                        <a:pt x="0" y="0"/>
                      </a:moveTo>
                      <a:cubicBezTo>
                        <a:pt x="184" y="52"/>
                        <a:pt x="368" y="104"/>
                        <a:pt x="528" y="192"/>
                      </a:cubicBezTo>
                      <a:cubicBezTo>
                        <a:pt x="688" y="280"/>
                        <a:pt x="896" y="480"/>
                        <a:pt x="960" y="528"/>
                      </a:cubicBezTo>
                    </a:path>
                  </a:pathLst>
                </a:custGeom>
                <a:noFill/>
                <a:ln w="50800" cap="flat" cmpd="sng">
                  <a:solidFill>
                    <a:srgbClr val="FF0000"/>
                  </a:solidFill>
                  <a:prstDash val="solid"/>
                  <a:round/>
                  <a:headEnd type="none" w="lg" len="lg"/>
                  <a:tailEnd type="stealth" w="lg" len="lg"/>
                </a:ln>
                <a:effectLst/>
              </p:spPr>
              <p:txBody>
                <a:bodyPr/>
                <a:lstStyle/>
                <a:p>
                  <a:endParaRPr lang="es-ES"/>
                </a:p>
              </p:txBody>
            </p:sp>
            <p:sp>
              <p:nvSpPr>
                <p:cNvPr id="19" name="Freeform 18"/>
                <p:cNvSpPr>
                  <a:spLocks/>
                </p:cNvSpPr>
                <p:nvPr/>
              </p:nvSpPr>
              <p:spPr bwMode="auto">
                <a:xfrm>
                  <a:off x="1344" y="3168"/>
                  <a:ext cx="960" cy="576"/>
                </a:xfrm>
                <a:custGeom>
                  <a:avLst/>
                  <a:gdLst/>
                  <a:ahLst/>
                  <a:cxnLst>
                    <a:cxn ang="0">
                      <a:pos x="624" y="336"/>
                    </a:cxn>
                    <a:cxn ang="0">
                      <a:pos x="192" y="192"/>
                    </a:cxn>
                    <a:cxn ang="0">
                      <a:pos x="0" y="0"/>
                    </a:cxn>
                  </a:cxnLst>
                  <a:rect l="0" t="0" r="r" b="b"/>
                  <a:pathLst>
                    <a:path w="624" h="336">
                      <a:moveTo>
                        <a:pt x="624" y="336"/>
                      </a:moveTo>
                      <a:cubicBezTo>
                        <a:pt x="460" y="292"/>
                        <a:pt x="296" y="248"/>
                        <a:pt x="192" y="192"/>
                      </a:cubicBezTo>
                      <a:cubicBezTo>
                        <a:pt x="88" y="136"/>
                        <a:pt x="44" y="68"/>
                        <a:pt x="0" y="0"/>
                      </a:cubicBezTo>
                    </a:path>
                  </a:pathLst>
                </a:custGeom>
                <a:noFill/>
                <a:ln w="50800" cap="flat" cmpd="sng">
                  <a:solidFill>
                    <a:srgbClr val="FF0000"/>
                  </a:solidFill>
                  <a:prstDash val="solid"/>
                  <a:round/>
                  <a:headEnd type="none" w="lg" len="lg"/>
                  <a:tailEnd type="stealth" w="lg" len="lg"/>
                </a:ln>
                <a:effectLst/>
              </p:spPr>
              <p:txBody>
                <a:bodyPr/>
                <a:lstStyle/>
                <a:p>
                  <a:endParaRPr lang="es-ES"/>
                </a:p>
              </p:txBody>
            </p:sp>
          </p:grpSp>
        </p:grpSp>
      </p:grpSp>
      <p:grpSp>
        <p:nvGrpSpPr>
          <p:cNvPr id="27" name="26 Grupo"/>
          <p:cNvGrpSpPr/>
          <p:nvPr/>
        </p:nvGrpSpPr>
        <p:grpSpPr>
          <a:xfrm>
            <a:off x="7210428" y="5638803"/>
            <a:ext cx="1133475" cy="492811"/>
            <a:chOff x="7067550" y="5419725"/>
            <a:chExt cx="1219200" cy="565514"/>
          </a:xfrm>
        </p:grpSpPr>
        <p:cxnSp>
          <p:nvCxnSpPr>
            <p:cNvPr id="23" name="22 Conector recto"/>
            <p:cNvCxnSpPr/>
            <p:nvPr/>
          </p:nvCxnSpPr>
          <p:spPr>
            <a:xfrm>
              <a:off x="7067550" y="5572125"/>
              <a:ext cx="38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7067550" y="5819775"/>
              <a:ext cx="381000" cy="0"/>
            </a:xfrm>
            <a:prstGeom prst="line">
              <a:avLst/>
            </a:prstGeom>
            <a:ln w="38100">
              <a:solidFill>
                <a:srgbClr val="009242"/>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7448550" y="5419725"/>
              <a:ext cx="838200" cy="317864"/>
            </a:xfrm>
            <a:prstGeom prst="rect">
              <a:avLst/>
            </a:prstGeom>
            <a:noFill/>
          </p:spPr>
          <p:txBody>
            <a:bodyPr wrap="square" rtlCol="0">
              <a:spAutoFit/>
            </a:bodyPr>
            <a:lstStyle/>
            <a:p>
              <a:r>
                <a:rPr lang="es-AR" sz="1200" dirty="0" smtClean="0"/>
                <a:t>Vicioso</a:t>
              </a:r>
              <a:endParaRPr lang="es-ES" sz="1200" dirty="0"/>
            </a:p>
          </p:txBody>
        </p:sp>
        <p:sp>
          <p:nvSpPr>
            <p:cNvPr id="26" name="25 CuadroTexto"/>
            <p:cNvSpPr txBox="1"/>
            <p:nvPr/>
          </p:nvSpPr>
          <p:spPr>
            <a:xfrm>
              <a:off x="7467599" y="5667375"/>
              <a:ext cx="809625" cy="317864"/>
            </a:xfrm>
            <a:prstGeom prst="rect">
              <a:avLst/>
            </a:prstGeom>
            <a:noFill/>
          </p:spPr>
          <p:txBody>
            <a:bodyPr wrap="square" rtlCol="0">
              <a:spAutoFit/>
            </a:bodyPr>
            <a:lstStyle/>
            <a:p>
              <a:r>
                <a:rPr lang="es-AR" sz="1200" dirty="0" smtClean="0"/>
                <a:t>Virtuoso</a:t>
              </a:r>
              <a:endParaRPr lang="es-ES" sz="1200" dirty="0"/>
            </a:p>
          </p:txBody>
        </p:sp>
      </p:grpSp>
      <p:sp>
        <p:nvSpPr>
          <p:cNvPr id="28" name="27 Rectángulo"/>
          <p:cNvSpPr/>
          <p:nvPr/>
        </p:nvSpPr>
        <p:spPr>
          <a:xfrm>
            <a:off x="7124700" y="5581653"/>
            <a:ext cx="1219200" cy="5619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Text Box 4"/>
          <p:cNvSpPr txBox="1">
            <a:spLocks noChangeArrowheads="1"/>
          </p:cNvSpPr>
          <p:nvPr/>
        </p:nvSpPr>
        <p:spPr bwMode="auto">
          <a:xfrm>
            <a:off x="1395414" y="461061"/>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O" sz="2000" b="1" dirty="0"/>
              <a:t>FORTALECER EL CONCEPTO DE LA GESTIÓN VIAL</a:t>
            </a:r>
          </a:p>
        </p:txBody>
      </p:sp>
    </p:spTree>
    <p:extLst>
      <p:ext uri="{BB962C8B-B14F-4D97-AF65-F5344CB8AC3E}">
        <p14:creationId xmlns:p14="http://schemas.microsoft.com/office/powerpoint/2010/main" val="281029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342900" y="1330040"/>
            <a:ext cx="8572500" cy="3948545"/>
          </a:xfrm>
        </p:spPr>
        <p:txBody>
          <a:bodyPr>
            <a:normAutofit fontScale="62500" lnSpcReduction="20000"/>
          </a:bodyPr>
          <a:lstStyle/>
          <a:p>
            <a:pPr algn="just"/>
            <a:r>
              <a:rPr lang="es-MX" sz="4000" dirty="0" smtClean="0"/>
              <a:t>Imposibilidad de fijar presupuestos plurianuales que aseguren el mantenimiento adecuado de la red (la tarea requiere una planificación de mediano y largo plazo)</a:t>
            </a:r>
          </a:p>
          <a:p>
            <a:pPr algn="just"/>
            <a:r>
              <a:rPr lang="es-MX" sz="4000" dirty="0" smtClean="0"/>
              <a:t>Dificultad para la obtención de financiamiento para el mantenimiento</a:t>
            </a:r>
          </a:p>
          <a:p>
            <a:pPr algn="just"/>
            <a:r>
              <a:rPr lang="es-MX" sz="4000" dirty="0" smtClean="0"/>
              <a:t>Organización y capacidades técnicas inadecuadas</a:t>
            </a:r>
          </a:p>
          <a:p>
            <a:pPr algn="just"/>
            <a:r>
              <a:rPr lang="es-MX" sz="4000" dirty="0" smtClean="0"/>
              <a:t>Carencia de información, confiable y en “tiempo y forma”, para la toma de decisiones y retroalimentación de sus consecuencias</a:t>
            </a:r>
          </a:p>
          <a:p>
            <a:pPr algn="just"/>
            <a:r>
              <a:rPr lang="es-MX" sz="4000" dirty="0" smtClean="0"/>
              <a:t>Modelos que no responden a realidades y necesidades actuales y locales</a:t>
            </a:r>
            <a:endParaRPr lang="es-ES" dirty="0" smtClean="0"/>
          </a:p>
          <a:p>
            <a:pPr marL="0" indent="0">
              <a:buNone/>
            </a:pPr>
            <a:endParaRPr lang="es-ES" dirty="0"/>
          </a:p>
        </p:txBody>
      </p:sp>
      <p:sp>
        <p:nvSpPr>
          <p:cNvPr id="4" name="CuadroTexto 3"/>
          <p:cNvSpPr txBox="1"/>
          <p:nvPr/>
        </p:nvSpPr>
        <p:spPr>
          <a:xfrm>
            <a:off x="1517075" y="5683831"/>
            <a:ext cx="6961909" cy="646331"/>
          </a:xfrm>
          <a:prstGeom prst="rect">
            <a:avLst/>
          </a:prstGeom>
          <a:solidFill>
            <a:srgbClr val="65001A"/>
          </a:solidFill>
        </p:spPr>
        <p:txBody>
          <a:bodyPr wrap="square" rtlCol="0">
            <a:spAutoFit/>
          </a:bodyPr>
          <a:lstStyle/>
          <a:p>
            <a:pPr algn="ctr"/>
            <a:r>
              <a:rPr lang="es-CO" dirty="0">
                <a:solidFill>
                  <a:schemeClr val="bg1"/>
                </a:solidFill>
              </a:rPr>
              <a:t>Inadecuada gestión de las redes viales, </a:t>
            </a:r>
          </a:p>
          <a:p>
            <a:pPr algn="ctr"/>
            <a:r>
              <a:rPr lang="es-CO" dirty="0">
                <a:solidFill>
                  <a:schemeClr val="bg1"/>
                </a:solidFill>
              </a:rPr>
              <a:t>tanto en términos de eficiencia como de eficacia</a:t>
            </a:r>
          </a:p>
        </p:txBody>
      </p:sp>
      <p:sp>
        <p:nvSpPr>
          <p:cNvPr id="5" name="Text Box 4"/>
          <p:cNvSpPr txBox="1">
            <a:spLocks noChangeArrowheads="1"/>
          </p:cNvSpPr>
          <p:nvPr/>
        </p:nvSpPr>
        <p:spPr bwMode="auto">
          <a:xfrm>
            <a:off x="1412880" y="642504"/>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CO" sz="2000" b="1" dirty="0"/>
              <a:t>FORTALECER EL CONCEPTO DE LA GESTIÓN VIAL</a:t>
            </a:r>
          </a:p>
        </p:txBody>
      </p:sp>
    </p:spTree>
    <p:extLst>
      <p:ext uri="{BB962C8B-B14F-4D97-AF65-F5344CB8AC3E}">
        <p14:creationId xmlns:p14="http://schemas.microsoft.com/office/powerpoint/2010/main" val="3375966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243311" y="2633739"/>
            <a:ext cx="8572500" cy="3948545"/>
          </a:xfrm>
        </p:spPr>
        <p:txBody>
          <a:bodyPr>
            <a:normAutofit fontScale="62500" lnSpcReduction="20000"/>
          </a:bodyPr>
          <a:lstStyle/>
          <a:p>
            <a:pPr algn="just"/>
            <a:r>
              <a:rPr lang="es-ES" sz="4000" dirty="0"/>
              <a:t>Este fondo se debe alimentar de recursos recurrentes como los </a:t>
            </a:r>
            <a:r>
              <a:rPr lang="es-ES" sz="4000" dirty="0" smtClean="0"/>
              <a:t>siguientes:</a:t>
            </a:r>
          </a:p>
          <a:p>
            <a:pPr lvl="1" algn="just"/>
            <a:r>
              <a:rPr lang="es-ES" sz="3600" dirty="0" smtClean="0"/>
              <a:t>Sobretasa </a:t>
            </a:r>
            <a:r>
              <a:rPr lang="es-ES" sz="3600" dirty="0"/>
              <a:t>ambiental</a:t>
            </a:r>
          </a:p>
          <a:p>
            <a:pPr lvl="1" algn="just"/>
            <a:r>
              <a:rPr lang="es-ES" sz="3600" dirty="0" smtClean="0"/>
              <a:t>Cargos </a:t>
            </a:r>
            <a:r>
              <a:rPr lang="es-ES" sz="3600" dirty="0"/>
              <a:t>a los usuarios: rodamiento, gasolina, lubricantes, etc.</a:t>
            </a:r>
          </a:p>
          <a:p>
            <a:pPr lvl="1" algn="just"/>
            <a:r>
              <a:rPr lang="es-ES" sz="3600" dirty="0" smtClean="0"/>
              <a:t>Aportes </a:t>
            </a:r>
            <a:r>
              <a:rPr lang="es-ES" sz="3600" dirty="0"/>
              <a:t>del sector privado en corredores productivos</a:t>
            </a:r>
          </a:p>
          <a:p>
            <a:pPr lvl="1" algn="just"/>
            <a:r>
              <a:rPr lang="es-ES" sz="3600" dirty="0" smtClean="0"/>
              <a:t>Regalías</a:t>
            </a:r>
          </a:p>
          <a:p>
            <a:pPr algn="just"/>
            <a:r>
              <a:rPr lang="es-ES" sz="4000" dirty="0"/>
              <a:t>Se debe imponer una tasa única por cada fuente </a:t>
            </a:r>
            <a:r>
              <a:rPr lang="es-ES" sz="4000" dirty="0" smtClean="0"/>
              <a:t>.</a:t>
            </a:r>
          </a:p>
          <a:p>
            <a:pPr algn="just"/>
            <a:r>
              <a:rPr lang="es-ES" sz="4000" dirty="0"/>
              <a:t>La puesta en marcha del fondo debería </a:t>
            </a:r>
            <a:r>
              <a:rPr lang="es-ES" sz="4000" dirty="0" smtClean="0"/>
              <a:t>ir </a:t>
            </a:r>
            <a:r>
              <a:rPr lang="es-ES" sz="4000" dirty="0"/>
              <a:t>acompañada de la implementación de un sistema de monitoreo que relacione periódicamente el gasto </a:t>
            </a:r>
            <a:r>
              <a:rPr lang="es-ES" sz="4000" dirty="0" smtClean="0"/>
              <a:t>con </a:t>
            </a:r>
            <a:r>
              <a:rPr lang="es-ES" sz="4000" dirty="0"/>
              <a:t>los recaudos asociados a los cargos a </a:t>
            </a:r>
            <a:r>
              <a:rPr lang="es-ES" sz="4000" dirty="0" smtClean="0"/>
              <a:t>usuarios.</a:t>
            </a:r>
          </a:p>
          <a:p>
            <a:pPr lvl="1" algn="just"/>
            <a:endParaRPr lang="es-ES" sz="3600" dirty="0"/>
          </a:p>
          <a:p>
            <a:pPr marL="457200" lvl="1" indent="0" algn="just">
              <a:buNone/>
            </a:pPr>
            <a:endParaRPr lang="es-ES" sz="3600" dirty="0"/>
          </a:p>
          <a:p>
            <a:pPr marL="0" indent="0">
              <a:buNone/>
            </a:pPr>
            <a:endParaRPr lang="es-ES" dirty="0"/>
          </a:p>
        </p:txBody>
      </p:sp>
      <p:sp>
        <p:nvSpPr>
          <p:cNvPr id="4" name="CuadroTexto 3"/>
          <p:cNvSpPr txBox="1"/>
          <p:nvPr/>
        </p:nvSpPr>
        <p:spPr>
          <a:xfrm>
            <a:off x="1048606" y="1238012"/>
            <a:ext cx="6961909" cy="1200329"/>
          </a:xfrm>
          <a:prstGeom prst="rect">
            <a:avLst/>
          </a:prstGeom>
          <a:solidFill>
            <a:srgbClr val="65001A"/>
          </a:solidFill>
        </p:spPr>
        <p:txBody>
          <a:bodyPr wrap="square" rtlCol="0">
            <a:spAutoFit/>
          </a:bodyPr>
          <a:lstStyle/>
          <a:p>
            <a:pPr algn="ctr"/>
            <a:r>
              <a:rPr lang="es-ES" dirty="0" smtClean="0">
                <a:solidFill>
                  <a:schemeClr val="bg1"/>
                </a:solidFill>
              </a:rPr>
              <a:t>Crear </a:t>
            </a:r>
            <a:r>
              <a:rPr lang="es-ES" dirty="0">
                <a:solidFill>
                  <a:schemeClr val="bg1"/>
                </a:solidFill>
              </a:rPr>
              <a:t>un fondo de mantenimiento vial que cuente con los recursos necesarios para </a:t>
            </a:r>
            <a:r>
              <a:rPr lang="es-ES" dirty="0" smtClean="0">
                <a:solidFill>
                  <a:schemeClr val="bg1"/>
                </a:solidFill>
              </a:rPr>
              <a:t>la malla vial y </a:t>
            </a:r>
            <a:r>
              <a:rPr lang="es-ES" dirty="0">
                <a:solidFill>
                  <a:schemeClr val="bg1"/>
                </a:solidFill>
              </a:rPr>
              <a:t>que sus recursos no compitan con los proyectos de construcción o mejoramiento que generalmente son más atractivos</a:t>
            </a:r>
            <a:endParaRPr lang="es-CO" dirty="0">
              <a:solidFill>
                <a:schemeClr val="bg1"/>
              </a:solidFill>
            </a:endParaRPr>
          </a:p>
        </p:txBody>
      </p:sp>
      <p:sp>
        <p:nvSpPr>
          <p:cNvPr id="5" name="Text Box 4"/>
          <p:cNvSpPr txBox="1">
            <a:spLocks noChangeArrowheads="1"/>
          </p:cNvSpPr>
          <p:nvPr/>
        </p:nvSpPr>
        <p:spPr bwMode="auto">
          <a:xfrm>
            <a:off x="1412880" y="642504"/>
            <a:ext cx="60483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_tradnl" sz="2000" b="1" dirty="0" smtClean="0"/>
              <a:t>FONDO DE MANTENIMIENTO VIAL</a:t>
            </a:r>
            <a:endParaRPr lang="es-CO" sz="2000" b="1" dirty="0"/>
          </a:p>
        </p:txBody>
      </p:sp>
    </p:spTree>
    <p:extLst>
      <p:ext uri="{BB962C8B-B14F-4D97-AF65-F5344CB8AC3E}">
        <p14:creationId xmlns:p14="http://schemas.microsoft.com/office/powerpoint/2010/main" val="3677981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3 Marcador de contenido"/>
          <p:cNvSpPr>
            <a:spLocks noGrp="1"/>
          </p:cNvSpPr>
          <p:nvPr>
            <p:ph idx="4294967295"/>
          </p:nvPr>
        </p:nvSpPr>
        <p:spPr>
          <a:xfrm>
            <a:off x="394858" y="1718379"/>
            <a:ext cx="8658225" cy="3481388"/>
          </a:xfrm>
          <a:solidFill>
            <a:schemeClr val="bg2">
              <a:lumMod val="90000"/>
            </a:schemeClr>
          </a:solidFill>
        </p:spPr>
        <p:txBody>
          <a:bodyPr>
            <a:noAutofit/>
          </a:bodyPr>
          <a:lstStyle/>
          <a:p>
            <a:pPr marL="269875" indent="-269875" algn="just">
              <a:spcBef>
                <a:spcPts val="0"/>
              </a:spcBef>
            </a:pPr>
            <a:r>
              <a:rPr lang="es-CO" sz="2000" dirty="0" smtClean="0">
                <a:latin typeface="Arial" pitchFamily="34" charset="0"/>
                <a:cs typeface="Arial" pitchFamily="34" charset="0"/>
              </a:rPr>
              <a:t>Política de mantenimiento </a:t>
            </a:r>
            <a:r>
              <a:rPr lang="es-CO" sz="2000" b="1" dirty="0" smtClean="0">
                <a:latin typeface="Arial" pitchFamily="34" charset="0"/>
                <a:cs typeface="Arial" pitchFamily="34" charset="0"/>
              </a:rPr>
              <a:t>EFICENTE, CONSTANTE</a:t>
            </a:r>
            <a:r>
              <a:rPr lang="es-CO" sz="2000" dirty="0" smtClean="0">
                <a:latin typeface="Arial" pitchFamily="34" charset="0"/>
                <a:cs typeface="Arial" pitchFamily="34" charset="0"/>
              </a:rPr>
              <a:t>  y </a:t>
            </a:r>
            <a:r>
              <a:rPr lang="es-CO" sz="2000" b="1" dirty="0" smtClean="0">
                <a:latin typeface="Arial" pitchFamily="34" charset="0"/>
                <a:cs typeface="Arial" pitchFamily="34" charset="0"/>
              </a:rPr>
              <a:t>REGULARIZADA</a:t>
            </a:r>
            <a:r>
              <a:rPr lang="es-CO" sz="2000" dirty="0" smtClean="0">
                <a:latin typeface="Arial" pitchFamily="34" charset="0"/>
                <a:cs typeface="Arial" pitchFamily="34" charset="0"/>
              </a:rPr>
              <a:t> en el mediano plazo.</a:t>
            </a:r>
          </a:p>
          <a:p>
            <a:pPr marL="269875" indent="-269875" algn="just">
              <a:spcBef>
                <a:spcPts val="0"/>
              </a:spcBef>
            </a:pPr>
            <a:endParaRPr lang="es-CO" sz="2000" b="1" dirty="0" smtClean="0">
              <a:latin typeface="Arial" pitchFamily="34" charset="0"/>
              <a:cs typeface="Arial" pitchFamily="34" charset="0"/>
            </a:endParaRPr>
          </a:p>
          <a:p>
            <a:pPr marL="269875" indent="-269875" algn="just">
              <a:spcBef>
                <a:spcPts val="0"/>
              </a:spcBef>
            </a:pPr>
            <a:r>
              <a:rPr lang="es-CO" sz="2000" b="1" dirty="0" smtClean="0">
                <a:latin typeface="Arial" pitchFamily="34" charset="0"/>
                <a:cs typeface="Arial" pitchFamily="34" charset="0"/>
              </a:rPr>
              <a:t>Arreglo institucional </a:t>
            </a:r>
            <a:r>
              <a:rPr lang="es-CO" sz="2000" dirty="0" smtClean="0">
                <a:latin typeface="Arial" pitchFamily="34" charset="0"/>
                <a:cs typeface="Arial" pitchFamily="34" charset="0"/>
              </a:rPr>
              <a:t>que garantice la planeación de mediano y largo plazo.</a:t>
            </a:r>
          </a:p>
          <a:p>
            <a:pPr marL="0" indent="0" algn="just">
              <a:spcBef>
                <a:spcPts val="0"/>
              </a:spcBef>
              <a:buNone/>
            </a:pPr>
            <a:endParaRPr lang="es-CO" sz="2000" dirty="0">
              <a:latin typeface="Arial" pitchFamily="34" charset="0"/>
              <a:cs typeface="Arial" pitchFamily="34" charset="0"/>
            </a:endParaRPr>
          </a:p>
          <a:p>
            <a:pPr marL="269875" indent="-269875" algn="just">
              <a:spcBef>
                <a:spcPts val="0"/>
              </a:spcBef>
            </a:pPr>
            <a:r>
              <a:rPr lang="es-CO" sz="2000" b="1" dirty="0" smtClean="0">
                <a:latin typeface="Arial" pitchFamily="34" charset="0"/>
                <a:cs typeface="Arial" pitchFamily="34" charset="0"/>
              </a:rPr>
              <a:t>Menor consumo de recursos públicos</a:t>
            </a:r>
            <a:r>
              <a:rPr lang="es-CO" sz="2000" dirty="0" smtClean="0">
                <a:latin typeface="Arial" pitchFamily="34" charset="0"/>
                <a:cs typeface="Arial" pitchFamily="34" charset="0"/>
              </a:rPr>
              <a:t> a corto plazo – Financiación privada del CAPEX  sector privado.</a:t>
            </a:r>
            <a:endParaRPr lang="es-CO" sz="2000" dirty="0">
              <a:latin typeface="Arial" pitchFamily="34" charset="0"/>
              <a:cs typeface="Arial" pitchFamily="34" charset="0"/>
            </a:endParaRPr>
          </a:p>
          <a:p>
            <a:pPr marL="0" indent="0" algn="just">
              <a:spcBef>
                <a:spcPts val="0"/>
              </a:spcBef>
              <a:buNone/>
            </a:pPr>
            <a:endParaRPr lang="es-CO" sz="2000" dirty="0">
              <a:latin typeface="Arial" pitchFamily="34" charset="0"/>
              <a:cs typeface="Arial" pitchFamily="34" charset="0"/>
            </a:endParaRPr>
          </a:p>
          <a:p>
            <a:pPr marL="269875" indent="-269875" algn="just">
              <a:spcBef>
                <a:spcPts val="0"/>
              </a:spcBef>
            </a:pPr>
            <a:r>
              <a:rPr lang="es-CO" sz="2000" b="1" dirty="0" smtClean="0">
                <a:latin typeface="Arial" pitchFamily="34" charset="0"/>
                <a:cs typeface="Arial" pitchFamily="34" charset="0"/>
              </a:rPr>
              <a:t>Mejoramiento</a:t>
            </a:r>
            <a:r>
              <a:rPr lang="es-CO" sz="2000" dirty="0" smtClean="0">
                <a:latin typeface="Arial" pitchFamily="34" charset="0"/>
                <a:cs typeface="Arial" pitchFamily="34" charset="0"/>
              </a:rPr>
              <a:t> condiciones de movilidad, </a:t>
            </a:r>
            <a:r>
              <a:rPr lang="es-CO" sz="2000" dirty="0">
                <a:latin typeface="Arial" pitchFamily="34" charset="0"/>
                <a:cs typeface="Arial" pitchFamily="34" charset="0"/>
              </a:rPr>
              <a:t>seguridad y nivel de servicio</a:t>
            </a:r>
            <a:r>
              <a:rPr lang="es-CO" sz="2000" dirty="0" smtClean="0">
                <a:latin typeface="Arial" pitchFamily="34" charset="0"/>
                <a:cs typeface="Arial" pitchFamily="34" charset="0"/>
              </a:rPr>
              <a:t>.</a:t>
            </a:r>
            <a:endParaRPr lang="es-CO" sz="2000" dirty="0">
              <a:latin typeface="Arial" pitchFamily="34" charset="0"/>
              <a:cs typeface="Arial" pitchFamily="34" charset="0"/>
            </a:endParaRPr>
          </a:p>
          <a:p>
            <a:pPr marL="0" indent="0" algn="just">
              <a:spcBef>
                <a:spcPts val="0"/>
              </a:spcBef>
              <a:buNone/>
            </a:pPr>
            <a:endParaRPr lang="es-CO" sz="2000" dirty="0">
              <a:latin typeface="Arial" pitchFamily="34" charset="0"/>
              <a:cs typeface="Arial" pitchFamily="34" charset="0"/>
            </a:endParaRPr>
          </a:p>
          <a:p>
            <a:pPr marL="171450" lvl="2" indent="-171450" algn="just">
              <a:spcBef>
                <a:spcPts val="0"/>
              </a:spcBef>
            </a:pPr>
            <a:endParaRPr lang="es-CO" dirty="0">
              <a:latin typeface="Cambria" pitchFamily="18" charset="0"/>
            </a:endParaRPr>
          </a:p>
        </p:txBody>
      </p:sp>
      <p:sp>
        <p:nvSpPr>
          <p:cNvPr id="6"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AR" sz="2000" b="1" dirty="0" smtClean="0">
                <a:latin typeface="Arial" pitchFamily="34" charset="0"/>
                <a:ea typeface="MS PGothic" pitchFamily="34" charset="-128"/>
                <a:cs typeface="+mn-cs"/>
              </a:rPr>
              <a:t>PROGRAMA DE MANTENIMIENTO SOSTENIBLE </a:t>
            </a:r>
            <a:endParaRPr lang="es-ES" sz="2000" b="1" dirty="0">
              <a:latin typeface="Arial" pitchFamily="34" charset="0"/>
              <a:ea typeface="MS PGothic" pitchFamily="34" charset="-128"/>
              <a:cs typeface="+mn-cs"/>
            </a:endParaRPr>
          </a:p>
        </p:txBody>
      </p:sp>
    </p:spTree>
    <p:extLst>
      <p:ext uri="{BB962C8B-B14F-4D97-AF65-F5344CB8AC3E}">
        <p14:creationId xmlns:p14="http://schemas.microsoft.com/office/powerpoint/2010/main" val="3129842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62"/>
          <p:cNvGraphicFramePr>
            <a:graphicFrameLocks/>
          </p:cNvGraphicFramePr>
          <p:nvPr>
            <p:extLst>
              <p:ext uri="{D42A27DB-BD31-4B8C-83A1-F6EECF244321}">
                <p14:modId xmlns:p14="http://schemas.microsoft.com/office/powerpoint/2010/main" val="768455729"/>
              </p:ext>
            </p:extLst>
          </p:nvPr>
        </p:nvGraphicFramePr>
        <p:xfrm>
          <a:off x="459282" y="1690477"/>
          <a:ext cx="8412476" cy="498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365767" y="1116041"/>
            <a:ext cx="1236599" cy="369332"/>
          </a:xfrm>
          <a:prstGeom prst="rect">
            <a:avLst/>
          </a:prstGeom>
          <a:solidFill>
            <a:srgbClr val="65001A"/>
          </a:solidFill>
        </p:spPr>
        <p:txBody>
          <a:bodyPr wrap="none" rtlCol="0">
            <a:spAutoFit/>
          </a:bodyPr>
          <a:lstStyle/>
          <a:p>
            <a:r>
              <a:rPr lang="es-CO">
                <a:solidFill>
                  <a:schemeClr val="bg1"/>
                </a:solidFill>
              </a:rPr>
              <a:t>Estructura</a:t>
            </a:r>
            <a:endParaRPr lang="es-CO" dirty="0">
              <a:solidFill>
                <a:schemeClr val="bg1"/>
              </a:solidFill>
            </a:endParaRPr>
          </a:p>
        </p:txBody>
      </p:sp>
      <p:sp>
        <p:nvSpPr>
          <p:cNvPr id="5"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AR" sz="2000" b="1" dirty="0" smtClean="0">
                <a:latin typeface="Arial" pitchFamily="34" charset="0"/>
                <a:ea typeface="MS PGothic" pitchFamily="34" charset="-128"/>
                <a:cs typeface="+mn-cs"/>
              </a:rPr>
              <a:t>PROGRAMA DE MANTENIMIENTO SOSTENIBLE </a:t>
            </a:r>
            <a:endParaRPr lang="es-ES" sz="2000" b="1" dirty="0">
              <a:latin typeface="Arial" pitchFamily="34" charset="0"/>
              <a:ea typeface="MS PGothic" pitchFamily="34" charset="-128"/>
              <a:cs typeface="+mn-cs"/>
            </a:endParaRPr>
          </a:p>
        </p:txBody>
      </p:sp>
    </p:spTree>
    <p:extLst>
      <p:ext uri="{BB962C8B-B14F-4D97-AF65-F5344CB8AC3E}">
        <p14:creationId xmlns:p14="http://schemas.microsoft.com/office/powerpoint/2010/main" val="286710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5149" y="5787930"/>
            <a:ext cx="8655495" cy="646331"/>
          </a:xfrm>
          <a:prstGeom prst="rect">
            <a:avLst/>
          </a:prstGeom>
          <a:solidFill>
            <a:schemeClr val="bg2">
              <a:lumMod val="50000"/>
            </a:schemeClr>
          </a:solidFill>
        </p:spPr>
        <p:txBody>
          <a:bodyPr wrap="square">
            <a:spAutoFit/>
          </a:bodyPr>
          <a:lstStyle/>
          <a:p>
            <a:pPr marL="285750" indent="-285750">
              <a:buFont typeface="Courier New" panose="02070309020205020404" pitchFamily="49" charset="0"/>
              <a:buChar char="o"/>
            </a:pPr>
            <a:r>
              <a:rPr lang="es-CO" sz="1200" b="1" i="1" dirty="0" smtClean="0">
                <a:solidFill>
                  <a:schemeClr val="bg1"/>
                </a:solidFill>
                <a:latin typeface="Arial" pitchFamily="34" charset="0"/>
                <a:cs typeface="Arial" pitchFamily="34" charset="0"/>
              </a:rPr>
              <a:t>Componente </a:t>
            </a:r>
            <a:r>
              <a:rPr lang="es-CO" sz="1200" b="1" i="1" dirty="0">
                <a:solidFill>
                  <a:schemeClr val="bg1"/>
                </a:solidFill>
                <a:latin typeface="Arial" pitchFamily="34" charset="0"/>
                <a:cs typeface="Arial" pitchFamily="34" charset="0"/>
              </a:rPr>
              <a:t>fijo (</a:t>
            </a:r>
            <a:r>
              <a:rPr lang="es-CO" sz="1200" b="1" i="1" dirty="0" smtClean="0">
                <a:solidFill>
                  <a:schemeClr val="bg1"/>
                </a:solidFill>
                <a:latin typeface="Arial" pitchFamily="34" charset="0"/>
                <a:cs typeface="Arial" pitchFamily="34" charset="0"/>
              </a:rPr>
              <a:t>PDI): Podrá ser </a:t>
            </a:r>
            <a:r>
              <a:rPr lang="es-CO" sz="1200" b="1" i="1" dirty="0">
                <a:solidFill>
                  <a:schemeClr val="bg1"/>
                </a:solidFill>
                <a:latin typeface="Arial" pitchFamily="34" charset="0"/>
                <a:cs typeface="Arial" pitchFamily="34" charset="0"/>
              </a:rPr>
              <a:t>cedido u otorgado en garantía a los financiadores. </a:t>
            </a:r>
            <a:endParaRPr lang="es-CO" sz="1200" b="1" i="1" dirty="0" smtClean="0">
              <a:solidFill>
                <a:schemeClr val="bg1"/>
              </a:solidFill>
              <a:latin typeface="Arial" pitchFamily="34" charset="0"/>
              <a:cs typeface="Arial" pitchFamily="34" charset="0"/>
            </a:endParaRPr>
          </a:p>
          <a:p>
            <a:pPr marL="285750" indent="-285750">
              <a:buFont typeface="Courier New" panose="02070309020205020404" pitchFamily="49" charset="0"/>
              <a:buChar char="o"/>
            </a:pPr>
            <a:r>
              <a:rPr lang="es-CO" sz="1200" b="1" i="1" dirty="0" smtClean="0">
                <a:solidFill>
                  <a:schemeClr val="bg1"/>
                </a:solidFill>
                <a:latin typeface="Arial" pitchFamily="34" charset="0"/>
                <a:cs typeface="Arial" pitchFamily="34" charset="0"/>
              </a:rPr>
              <a:t>Componente </a:t>
            </a:r>
            <a:r>
              <a:rPr lang="es-CO" sz="1200" b="1" i="1" dirty="0">
                <a:solidFill>
                  <a:schemeClr val="bg1"/>
                </a:solidFill>
                <a:latin typeface="Arial" pitchFamily="34" charset="0"/>
                <a:cs typeface="Arial" pitchFamily="34" charset="0"/>
              </a:rPr>
              <a:t>variable (PMM</a:t>
            </a:r>
            <a:r>
              <a:rPr lang="es-CO" sz="1200" b="1" i="1" dirty="0" smtClean="0">
                <a:solidFill>
                  <a:schemeClr val="bg1"/>
                </a:solidFill>
                <a:latin typeface="Arial" pitchFamily="34" charset="0"/>
                <a:cs typeface="Arial" pitchFamily="34" charset="0"/>
              </a:rPr>
              <a:t>): También </a:t>
            </a:r>
            <a:r>
              <a:rPr lang="es-CO" sz="1200" b="1" i="1" dirty="0">
                <a:solidFill>
                  <a:schemeClr val="bg1"/>
                </a:solidFill>
                <a:latin typeface="Arial" pitchFamily="34" charset="0"/>
                <a:cs typeface="Arial" pitchFamily="34" charset="0"/>
              </a:rPr>
              <a:t>podrá ser cedido a </a:t>
            </a:r>
            <a:r>
              <a:rPr lang="es-CO" sz="1200" b="1" i="1" dirty="0" smtClean="0">
                <a:solidFill>
                  <a:schemeClr val="bg1"/>
                </a:solidFill>
                <a:latin typeface="Arial" pitchFamily="34" charset="0"/>
                <a:cs typeface="Arial" pitchFamily="34" charset="0"/>
              </a:rPr>
              <a:t>terceros. Se </a:t>
            </a:r>
            <a:r>
              <a:rPr lang="es-CO" sz="1200" b="1" i="1" dirty="0">
                <a:solidFill>
                  <a:schemeClr val="bg1"/>
                </a:solidFill>
                <a:latin typeface="Arial" pitchFamily="34" charset="0"/>
                <a:cs typeface="Arial" pitchFamily="34" charset="0"/>
              </a:rPr>
              <a:t>ajusta en función del desempeño del concesionario. </a:t>
            </a:r>
          </a:p>
        </p:txBody>
      </p:sp>
      <p:grpSp>
        <p:nvGrpSpPr>
          <p:cNvPr id="202" name="201 Grupo"/>
          <p:cNvGrpSpPr/>
          <p:nvPr/>
        </p:nvGrpSpPr>
        <p:grpSpPr>
          <a:xfrm>
            <a:off x="1146508" y="1410724"/>
            <a:ext cx="6912768" cy="4162074"/>
            <a:chOff x="1187624" y="1033949"/>
            <a:chExt cx="6912768" cy="4117555"/>
          </a:xfrm>
        </p:grpSpPr>
        <p:cxnSp>
          <p:nvCxnSpPr>
            <p:cNvPr id="142" name="4 Conector recto"/>
            <p:cNvCxnSpPr/>
            <p:nvPr/>
          </p:nvCxnSpPr>
          <p:spPr bwMode="auto">
            <a:xfrm>
              <a:off x="1694393" y="1724983"/>
              <a:ext cx="5475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56 CuadroTexto"/>
            <p:cNvSpPr txBox="1">
              <a:spLocks noChangeArrowheads="1"/>
            </p:cNvSpPr>
            <p:nvPr/>
          </p:nvSpPr>
          <p:spPr bwMode="auto">
            <a:xfrm>
              <a:off x="6866632"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a:t>
              </a:r>
              <a:r>
                <a:rPr lang="en-US" sz="1000" dirty="0">
                  <a:latin typeface="Arial" pitchFamily="34" charset="0"/>
                  <a:cs typeface="Arial" pitchFamily="34" charset="0"/>
                </a:rPr>
                <a:t>10</a:t>
              </a:r>
              <a:endParaRPr lang="es-CO" sz="1000" dirty="0">
                <a:latin typeface="Arial" pitchFamily="34" charset="0"/>
                <a:cs typeface="Arial" pitchFamily="34" charset="0"/>
              </a:endParaRPr>
            </a:p>
          </p:txBody>
        </p:sp>
        <p:sp>
          <p:nvSpPr>
            <p:cNvPr id="153" name="57 CuadroTexto"/>
            <p:cNvSpPr txBox="1">
              <a:spLocks noChangeArrowheads="1"/>
            </p:cNvSpPr>
            <p:nvPr/>
          </p:nvSpPr>
          <p:spPr bwMode="auto">
            <a:xfrm>
              <a:off x="6156761"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a:t>
              </a:r>
              <a:r>
                <a:rPr lang="en-US" sz="1000" dirty="0">
                  <a:latin typeface="Arial" pitchFamily="34" charset="0"/>
                  <a:cs typeface="Arial" pitchFamily="34" charset="0"/>
                </a:rPr>
                <a:t>9</a:t>
              </a:r>
              <a:endParaRPr lang="es-CO" sz="1000" dirty="0">
                <a:latin typeface="Arial" pitchFamily="34" charset="0"/>
                <a:cs typeface="Arial" pitchFamily="34" charset="0"/>
              </a:endParaRPr>
            </a:p>
          </p:txBody>
        </p:sp>
        <p:sp>
          <p:nvSpPr>
            <p:cNvPr id="154" name="59 CuadroTexto"/>
            <p:cNvSpPr txBox="1">
              <a:spLocks noChangeArrowheads="1"/>
            </p:cNvSpPr>
            <p:nvPr/>
          </p:nvSpPr>
          <p:spPr bwMode="auto">
            <a:xfrm>
              <a:off x="5548299"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8</a:t>
              </a:r>
            </a:p>
          </p:txBody>
        </p:sp>
        <p:sp>
          <p:nvSpPr>
            <p:cNvPr id="155" name="60 CuadroTexto"/>
            <p:cNvSpPr txBox="1">
              <a:spLocks noChangeArrowheads="1"/>
            </p:cNvSpPr>
            <p:nvPr/>
          </p:nvSpPr>
          <p:spPr bwMode="auto">
            <a:xfrm>
              <a:off x="4939838"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7</a:t>
              </a:r>
            </a:p>
          </p:txBody>
        </p:sp>
        <p:sp>
          <p:nvSpPr>
            <p:cNvPr id="156" name="61 CuadroTexto"/>
            <p:cNvSpPr txBox="1">
              <a:spLocks noChangeArrowheads="1"/>
            </p:cNvSpPr>
            <p:nvPr/>
          </p:nvSpPr>
          <p:spPr bwMode="auto">
            <a:xfrm>
              <a:off x="4331376"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6</a:t>
              </a:r>
            </a:p>
          </p:txBody>
        </p:sp>
        <p:sp>
          <p:nvSpPr>
            <p:cNvPr id="157" name="62 CuadroTexto"/>
            <p:cNvSpPr txBox="1">
              <a:spLocks noChangeArrowheads="1"/>
            </p:cNvSpPr>
            <p:nvPr/>
          </p:nvSpPr>
          <p:spPr bwMode="auto">
            <a:xfrm>
              <a:off x="3722916"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5</a:t>
              </a:r>
            </a:p>
          </p:txBody>
        </p:sp>
        <p:sp>
          <p:nvSpPr>
            <p:cNvPr id="158" name="63 CuadroTexto"/>
            <p:cNvSpPr txBox="1">
              <a:spLocks noChangeArrowheads="1"/>
            </p:cNvSpPr>
            <p:nvPr/>
          </p:nvSpPr>
          <p:spPr bwMode="auto">
            <a:xfrm>
              <a:off x="3114455"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4</a:t>
              </a:r>
            </a:p>
          </p:txBody>
        </p:sp>
        <p:sp>
          <p:nvSpPr>
            <p:cNvPr id="159" name="64 CuadroTexto"/>
            <p:cNvSpPr txBox="1">
              <a:spLocks noChangeArrowheads="1"/>
            </p:cNvSpPr>
            <p:nvPr/>
          </p:nvSpPr>
          <p:spPr bwMode="auto">
            <a:xfrm>
              <a:off x="2607404"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3</a:t>
              </a:r>
            </a:p>
          </p:txBody>
        </p:sp>
        <p:sp>
          <p:nvSpPr>
            <p:cNvPr id="160" name="65 CuadroTexto"/>
            <p:cNvSpPr txBox="1">
              <a:spLocks noChangeArrowheads="1"/>
            </p:cNvSpPr>
            <p:nvPr/>
          </p:nvSpPr>
          <p:spPr bwMode="auto">
            <a:xfrm>
              <a:off x="1998943"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2</a:t>
              </a:r>
            </a:p>
          </p:txBody>
        </p:sp>
        <p:sp>
          <p:nvSpPr>
            <p:cNvPr id="161" name="66 CuadroTexto"/>
            <p:cNvSpPr txBox="1">
              <a:spLocks noChangeArrowheads="1"/>
            </p:cNvSpPr>
            <p:nvPr/>
          </p:nvSpPr>
          <p:spPr bwMode="auto">
            <a:xfrm>
              <a:off x="1390481" y="1724416"/>
              <a:ext cx="709871" cy="24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rIns="3600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000" dirty="0">
                  <a:latin typeface="Arial" pitchFamily="34" charset="0"/>
                  <a:cs typeface="Arial" pitchFamily="34" charset="0"/>
                </a:rPr>
                <a:t>Año 1</a:t>
              </a:r>
            </a:p>
          </p:txBody>
        </p:sp>
        <p:sp>
          <p:nvSpPr>
            <p:cNvPr id="179" name="104 CuadroTexto"/>
            <p:cNvSpPr txBox="1"/>
            <p:nvPr/>
          </p:nvSpPr>
          <p:spPr bwMode="auto">
            <a:xfrm>
              <a:off x="2339752" y="3397796"/>
              <a:ext cx="4248472" cy="395830"/>
            </a:xfrm>
            <a:prstGeom prst="rect">
              <a:avLst/>
            </a:prstGeom>
            <a:noFill/>
            <a:ln>
              <a:solidFill>
                <a:schemeClr val="tx1"/>
              </a:solidFill>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2000" b="1" dirty="0" smtClean="0">
                  <a:latin typeface="Arial" pitchFamily="34" charset="0"/>
                  <a:cs typeface="Arial" pitchFamily="34" charset="0"/>
                </a:rPr>
                <a:t>Pago Total (PT) =PDI + PMM</a:t>
              </a:r>
              <a:endParaRPr lang="es-CO" sz="2000" b="1" dirty="0">
                <a:latin typeface="Arial" pitchFamily="34" charset="0"/>
                <a:cs typeface="Arial" pitchFamily="34" charset="0"/>
              </a:endParaRPr>
            </a:p>
          </p:txBody>
        </p:sp>
        <p:grpSp>
          <p:nvGrpSpPr>
            <p:cNvPr id="201" name="200 Grupo"/>
            <p:cNvGrpSpPr/>
            <p:nvPr/>
          </p:nvGrpSpPr>
          <p:grpSpPr>
            <a:xfrm>
              <a:off x="2915817" y="1033949"/>
              <a:ext cx="5184575" cy="691034"/>
              <a:chOff x="2915817" y="1033949"/>
              <a:chExt cx="5184575" cy="691034"/>
            </a:xfrm>
          </p:grpSpPr>
          <p:cxnSp>
            <p:nvCxnSpPr>
              <p:cNvPr id="143" name="44 Conector recto de flecha"/>
              <p:cNvCxnSpPr/>
              <p:nvPr/>
            </p:nvCxnSpPr>
            <p:spPr bwMode="auto">
              <a:xfrm rot="10800000">
                <a:off x="3521053" y="1364620"/>
                <a:ext cx="0" cy="360363"/>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4" name="46 Conector recto de flecha"/>
              <p:cNvCxnSpPr/>
              <p:nvPr/>
            </p:nvCxnSpPr>
            <p:spPr bwMode="auto">
              <a:xfrm rot="10800000">
                <a:off x="4129195" y="1363033"/>
                <a:ext cx="0" cy="360362"/>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5" name="47 Conector recto de flecha"/>
              <p:cNvCxnSpPr/>
              <p:nvPr/>
            </p:nvCxnSpPr>
            <p:spPr bwMode="auto">
              <a:xfrm rot="10800000">
                <a:off x="7169904" y="1363033"/>
                <a:ext cx="0" cy="360362"/>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6" name="48 Conector recto de flecha"/>
              <p:cNvCxnSpPr/>
              <p:nvPr/>
            </p:nvCxnSpPr>
            <p:spPr bwMode="auto">
              <a:xfrm rot="10800000">
                <a:off x="4737337" y="1363033"/>
                <a:ext cx="0" cy="360362"/>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7" name="49 Conector recto de flecha"/>
              <p:cNvCxnSpPr/>
              <p:nvPr/>
            </p:nvCxnSpPr>
            <p:spPr bwMode="auto">
              <a:xfrm rot="10800000">
                <a:off x="5345479" y="1363033"/>
                <a:ext cx="0" cy="360362"/>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8" name="50 Conector recto de flecha"/>
              <p:cNvCxnSpPr/>
              <p:nvPr/>
            </p:nvCxnSpPr>
            <p:spPr bwMode="auto">
              <a:xfrm rot="10800000">
                <a:off x="5953620" y="1363033"/>
                <a:ext cx="0" cy="360362"/>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9" name="52 Conector recto de flecha"/>
              <p:cNvCxnSpPr/>
              <p:nvPr/>
            </p:nvCxnSpPr>
            <p:spPr bwMode="auto">
              <a:xfrm rot="10800000">
                <a:off x="6561762" y="1363033"/>
                <a:ext cx="0" cy="360362"/>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6" name="88 Conector recto de flecha"/>
              <p:cNvCxnSpPr/>
              <p:nvPr/>
            </p:nvCxnSpPr>
            <p:spPr bwMode="auto">
              <a:xfrm rot="10800000">
                <a:off x="3521053" y="1058233"/>
                <a:ext cx="0" cy="233362"/>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7" name="89 Conector recto de flecha"/>
              <p:cNvCxnSpPr/>
              <p:nvPr/>
            </p:nvCxnSpPr>
            <p:spPr bwMode="auto">
              <a:xfrm rot="10800000">
                <a:off x="4129195" y="1056645"/>
                <a:ext cx="0" cy="23336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8" name="90 Conector recto de flecha"/>
              <p:cNvCxnSpPr/>
              <p:nvPr/>
            </p:nvCxnSpPr>
            <p:spPr bwMode="auto">
              <a:xfrm rot="10800000">
                <a:off x="7169904" y="1056645"/>
                <a:ext cx="0" cy="23336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9" name="91 Conector recto de flecha"/>
              <p:cNvCxnSpPr/>
              <p:nvPr/>
            </p:nvCxnSpPr>
            <p:spPr bwMode="auto">
              <a:xfrm rot="10800000">
                <a:off x="4737337" y="1056645"/>
                <a:ext cx="0" cy="23336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0" name="92 Conector recto de flecha"/>
              <p:cNvCxnSpPr/>
              <p:nvPr/>
            </p:nvCxnSpPr>
            <p:spPr bwMode="auto">
              <a:xfrm rot="10800000">
                <a:off x="5345479" y="1056645"/>
                <a:ext cx="0" cy="23336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1" name="93 Conector recto de flecha"/>
              <p:cNvCxnSpPr/>
              <p:nvPr/>
            </p:nvCxnSpPr>
            <p:spPr bwMode="auto">
              <a:xfrm rot="10800000">
                <a:off x="5953620" y="1056645"/>
                <a:ext cx="0" cy="23336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2" name="94 Conector recto de flecha"/>
              <p:cNvCxnSpPr/>
              <p:nvPr/>
            </p:nvCxnSpPr>
            <p:spPr bwMode="auto">
              <a:xfrm rot="10800000">
                <a:off x="6561762" y="1056645"/>
                <a:ext cx="0" cy="233363"/>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4" name="44 Conector recto de flecha"/>
              <p:cNvCxnSpPr/>
              <p:nvPr/>
            </p:nvCxnSpPr>
            <p:spPr bwMode="auto">
              <a:xfrm rot="10800000">
                <a:off x="2915817" y="1340336"/>
                <a:ext cx="0" cy="360363"/>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6" name="88 Conector recto de flecha"/>
              <p:cNvCxnSpPr/>
              <p:nvPr/>
            </p:nvCxnSpPr>
            <p:spPr bwMode="auto">
              <a:xfrm rot="10800000">
                <a:off x="2915817" y="1033949"/>
                <a:ext cx="0" cy="233362"/>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0" name="CuadroTexto 2"/>
              <p:cNvSpPr txBox="1"/>
              <p:nvPr/>
            </p:nvSpPr>
            <p:spPr>
              <a:xfrm>
                <a:off x="7380312" y="1393990"/>
                <a:ext cx="720080" cy="274036"/>
              </a:xfrm>
              <a:prstGeom prst="rect">
                <a:avLst/>
              </a:prstGeom>
              <a:noFill/>
            </p:spPr>
            <p:txBody>
              <a:bodyPr wrap="square" rtlCol="0">
                <a:spAutoFit/>
              </a:bodyPr>
              <a:lstStyle/>
              <a:p>
                <a:pPr algn="ctr">
                  <a:buNone/>
                </a:pPr>
                <a:r>
                  <a:rPr lang="es-ES" sz="1200" b="1" dirty="0" smtClean="0">
                    <a:latin typeface="Arial" pitchFamily="34" charset="0"/>
                    <a:cs typeface="Arial" pitchFamily="34" charset="0"/>
                  </a:rPr>
                  <a:t>PDI</a:t>
                </a:r>
              </a:p>
            </p:txBody>
          </p:sp>
          <p:sp>
            <p:nvSpPr>
              <p:cNvPr id="181" name="CuadroTexto 58"/>
              <p:cNvSpPr txBox="1"/>
              <p:nvPr/>
            </p:nvSpPr>
            <p:spPr>
              <a:xfrm>
                <a:off x="7380312" y="1033949"/>
                <a:ext cx="720080" cy="274036"/>
              </a:xfrm>
              <a:prstGeom prst="rect">
                <a:avLst/>
              </a:prstGeom>
              <a:noFill/>
            </p:spPr>
            <p:txBody>
              <a:bodyPr wrap="square" rtlCol="0">
                <a:spAutoFit/>
              </a:bodyPr>
              <a:lstStyle/>
              <a:p>
                <a:pPr algn="ctr">
                  <a:buNone/>
                </a:pPr>
                <a:r>
                  <a:rPr lang="es-ES" sz="1200" b="1" dirty="0" smtClean="0">
                    <a:latin typeface="Arial" pitchFamily="34" charset="0"/>
                    <a:cs typeface="Arial" pitchFamily="34" charset="0"/>
                  </a:rPr>
                  <a:t>PMM</a:t>
                </a:r>
              </a:p>
            </p:txBody>
          </p:sp>
        </p:grpSp>
        <p:sp>
          <p:nvSpPr>
            <p:cNvPr id="193" name="85 CuadroTexto"/>
            <p:cNvSpPr txBox="1"/>
            <p:nvPr/>
          </p:nvSpPr>
          <p:spPr bwMode="auto">
            <a:xfrm>
              <a:off x="1835696" y="4445420"/>
              <a:ext cx="5688632" cy="274036"/>
            </a:xfrm>
            <a:prstGeom prst="rect">
              <a:avLst/>
            </a:prstGeom>
            <a:noFill/>
          </p:spPr>
          <p:txBody>
            <a:bodyPr wrap="square">
              <a:spAutoFit/>
            </a:bodyPr>
            <a:lstStyle/>
            <a:p>
              <a:pPr>
                <a:buNone/>
                <a:defRPr/>
              </a:pPr>
              <a:r>
                <a:rPr lang="es-CO" sz="1200" dirty="0" smtClean="0">
                  <a:latin typeface="Arial" pitchFamily="34" charset="0"/>
                  <a:cs typeface="Arial" pitchFamily="34" charset="0"/>
                </a:rPr>
                <a:t>Mantenimiento Periódico</a:t>
              </a:r>
              <a:endParaRPr lang="es-CO" sz="1200" dirty="0">
                <a:latin typeface="Arial" pitchFamily="34" charset="0"/>
                <a:cs typeface="Arial" pitchFamily="34" charset="0"/>
              </a:endParaRPr>
            </a:p>
          </p:txBody>
        </p:sp>
        <p:grpSp>
          <p:nvGrpSpPr>
            <p:cNvPr id="198" name="197 Grupo"/>
            <p:cNvGrpSpPr/>
            <p:nvPr/>
          </p:nvGrpSpPr>
          <p:grpSpPr>
            <a:xfrm>
              <a:off x="1187624" y="4013372"/>
              <a:ext cx="5112568" cy="1138132"/>
              <a:chOff x="1187624" y="4013372"/>
              <a:chExt cx="5112568" cy="1138132"/>
            </a:xfrm>
          </p:grpSpPr>
          <p:cxnSp>
            <p:nvCxnSpPr>
              <p:cNvPr id="185" name="78 Conector recto de flecha"/>
              <p:cNvCxnSpPr/>
              <p:nvPr/>
            </p:nvCxnSpPr>
            <p:spPr bwMode="auto">
              <a:xfrm>
                <a:off x="1188889" y="4140352"/>
                <a:ext cx="537166" cy="0"/>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86" name="79 Conector recto de flecha"/>
              <p:cNvCxnSpPr/>
              <p:nvPr/>
            </p:nvCxnSpPr>
            <p:spPr bwMode="auto">
              <a:xfrm>
                <a:off x="1188889" y="4369315"/>
                <a:ext cx="537166"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7" name="186 Conector recto de flecha"/>
              <p:cNvCxnSpPr/>
              <p:nvPr/>
            </p:nvCxnSpPr>
            <p:spPr bwMode="auto">
              <a:xfrm>
                <a:off x="1188889" y="4821512"/>
                <a:ext cx="537166" cy="0"/>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8" name="187 CuadroTexto"/>
              <p:cNvSpPr txBox="1"/>
              <p:nvPr/>
            </p:nvSpPr>
            <p:spPr bwMode="auto">
              <a:xfrm>
                <a:off x="1859605" y="4013372"/>
                <a:ext cx="3231901" cy="274036"/>
              </a:xfrm>
              <a:prstGeom prst="rect">
                <a:avLst/>
              </a:prstGeom>
              <a:noFill/>
            </p:spPr>
            <p:txBody>
              <a:bodyPr>
                <a:spAutoFit/>
              </a:bodyPr>
              <a:lstStyle/>
              <a:p>
                <a:pPr>
                  <a:buNone/>
                  <a:defRPr/>
                </a:pPr>
                <a:r>
                  <a:rPr lang="es-CO" sz="1200" dirty="0">
                    <a:latin typeface="Arial" pitchFamily="34" charset="0"/>
                    <a:cs typeface="Arial" pitchFamily="34" charset="0"/>
                  </a:rPr>
                  <a:t>Inversiones </a:t>
                </a:r>
                <a:r>
                  <a:rPr lang="es-CO" sz="1200" dirty="0" smtClean="0">
                    <a:latin typeface="Arial" pitchFamily="34" charset="0"/>
                    <a:cs typeface="Arial" pitchFamily="34" charset="0"/>
                  </a:rPr>
                  <a:t>Disponibilidad Inicial</a:t>
                </a:r>
                <a:endParaRPr lang="es-CO" sz="1200" dirty="0">
                  <a:latin typeface="Arial" pitchFamily="34" charset="0"/>
                  <a:cs typeface="Arial" pitchFamily="34" charset="0"/>
                </a:endParaRPr>
              </a:p>
            </p:txBody>
          </p:sp>
          <p:sp>
            <p:nvSpPr>
              <p:cNvPr id="189" name="85 CuadroTexto"/>
              <p:cNvSpPr txBox="1"/>
              <p:nvPr/>
            </p:nvSpPr>
            <p:spPr bwMode="auto">
              <a:xfrm>
                <a:off x="1859605" y="4229396"/>
                <a:ext cx="4440587" cy="274036"/>
              </a:xfrm>
              <a:prstGeom prst="rect">
                <a:avLst/>
              </a:prstGeom>
              <a:noFill/>
            </p:spPr>
            <p:txBody>
              <a:bodyPr wrap="square">
                <a:spAutoFit/>
              </a:bodyPr>
              <a:lstStyle/>
              <a:p>
                <a:pPr>
                  <a:buNone/>
                  <a:defRPr/>
                </a:pPr>
                <a:r>
                  <a:rPr lang="es-CO" sz="1200" dirty="0" smtClean="0">
                    <a:latin typeface="Arial" pitchFamily="34" charset="0"/>
                    <a:cs typeface="Arial" pitchFamily="34" charset="0"/>
                  </a:rPr>
                  <a:t>AOM – Administración, Operación y Mantenimiento Preventivo </a:t>
                </a:r>
                <a:endParaRPr lang="es-CO" sz="1200" dirty="0">
                  <a:latin typeface="Arial" pitchFamily="34" charset="0"/>
                  <a:cs typeface="Arial" pitchFamily="34" charset="0"/>
                </a:endParaRPr>
              </a:p>
            </p:txBody>
          </p:sp>
          <p:cxnSp>
            <p:nvCxnSpPr>
              <p:cNvPr id="190" name="99 Conector recto de flecha"/>
              <p:cNvCxnSpPr/>
              <p:nvPr/>
            </p:nvCxnSpPr>
            <p:spPr bwMode="auto">
              <a:xfrm>
                <a:off x="1188889" y="5037412"/>
                <a:ext cx="537166" cy="0"/>
              </a:xfrm>
              <a:prstGeom prst="straightConnector1">
                <a:avLst/>
              </a:prstGeom>
              <a:ln w="222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1" name="100 CuadroTexto"/>
              <p:cNvSpPr txBox="1"/>
              <p:nvPr/>
            </p:nvSpPr>
            <p:spPr bwMode="auto">
              <a:xfrm>
                <a:off x="1835696" y="4877468"/>
                <a:ext cx="4106694" cy="274036"/>
              </a:xfrm>
              <a:prstGeom prst="rect">
                <a:avLst/>
              </a:prstGeom>
              <a:noFill/>
            </p:spPr>
            <p:txBody>
              <a:bodyPr wrap="square">
                <a:spAutoFit/>
              </a:bodyPr>
              <a:lstStyle/>
              <a:p>
                <a:pPr>
                  <a:buNone/>
                  <a:defRPr/>
                </a:pPr>
                <a:r>
                  <a:rPr lang="es-CO" sz="1200" dirty="0" smtClean="0">
                    <a:latin typeface="Arial" pitchFamily="34" charset="0"/>
                    <a:cs typeface="Arial" pitchFamily="34" charset="0"/>
                  </a:rPr>
                  <a:t>PDI – Pago por Disponibilidad Inicial</a:t>
                </a:r>
                <a:endParaRPr lang="es-CO" sz="1200" dirty="0">
                  <a:latin typeface="Arial" pitchFamily="34" charset="0"/>
                  <a:cs typeface="Arial" pitchFamily="34" charset="0"/>
                </a:endParaRPr>
              </a:p>
            </p:txBody>
          </p:sp>
          <p:cxnSp>
            <p:nvCxnSpPr>
              <p:cNvPr id="192" name="79 Conector recto de flecha"/>
              <p:cNvCxnSpPr/>
              <p:nvPr/>
            </p:nvCxnSpPr>
            <p:spPr bwMode="auto">
              <a:xfrm>
                <a:off x="1187624" y="4596129"/>
                <a:ext cx="537166" cy="0"/>
              </a:xfrm>
              <a:prstGeom prst="straightConnector1">
                <a:avLst/>
              </a:prstGeom>
              <a:ln w="22225">
                <a:solidFill>
                  <a:srgbClr val="FF8000"/>
                </a:solidFill>
                <a:tailEnd type="arrow"/>
              </a:ln>
            </p:spPr>
            <p:style>
              <a:lnRef idx="1">
                <a:schemeClr val="accent1"/>
              </a:lnRef>
              <a:fillRef idx="0">
                <a:schemeClr val="accent1"/>
              </a:fillRef>
              <a:effectRef idx="0">
                <a:schemeClr val="accent1"/>
              </a:effectRef>
              <a:fontRef idx="minor">
                <a:schemeClr val="tx1"/>
              </a:fontRef>
            </p:style>
          </p:cxnSp>
          <p:sp>
            <p:nvSpPr>
              <p:cNvPr id="194" name="100 CuadroTexto"/>
              <p:cNvSpPr txBox="1"/>
              <p:nvPr/>
            </p:nvSpPr>
            <p:spPr bwMode="auto">
              <a:xfrm>
                <a:off x="1835696" y="4661444"/>
                <a:ext cx="4106694" cy="274036"/>
              </a:xfrm>
              <a:prstGeom prst="rect">
                <a:avLst/>
              </a:prstGeom>
              <a:noFill/>
            </p:spPr>
            <p:txBody>
              <a:bodyPr wrap="square">
                <a:spAutoFit/>
              </a:bodyPr>
              <a:lstStyle/>
              <a:p>
                <a:pPr>
                  <a:buNone/>
                  <a:defRPr/>
                </a:pPr>
                <a:r>
                  <a:rPr lang="es-CO" sz="1200" dirty="0">
                    <a:latin typeface="Arial" pitchFamily="34" charset="0"/>
                    <a:cs typeface="Arial" pitchFamily="34" charset="0"/>
                  </a:rPr>
                  <a:t>PMM – Pago por Mantenimiento y Movilidad</a:t>
                </a:r>
              </a:p>
            </p:txBody>
          </p:sp>
        </p:grpSp>
        <p:grpSp>
          <p:nvGrpSpPr>
            <p:cNvPr id="199" name="198 Grupo"/>
            <p:cNvGrpSpPr/>
            <p:nvPr/>
          </p:nvGrpSpPr>
          <p:grpSpPr>
            <a:xfrm>
              <a:off x="1187624" y="2039308"/>
              <a:ext cx="1655787" cy="1356986"/>
              <a:chOff x="1187624" y="2039308"/>
              <a:chExt cx="1655787" cy="1356986"/>
            </a:xfrm>
          </p:grpSpPr>
          <p:sp>
            <p:nvSpPr>
              <p:cNvPr id="141" name="102 CuadroTexto"/>
              <p:cNvSpPr txBox="1"/>
              <p:nvPr/>
            </p:nvSpPr>
            <p:spPr bwMode="auto">
              <a:xfrm>
                <a:off x="1187624" y="2939567"/>
                <a:ext cx="1655787" cy="456727"/>
              </a:xfrm>
              <a:prstGeom prst="rect">
                <a:avLst/>
              </a:prstGeom>
              <a:noFill/>
            </p:spPr>
            <p:txBody>
              <a:bodyPr wrap="square">
                <a:spAutoFit/>
              </a:bodyPr>
              <a:lstStyle/>
              <a:p>
                <a:pPr algn="ctr">
                  <a:buNone/>
                  <a:defRPr/>
                </a:pPr>
                <a:r>
                  <a:rPr lang="es-CO" sz="1200" dirty="0">
                    <a:latin typeface="Arial" pitchFamily="34" charset="0"/>
                    <a:cs typeface="Arial" pitchFamily="34" charset="0"/>
                  </a:rPr>
                  <a:t>Etapa Inversiones </a:t>
                </a:r>
                <a:r>
                  <a:rPr lang="es-CO" sz="1200" dirty="0" smtClean="0">
                    <a:latin typeface="Arial" pitchFamily="34" charset="0"/>
                    <a:cs typeface="Arial" pitchFamily="34" charset="0"/>
                  </a:rPr>
                  <a:t>Iniciales</a:t>
                </a:r>
                <a:endParaRPr lang="es-CO" sz="1200" dirty="0">
                  <a:latin typeface="Arial" pitchFamily="34" charset="0"/>
                  <a:cs typeface="Arial" pitchFamily="34" charset="0"/>
                </a:endParaRPr>
              </a:p>
            </p:txBody>
          </p:sp>
          <p:cxnSp>
            <p:nvCxnSpPr>
              <p:cNvPr id="150" name="54 Conector recto de flecha"/>
              <p:cNvCxnSpPr/>
              <p:nvPr/>
            </p:nvCxnSpPr>
            <p:spPr bwMode="auto">
              <a:xfrm flipH="1">
                <a:off x="2302535" y="2039309"/>
                <a:ext cx="0" cy="756000"/>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51" name="55 Conector recto de flecha"/>
              <p:cNvCxnSpPr/>
              <p:nvPr/>
            </p:nvCxnSpPr>
            <p:spPr bwMode="auto">
              <a:xfrm>
                <a:off x="1694393" y="2039308"/>
                <a:ext cx="0" cy="756000"/>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95" name="Abrir llave 11"/>
              <p:cNvSpPr/>
              <p:nvPr/>
            </p:nvSpPr>
            <p:spPr>
              <a:xfrm rot="16200000">
                <a:off x="1943719" y="2287730"/>
                <a:ext cx="216000" cy="1152128"/>
              </a:xfrm>
              <a:prstGeom prst="lef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latin typeface="Arial" pitchFamily="34" charset="0"/>
                  <a:cs typeface="Arial" pitchFamily="34" charset="0"/>
                </a:endParaRPr>
              </a:p>
            </p:txBody>
          </p:sp>
        </p:grpSp>
        <p:grpSp>
          <p:nvGrpSpPr>
            <p:cNvPr id="200" name="199 Grupo"/>
            <p:cNvGrpSpPr/>
            <p:nvPr/>
          </p:nvGrpSpPr>
          <p:grpSpPr>
            <a:xfrm>
              <a:off x="2843808" y="2024549"/>
              <a:ext cx="4536506" cy="1231987"/>
              <a:chOff x="2843808" y="2024549"/>
              <a:chExt cx="4536506" cy="1231987"/>
            </a:xfrm>
          </p:grpSpPr>
          <p:cxnSp>
            <p:nvCxnSpPr>
              <p:cNvPr id="162" name="68 Conector recto de flecha"/>
              <p:cNvCxnSpPr/>
              <p:nvPr/>
            </p:nvCxnSpPr>
            <p:spPr bwMode="auto">
              <a:xfrm>
                <a:off x="3521053" y="2048833"/>
                <a:ext cx="0" cy="3063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3" name="69 Conector recto de flecha"/>
              <p:cNvCxnSpPr/>
              <p:nvPr/>
            </p:nvCxnSpPr>
            <p:spPr bwMode="auto">
              <a:xfrm>
                <a:off x="4129195" y="2047245"/>
                <a:ext cx="0" cy="3063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4" name="70 Conector recto de flecha"/>
              <p:cNvCxnSpPr/>
              <p:nvPr/>
            </p:nvCxnSpPr>
            <p:spPr bwMode="auto">
              <a:xfrm>
                <a:off x="4737337" y="2047245"/>
                <a:ext cx="0" cy="3063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5" name="71 Conector recto de flecha"/>
              <p:cNvCxnSpPr/>
              <p:nvPr/>
            </p:nvCxnSpPr>
            <p:spPr bwMode="auto">
              <a:xfrm>
                <a:off x="5345479" y="2047245"/>
                <a:ext cx="0" cy="3063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3" name="104 CuadroTexto"/>
              <p:cNvSpPr txBox="1"/>
              <p:nvPr/>
            </p:nvSpPr>
            <p:spPr bwMode="auto">
              <a:xfrm>
                <a:off x="3003529" y="2952051"/>
                <a:ext cx="4160759" cy="304485"/>
              </a:xfrm>
              <a:prstGeom prst="rect">
                <a:avLst/>
              </a:prstGeom>
              <a:noFill/>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buNone/>
                </a:pPr>
                <a:r>
                  <a:rPr lang="es-CO" sz="1400" dirty="0">
                    <a:latin typeface="Arial" pitchFamily="34" charset="0"/>
                    <a:cs typeface="Arial" pitchFamily="34" charset="0"/>
                  </a:rPr>
                  <a:t>Etapa </a:t>
                </a:r>
                <a:r>
                  <a:rPr lang="es-CO" sz="1200" dirty="0" smtClean="0">
                    <a:latin typeface="Arial" pitchFamily="34" charset="0"/>
                    <a:cs typeface="Arial" pitchFamily="34" charset="0"/>
                  </a:rPr>
                  <a:t>Mantenimiento</a:t>
                </a:r>
                <a:r>
                  <a:rPr lang="es-CO" sz="1400" dirty="0" smtClean="0">
                    <a:latin typeface="Arial" pitchFamily="34" charset="0"/>
                    <a:cs typeface="Arial" pitchFamily="34" charset="0"/>
                  </a:rPr>
                  <a:t> y Movilidad</a:t>
                </a:r>
                <a:endParaRPr lang="es-CO" sz="1400" dirty="0">
                  <a:latin typeface="Arial" pitchFamily="34" charset="0"/>
                  <a:cs typeface="Arial" pitchFamily="34" charset="0"/>
                </a:endParaRPr>
              </a:p>
            </p:txBody>
          </p:sp>
          <p:cxnSp>
            <p:nvCxnSpPr>
              <p:cNvPr id="175" name="68 Conector recto de flecha"/>
              <p:cNvCxnSpPr/>
              <p:nvPr/>
            </p:nvCxnSpPr>
            <p:spPr bwMode="auto">
              <a:xfrm>
                <a:off x="2915817" y="2024549"/>
                <a:ext cx="0" cy="3063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7" name="71 Conector recto de flecha"/>
              <p:cNvCxnSpPr/>
              <p:nvPr/>
            </p:nvCxnSpPr>
            <p:spPr bwMode="auto">
              <a:xfrm>
                <a:off x="7164288" y="2042061"/>
                <a:ext cx="0" cy="3063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8" name="71 Conector recto de flecha"/>
              <p:cNvCxnSpPr/>
              <p:nvPr/>
            </p:nvCxnSpPr>
            <p:spPr bwMode="auto">
              <a:xfrm>
                <a:off x="6588224" y="2042061"/>
                <a:ext cx="0" cy="3063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2" name="71 Conector recto de flecha"/>
              <p:cNvCxnSpPr/>
              <p:nvPr/>
            </p:nvCxnSpPr>
            <p:spPr bwMode="auto">
              <a:xfrm>
                <a:off x="5940152" y="2042061"/>
                <a:ext cx="0" cy="216024"/>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3" name="71 Conector recto de flecha"/>
              <p:cNvCxnSpPr/>
              <p:nvPr/>
            </p:nvCxnSpPr>
            <p:spPr bwMode="auto">
              <a:xfrm>
                <a:off x="5940152" y="2330093"/>
                <a:ext cx="0" cy="288032"/>
              </a:xfrm>
              <a:prstGeom prst="straightConnector1">
                <a:avLst/>
              </a:prstGeom>
              <a:ln w="22225">
                <a:solidFill>
                  <a:srgbClr val="FF8000"/>
                </a:solidFill>
                <a:tailEnd type="arrow"/>
              </a:ln>
            </p:spPr>
            <p:style>
              <a:lnRef idx="1">
                <a:schemeClr val="accent1"/>
              </a:lnRef>
              <a:fillRef idx="0">
                <a:schemeClr val="accent1"/>
              </a:fillRef>
              <a:effectRef idx="0">
                <a:schemeClr val="accent1"/>
              </a:effectRef>
              <a:fontRef idx="minor">
                <a:schemeClr val="tx1"/>
              </a:fontRef>
            </p:style>
          </p:cxnSp>
          <p:sp>
            <p:nvSpPr>
              <p:cNvPr id="196" name="Abrir llave 99"/>
              <p:cNvSpPr/>
              <p:nvPr/>
            </p:nvSpPr>
            <p:spPr>
              <a:xfrm rot="16200000">
                <a:off x="5004048" y="595531"/>
                <a:ext cx="216025" cy="4536506"/>
              </a:xfrm>
              <a:prstGeom prst="leftBrac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latin typeface="Arial" pitchFamily="34" charset="0"/>
                  <a:cs typeface="Arial" pitchFamily="34" charset="0"/>
                </a:endParaRPr>
              </a:p>
            </p:txBody>
          </p:sp>
        </p:grpSp>
      </p:grpSp>
      <p:sp>
        <p:nvSpPr>
          <p:cNvPr id="3" name="CuadroTexto 2"/>
          <p:cNvSpPr txBox="1"/>
          <p:nvPr/>
        </p:nvSpPr>
        <p:spPr>
          <a:xfrm>
            <a:off x="396597" y="1285643"/>
            <a:ext cx="1685866" cy="369332"/>
          </a:xfrm>
          <a:prstGeom prst="rect">
            <a:avLst/>
          </a:prstGeom>
          <a:solidFill>
            <a:srgbClr val="65001A"/>
          </a:solidFill>
        </p:spPr>
        <p:txBody>
          <a:bodyPr wrap="none" rtlCol="0">
            <a:spAutoFit/>
          </a:bodyPr>
          <a:lstStyle/>
          <a:p>
            <a:r>
              <a:rPr lang="es-CO">
                <a:solidFill>
                  <a:schemeClr val="bg1"/>
                </a:solidFill>
              </a:rPr>
              <a:t>Remuneración</a:t>
            </a:r>
            <a:endParaRPr lang="es-CO" dirty="0">
              <a:solidFill>
                <a:schemeClr val="bg1"/>
              </a:solidFill>
            </a:endParaRPr>
          </a:p>
        </p:txBody>
      </p:sp>
      <p:sp>
        <p:nvSpPr>
          <p:cNvPr id="65"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AR" sz="2000" b="1" dirty="0" smtClean="0">
                <a:latin typeface="Arial" pitchFamily="34" charset="0"/>
                <a:ea typeface="MS PGothic" pitchFamily="34" charset="-128"/>
                <a:cs typeface="+mn-cs"/>
              </a:rPr>
              <a:t>PROGRAMA DE MANTENIMIENTO SOSTENIBLE </a:t>
            </a:r>
            <a:endParaRPr lang="es-ES" sz="2000" b="1" dirty="0">
              <a:latin typeface="Arial" pitchFamily="34" charset="0"/>
              <a:ea typeface="MS PGothic" pitchFamily="34" charset="-128"/>
              <a:cs typeface="+mn-cs"/>
            </a:endParaRPr>
          </a:p>
        </p:txBody>
      </p:sp>
    </p:spTree>
    <p:extLst>
      <p:ext uri="{BB962C8B-B14F-4D97-AF65-F5344CB8AC3E}">
        <p14:creationId xmlns:p14="http://schemas.microsoft.com/office/powerpoint/2010/main" val="1461863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5A2B5E7-B2B4-EB49-8FEC-8B8E3600867E}"/>
              </a:ext>
            </a:extLst>
          </p:cNvPr>
          <p:cNvPicPr>
            <a:picLocks noChangeAspect="1"/>
          </p:cNvPicPr>
          <p:nvPr/>
        </p:nvPicPr>
        <p:blipFill>
          <a:blip r:embed="rId2"/>
          <a:stretch>
            <a:fillRect/>
          </a:stretch>
        </p:blipFill>
        <p:spPr>
          <a:xfrm>
            <a:off x="0" y="792833"/>
            <a:ext cx="9144000" cy="5143500"/>
          </a:xfrm>
          <a:prstGeom prst="rect">
            <a:avLst/>
          </a:prstGeom>
        </p:spPr>
      </p:pic>
      <p:pic>
        <p:nvPicPr>
          <p:cNvPr id="4" name="Imagen 3">
            <a:extLst>
              <a:ext uri="{FF2B5EF4-FFF2-40B4-BE49-F238E27FC236}">
                <a16:creationId xmlns:a16="http://schemas.microsoft.com/office/drawing/2014/main" xmlns="" id="{DEB33BCD-F321-6B42-B2F2-17EBE64D1716}"/>
              </a:ext>
            </a:extLst>
          </p:cNvPr>
          <p:cNvPicPr>
            <a:picLocks noChangeAspect="1"/>
          </p:cNvPicPr>
          <p:nvPr/>
        </p:nvPicPr>
        <p:blipFill>
          <a:blip r:embed="rId3"/>
          <a:stretch>
            <a:fillRect/>
          </a:stretch>
        </p:blipFill>
        <p:spPr>
          <a:xfrm>
            <a:off x="-132961" y="792833"/>
            <a:ext cx="6431125" cy="1095278"/>
          </a:xfrm>
          <a:prstGeom prst="rect">
            <a:avLst/>
          </a:prstGeom>
        </p:spPr>
      </p:pic>
      <p:sp>
        <p:nvSpPr>
          <p:cNvPr id="5" name="Rectángulo 4"/>
          <p:cNvSpPr/>
          <p:nvPr/>
        </p:nvSpPr>
        <p:spPr>
          <a:xfrm>
            <a:off x="2037126" y="2403061"/>
            <a:ext cx="4685898" cy="4308872"/>
          </a:xfrm>
          <a:prstGeom prst="rect">
            <a:avLst/>
          </a:prstGeom>
        </p:spPr>
        <p:txBody>
          <a:bodyPr wrap="none">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ES" sz="1800" b="0" i="0" u="none" strike="noStrike" kern="0" cap="none" spc="0" normalizeH="0" baseline="0" noProof="0" dirty="0" smtClean="0">
                <a:ln>
                  <a:noFill/>
                </a:ln>
                <a:solidFill>
                  <a:prstClr val="black"/>
                </a:solidFill>
                <a:effectLst/>
                <a:uLnTx/>
                <a:uFillTx/>
              </a:rPr>
              <a:t>Diagnóstico</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s-E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ES" sz="1800" b="0" i="0" u="none" strike="noStrike" kern="0" cap="none" spc="0" normalizeH="0" baseline="0" noProof="0" dirty="0" smtClean="0">
                <a:ln>
                  <a:noFill/>
                </a:ln>
                <a:solidFill>
                  <a:prstClr val="black"/>
                </a:solidFill>
                <a:effectLst/>
                <a:uLnTx/>
                <a:uFillTx/>
              </a:rPr>
              <a:t>Situación general del mantenimiento vial</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s-E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ES" sz="1800" b="0" i="0" u="none" strike="noStrike" kern="0" cap="none" spc="0" normalizeH="0" baseline="0" noProof="0" dirty="0" smtClean="0">
                <a:ln>
                  <a:noFill/>
                </a:ln>
                <a:solidFill>
                  <a:prstClr val="black"/>
                </a:solidFill>
                <a:effectLst/>
                <a:uLnTx/>
                <a:uFillTx/>
              </a:rPr>
              <a:t>Fortalecer el concepto de la Gestión Vial</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lang="es-ES" kern="0" dirty="0" smtClean="0">
              <a:solidFill>
                <a:prstClr val="black"/>
              </a:solidFill>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lang="es-ES" kern="0" dirty="0" smtClean="0">
                <a:solidFill>
                  <a:prstClr val="black"/>
                </a:solidFill>
              </a:rPr>
              <a:t>Fondo de Mantenimiento vial</a:t>
            </a:r>
            <a:endParaRPr kumimoji="0" lang="es-E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s-E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ES" sz="1800" b="0" i="0" u="none" strike="noStrike" kern="0" cap="none" spc="0" normalizeH="0" baseline="0" noProof="0" dirty="0" smtClean="0">
                <a:ln>
                  <a:noFill/>
                </a:ln>
                <a:solidFill>
                  <a:prstClr val="black"/>
                </a:solidFill>
                <a:effectLst/>
                <a:uLnTx/>
                <a:uFillTx/>
              </a:rPr>
              <a:t>Programa de Mantenimiento Sostenible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s-E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ES" sz="1800" b="0" i="0" u="none" strike="noStrike" kern="0" cap="none" spc="0" normalizeH="0" baseline="0" noProof="0" dirty="0" smtClean="0">
                <a:ln>
                  <a:noFill/>
                </a:ln>
                <a:solidFill>
                  <a:prstClr val="black"/>
                </a:solidFill>
                <a:effectLst/>
                <a:uLnTx/>
                <a:uFillTx/>
              </a:rPr>
              <a:t>Mantenimiento Tradicional vs PMS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endParaRPr kumimoji="0" lang="es-ES"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s-ES" sz="1800" b="0" i="0" u="none" strike="noStrike" kern="0" cap="none" spc="0" normalizeH="0" baseline="0" noProof="0" dirty="0" smtClean="0">
                <a:ln>
                  <a:noFill/>
                </a:ln>
                <a:solidFill>
                  <a:prstClr val="black"/>
                </a:solidFill>
                <a:effectLst/>
                <a:uLnTx/>
                <a:uFillTx/>
              </a:rPr>
              <a:t>Descripción del proyecto para Bogotá</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prstClr val="black"/>
                </a:solidFill>
                <a:effectLst/>
                <a:uLnTx/>
                <a:uFillTx/>
              </a:rPr>
              <a:t>
</a:t>
            </a:r>
            <a:endParaRPr kumimoji="0" lang="es-CO" sz="20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8908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23 Tabla"/>
          <p:cNvGraphicFramePr>
            <a:graphicFrameLocks noGrp="1"/>
          </p:cNvGraphicFramePr>
          <p:nvPr>
            <p:extLst>
              <p:ext uri="{D42A27DB-BD31-4B8C-83A1-F6EECF244321}">
                <p14:modId xmlns:p14="http://schemas.microsoft.com/office/powerpoint/2010/main" val="434624279"/>
              </p:ext>
            </p:extLst>
          </p:nvPr>
        </p:nvGraphicFramePr>
        <p:xfrm>
          <a:off x="122837" y="1153793"/>
          <a:ext cx="8886823" cy="5548672"/>
        </p:xfrm>
        <a:graphic>
          <a:graphicData uri="http://schemas.openxmlformats.org/drawingml/2006/table">
            <a:tbl>
              <a:tblPr firstRow="1" bandRow="1">
                <a:tableStyleId>{5C22544A-7EE6-4342-B048-85BDC9FD1C3A}</a:tableStyleId>
              </a:tblPr>
              <a:tblGrid>
                <a:gridCol w="2257651"/>
                <a:gridCol w="3390872"/>
                <a:gridCol w="3238300"/>
              </a:tblGrid>
              <a:tr h="645256">
                <a:tc>
                  <a:txBody>
                    <a:bodyPr/>
                    <a:lstStyle/>
                    <a:p>
                      <a:pPr algn="ctr"/>
                      <a:r>
                        <a:rPr lang="es-CO" sz="2800" dirty="0" smtClean="0"/>
                        <a:t>CONCEPTO</a:t>
                      </a:r>
                      <a:endParaRPr lang="es-CO" sz="2800" dirty="0"/>
                    </a:p>
                  </a:txBody>
                  <a:tcPr>
                    <a:solidFill>
                      <a:srgbClr val="6D131E"/>
                    </a:solidFill>
                  </a:tcPr>
                </a:tc>
                <a:tc>
                  <a:txBody>
                    <a:bodyPr/>
                    <a:lstStyle/>
                    <a:p>
                      <a:pPr algn="ctr"/>
                      <a:r>
                        <a:rPr lang="es-CO" sz="2800" dirty="0" smtClean="0"/>
                        <a:t>Tradicional</a:t>
                      </a:r>
                      <a:endParaRPr lang="es-CO" sz="2800" dirty="0"/>
                    </a:p>
                  </a:txBody>
                  <a:tcPr>
                    <a:solidFill>
                      <a:srgbClr val="6D131E"/>
                    </a:solidFill>
                  </a:tcPr>
                </a:tc>
                <a:tc>
                  <a:txBody>
                    <a:bodyPr/>
                    <a:lstStyle/>
                    <a:p>
                      <a:pPr algn="ctr"/>
                      <a:r>
                        <a:rPr lang="es-CO" sz="2800" dirty="0" smtClean="0"/>
                        <a:t>PMS</a:t>
                      </a:r>
                      <a:endParaRPr lang="es-CO" sz="2800" dirty="0"/>
                    </a:p>
                  </a:txBody>
                  <a:tcPr>
                    <a:solidFill>
                      <a:srgbClr val="6D131E"/>
                    </a:solidFill>
                  </a:tcPr>
                </a:tc>
              </a:tr>
              <a:tr h="309048">
                <a:tc>
                  <a:txBody>
                    <a:bodyPr/>
                    <a:lstStyle/>
                    <a:p>
                      <a:r>
                        <a:rPr lang="es-CO" sz="1500" b="1" dirty="0" smtClean="0"/>
                        <a:t>Costos</a:t>
                      </a:r>
                      <a:r>
                        <a:rPr lang="es-CO" sz="1500" b="1" baseline="0" dirty="0" smtClean="0"/>
                        <a:t> x Km (Mm.)</a:t>
                      </a:r>
                      <a:endParaRPr lang="es-CO" sz="1500" b="1" dirty="0"/>
                    </a:p>
                  </a:txBody>
                  <a:tcPr/>
                </a:tc>
                <a:tc>
                  <a:txBody>
                    <a:bodyPr/>
                    <a:lstStyle/>
                    <a:p>
                      <a:pPr algn="ctr"/>
                      <a:r>
                        <a:rPr lang="es-CO" sz="1500" dirty="0" smtClean="0">
                          <a:solidFill>
                            <a:schemeClr val="tx1"/>
                          </a:solidFill>
                        </a:rPr>
                        <a:t>616</a:t>
                      </a:r>
                    </a:p>
                  </a:txBody>
                  <a:tcPr/>
                </a:tc>
                <a:tc>
                  <a:txBody>
                    <a:bodyPr/>
                    <a:lstStyle/>
                    <a:p>
                      <a:pPr algn="ctr"/>
                      <a:r>
                        <a:rPr lang="es-CO" sz="1500" dirty="0" smtClean="0"/>
                        <a:t>488</a:t>
                      </a:r>
                      <a:endParaRPr lang="es-CO" sz="1500" dirty="0"/>
                    </a:p>
                  </a:txBody>
                  <a:tcPr/>
                </a:tc>
              </a:tr>
              <a:tr h="1192043">
                <a:tc>
                  <a:txBody>
                    <a:bodyPr/>
                    <a:lstStyle/>
                    <a:p>
                      <a:r>
                        <a:rPr lang="es-CO" sz="1500" b="1" dirty="0" smtClean="0"/>
                        <a:t>Costo</a:t>
                      </a:r>
                      <a:r>
                        <a:rPr lang="es-CO" sz="1500" b="1" baseline="0" dirty="0" smtClean="0"/>
                        <a:t> Proyecto</a:t>
                      </a:r>
                      <a:endParaRPr lang="es-CO" sz="1500" b="1" dirty="0"/>
                    </a:p>
                  </a:txBody>
                  <a:tcPr/>
                </a:tc>
                <a:tc>
                  <a:txBody>
                    <a:bodyPr/>
                    <a:lstStyle/>
                    <a:p>
                      <a:pPr algn="ctr"/>
                      <a:r>
                        <a:rPr lang="es-CO" sz="1500" b="1" i="0" dirty="0" smtClean="0"/>
                        <a:t>No</a:t>
                      </a:r>
                      <a:r>
                        <a:rPr lang="es-CO" sz="1500" b="1" i="0" baseline="0" dirty="0" smtClean="0"/>
                        <a:t> Definido </a:t>
                      </a:r>
                      <a:r>
                        <a:rPr lang="es-CO" sz="1500" i="0" baseline="0" dirty="0" smtClean="0"/>
                        <a:t>/ Depende recursos disponibles de la vigencia en cada periodo</a:t>
                      </a:r>
                    </a:p>
                    <a:p>
                      <a:pPr marL="0" marR="0" indent="0" algn="ctr" defTabSz="457200" rtl="0" eaLnBrk="1" fontAlgn="auto" latinLnBrk="0" hangingPunct="1">
                        <a:lnSpc>
                          <a:spcPct val="100000"/>
                        </a:lnSpc>
                        <a:spcBef>
                          <a:spcPts val="0"/>
                        </a:spcBef>
                        <a:spcAft>
                          <a:spcPts val="0"/>
                        </a:spcAft>
                        <a:buClrTx/>
                        <a:buSzTx/>
                        <a:buFontTx/>
                        <a:buNone/>
                        <a:tabLst/>
                        <a:defRPr/>
                      </a:pPr>
                      <a:r>
                        <a:rPr lang="es-CO" sz="1500" b="1" kern="1200" dirty="0" smtClean="0">
                          <a:solidFill>
                            <a:schemeClr val="dk1"/>
                          </a:solidFill>
                          <a:latin typeface="+mn-lt"/>
                          <a:ea typeface="+mn-ea"/>
                          <a:cs typeface="+mn-cs"/>
                        </a:rPr>
                        <a:t>CAPEX+ OPEX: </a:t>
                      </a:r>
                      <a:r>
                        <a:rPr lang="es-CO" sz="1500" kern="1200" dirty="0" smtClean="0">
                          <a:solidFill>
                            <a:schemeClr val="dk1"/>
                          </a:solidFill>
                          <a:latin typeface="+mn-lt"/>
                          <a:ea typeface="+mn-ea"/>
                          <a:cs typeface="+mn-cs"/>
                        </a:rPr>
                        <a:t>Cantidades de Obra * Precios Unitarios</a:t>
                      </a:r>
                      <a:endParaRPr lang="es-CO" sz="1500" i="0" dirty="0"/>
                    </a:p>
                  </a:txBody>
                  <a:tcPr/>
                </a:tc>
                <a:tc>
                  <a:txBody>
                    <a:bodyPr/>
                    <a:lstStyle/>
                    <a:p>
                      <a:pPr algn="ctr"/>
                      <a:r>
                        <a:rPr lang="es-CO" sz="1500" b="1" dirty="0" smtClean="0"/>
                        <a:t>Definido desde</a:t>
                      </a:r>
                      <a:r>
                        <a:rPr lang="es-CO" sz="1500" b="1" baseline="0" dirty="0" smtClean="0"/>
                        <a:t> adjudicación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500" b="1" baseline="0" dirty="0" smtClean="0">
                          <a:solidFill>
                            <a:schemeClr val="tx1"/>
                          </a:solidFill>
                        </a:rPr>
                        <a:t>CAPEX + OPEX: </a:t>
                      </a:r>
                      <a:r>
                        <a:rPr lang="es-CO" sz="1500" b="0" baseline="0" dirty="0" smtClean="0">
                          <a:solidFill>
                            <a:schemeClr val="tx1"/>
                          </a:solidFill>
                        </a:rPr>
                        <a:t>Contrato  a precio fijo</a:t>
                      </a:r>
                    </a:p>
                    <a:p>
                      <a:pPr algn="ctr"/>
                      <a:endParaRPr lang="es-CO" sz="1500" dirty="0"/>
                    </a:p>
                  </a:txBody>
                  <a:tcPr/>
                </a:tc>
              </a:tr>
              <a:tr h="682861">
                <a:tc>
                  <a:txBody>
                    <a:bodyPr/>
                    <a:lstStyle/>
                    <a:p>
                      <a:r>
                        <a:rPr lang="es-CO" sz="1500" b="1" baseline="0" dirty="0" smtClean="0"/>
                        <a:t>Fuente Financiación</a:t>
                      </a:r>
                      <a:endParaRPr lang="es-CO" sz="15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dirty="0" smtClean="0">
                          <a:solidFill>
                            <a:schemeClr val="tx1"/>
                          </a:solidFill>
                        </a:rPr>
                        <a:t>Publica / </a:t>
                      </a:r>
                      <a:r>
                        <a:rPr lang="es-CO" sz="1500" b="1" dirty="0" smtClean="0">
                          <a:solidFill>
                            <a:schemeClr val="tx1"/>
                          </a:solidFill>
                        </a:rPr>
                        <a:t>No</a:t>
                      </a:r>
                      <a:r>
                        <a:rPr lang="es-CO" sz="1500" b="1" baseline="0" dirty="0" smtClean="0">
                          <a:solidFill>
                            <a:schemeClr val="tx1"/>
                          </a:solidFill>
                        </a:rPr>
                        <a:t> involucra financiación</a:t>
                      </a:r>
                      <a:r>
                        <a:rPr lang="es-CO" sz="1500" baseline="0" dirty="0" smtClean="0">
                          <a:solidFill>
                            <a:schemeClr val="tx1"/>
                          </a:solidFill>
                        </a:rPr>
                        <a:t> del sector privado</a:t>
                      </a:r>
                      <a:endParaRPr lang="es-CO" sz="15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dirty="0" smtClean="0">
                          <a:solidFill>
                            <a:schemeClr val="tx1"/>
                          </a:solidFill>
                        </a:rPr>
                        <a:t>Privados / </a:t>
                      </a:r>
                      <a:r>
                        <a:rPr lang="es-CO" sz="1500" b="1" dirty="0" smtClean="0">
                          <a:solidFill>
                            <a:schemeClr val="tx1"/>
                          </a:solidFill>
                        </a:rPr>
                        <a:t>I</a:t>
                      </a:r>
                      <a:r>
                        <a:rPr lang="es-CO" sz="1500" b="1" baseline="0" dirty="0" smtClean="0">
                          <a:solidFill>
                            <a:schemeClr val="tx1"/>
                          </a:solidFill>
                        </a:rPr>
                        <a:t>nvolucra financiación</a:t>
                      </a:r>
                      <a:r>
                        <a:rPr lang="es-CO" sz="1500" baseline="0" dirty="0" smtClean="0">
                          <a:solidFill>
                            <a:schemeClr val="tx1"/>
                          </a:solidFill>
                        </a:rPr>
                        <a:t> del sector privado</a:t>
                      </a:r>
                      <a:endParaRPr lang="es-CO" sz="1500" dirty="0">
                        <a:solidFill>
                          <a:schemeClr val="tx1"/>
                        </a:solidFill>
                      </a:endParaRPr>
                    </a:p>
                  </a:txBody>
                  <a:tcPr/>
                </a:tc>
              </a:tr>
              <a:tr h="750546">
                <a:tc>
                  <a:txBody>
                    <a:bodyPr/>
                    <a:lstStyle/>
                    <a:p>
                      <a:r>
                        <a:rPr lang="es-CO" sz="1500" b="1" dirty="0" smtClean="0"/>
                        <a:t>Términos Financiación</a:t>
                      </a:r>
                      <a:endParaRPr lang="es-CO" sz="15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b="1" dirty="0" smtClean="0"/>
                        <a:t>Requiere</a:t>
                      </a:r>
                      <a:r>
                        <a:rPr lang="es-CO" sz="1500" b="1" baseline="0" dirty="0" smtClean="0"/>
                        <a:t> desembolsos </a:t>
                      </a:r>
                      <a:r>
                        <a:rPr lang="es-CO" sz="1500" baseline="0" dirty="0" smtClean="0"/>
                        <a:t>vigencias periodo construcción / Financiación publica</a:t>
                      </a:r>
                      <a:endParaRPr lang="es-CO" sz="1500" b="0" kern="1200" baseline="0" dirty="0" smtClean="0">
                        <a:solidFill>
                          <a:schemeClr val="dk1"/>
                        </a:solidFill>
                        <a:latin typeface="+mn-lt"/>
                        <a:ea typeface="+mn-ea"/>
                        <a:cs typeface="+mn-cs"/>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b="1" dirty="0" smtClean="0"/>
                        <a:t>No requiere</a:t>
                      </a:r>
                      <a:r>
                        <a:rPr lang="es-CO" sz="1500" b="1" baseline="0" dirty="0" smtClean="0"/>
                        <a:t> desembolsos </a:t>
                      </a:r>
                      <a:r>
                        <a:rPr lang="es-CO" sz="1500" baseline="0" dirty="0" smtClean="0"/>
                        <a:t>vigencias periodo construcción / Financiación Privados</a:t>
                      </a:r>
                      <a:endParaRPr lang="es-CO" sz="1500" dirty="0"/>
                    </a:p>
                  </a:txBody>
                  <a:tcPr/>
                </a:tc>
              </a:tr>
              <a:tr h="971295">
                <a:tc>
                  <a:txBody>
                    <a:bodyPr/>
                    <a:lstStyle/>
                    <a:p>
                      <a:r>
                        <a:rPr lang="es-CO" sz="1500" b="1" dirty="0" smtClean="0"/>
                        <a:t>Restricción Presupuestal</a:t>
                      </a:r>
                      <a:endParaRPr lang="es-CO" sz="15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b="1" kern="1200" baseline="0" dirty="0" smtClean="0">
                          <a:solidFill>
                            <a:schemeClr val="dk1"/>
                          </a:solidFill>
                          <a:latin typeface="+mn-lt"/>
                          <a:ea typeface="+mn-ea"/>
                          <a:cs typeface="+mn-cs"/>
                        </a:rPr>
                        <a:t>Restricción presupuestal </a:t>
                      </a:r>
                      <a:r>
                        <a:rPr lang="es-CO" sz="1500" b="0" kern="1200" baseline="0" dirty="0" smtClean="0">
                          <a:solidFill>
                            <a:schemeClr val="dk1"/>
                          </a:solidFill>
                          <a:latin typeface="+mn-lt"/>
                          <a:ea typeface="+mn-ea"/>
                          <a:cs typeface="+mn-cs"/>
                        </a:rPr>
                        <a:t>a recursos de vigencia / Solo se ejecuta obra equivalente disponibilidad presupuestal del periodo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b="1" dirty="0" smtClean="0"/>
                        <a:t>Sin restricción</a:t>
                      </a:r>
                      <a:r>
                        <a:rPr lang="es-CO" sz="1500" b="1" baseline="0" dirty="0" smtClean="0"/>
                        <a:t> </a:t>
                      </a:r>
                      <a:r>
                        <a:rPr lang="es-CO" sz="1500" baseline="0" dirty="0" smtClean="0"/>
                        <a:t>/ Monetización flujos futuros vigencias permitiendo realizar obras al inicio </a:t>
                      </a:r>
                      <a:endParaRPr lang="es-CO" sz="1500" dirty="0"/>
                    </a:p>
                  </a:txBody>
                  <a:tcPr/>
                </a:tc>
              </a:tr>
              <a:tr h="882995">
                <a:tc>
                  <a:txBody>
                    <a:bodyPr/>
                    <a:lstStyle/>
                    <a:p>
                      <a:r>
                        <a:rPr lang="es-CO" sz="1500" b="1" dirty="0" smtClean="0"/>
                        <a:t>Remuneración Proyecto</a:t>
                      </a:r>
                      <a:endParaRPr lang="es-CO" sz="15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500" b="1" kern="1200" dirty="0" smtClean="0">
                          <a:solidFill>
                            <a:schemeClr val="dk1"/>
                          </a:solidFill>
                          <a:latin typeface="+mn-lt"/>
                          <a:ea typeface="+mn-ea"/>
                          <a:cs typeface="+mn-cs"/>
                        </a:rPr>
                        <a:t>CAPEX+ OPEX: </a:t>
                      </a:r>
                      <a:r>
                        <a:rPr lang="es-CO" sz="1500" kern="1200" dirty="0" smtClean="0">
                          <a:solidFill>
                            <a:schemeClr val="dk1"/>
                          </a:solidFill>
                          <a:latin typeface="+mn-lt"/>
                          <a:ea typeface="+mn-ea"/>
                          <a:cs typeface="+mn-cs"/>
                        </a:rPr>
                        <a:t>Cantidades de Obra * Precios Unitarios</a:t>
                      </a:r>
                      <a:endParaRPr lang="es-CO" sz="1500" kern="1200" baseline="0" dirty="0" smtClean="0">
                        <a:solidFill>
                          <a:schemeClr val="dk1"/>
                        </a:solidFill>
                        <a:latin typeface="+mn-lt"/>
                        <a:ea typeface="+mn-ea"/>
                        <a:cs typeface="+mn-cs"/>
                      </a:endParaRPr>
                    </a:p>
                  </a:txBody>
                  <a:tcPr/>
                </a:tc>
                <a:tc>
                  <a:txBody>
                    <a:bodyPr/>
                    <a:lstStyle/>
                    <a:p>
                      <a:pPr marL="0" algn="ctr" defTabSz="457200" rtl="0" eaLnBrk="1" latinLnBrk="0" hangingPunct="1"/>
                      <a:r>
                        <a:rPr lang="es-CO" sz="1500" b="1" kern="1200" baseline="0" dirty="0" smtClean="0">
                          <a:solidFill>
                            <a:schemeClr val="dk1"/>
                          </a:solidFill>
                          <a:latin typeface="+mn-lt"/>
                          <a:ea typeface="+mn-ea"/>
                          <a:cs typeface="+mn-cs"/>
                        </a:rPr>
                        <a:t>Servicio Deuda Senior : </a:t>
                      </a:r>
                      <a:r>
                        <a:rPr lang="es-CO" sz="1200" b="0" kern="1200" baseline="0" dirty="0" smtClean="0">
                          <a:solidFill>
                            <a:schemeClr val="dk1"/>
                          </a:solidFill>
                          <a:latin typeface="+mn-lt"/>
                          <a:ea typeface="+mn-ea"/>
                          <a:cs typeface="+mn-cs"/>
                        </a:rPr>
                        <a:t>PDI</a:t>
                      </a:r>
                      <a:endParaRPr lang="es-CO" sz="1500" b="0" kern="1200" baseline="0" dirty="0" smtClean="0">
                        <a:solidFill>
                          <a:schemeClr val="dk1"/>
                        </a:solidFill>
                        <a:latin typeface="+mn-lt"/>
                        <a:ea typeface="+mn-ea"/>
                        <a:cs typeface="+mn-cs"/>
                      </a:endParaRPr>
                    </a:p>
                    <a:p>
                      <a:pPr marL="0" algn="ctr" defTabSz="457200" rtl="0" eaLnBrk="1" latinLnBrk="0" hangingPunct="1"/>
                      <a:r>
                        <a:rPr lang="es-CO" sz="1500" b="1" kern="1200" baseline="0" dirty="0" smtClean="0">
                          <a:solidFill>
                            <a:schemeClr val="dk1"/>
                          </a:solidFill>
                          <a:latin typeface="+mn-lt"/>
                          <a:ea typeface="+mn-ea"/>
                          <a:cs typeface="+mn-cs"/>
                        </a:rPr>
                        <a:t>OPEX + Equity: </a:t>
                      </a:r>
                      <a:r>
                        <a:rPr lang="es-CO" sz="1200" b="0" kern="1200" baseline="0" dirty="0" smtClean="0">
                          <a:solidFill>
                            <a:schemeClr val="dk1"/>
                          </a:solidFill>
                          <a:latin typeface="+mn-lt"/>
                          <a:ea typeface="+mn-ea"/>
                          <a:cs typeface="+mn-cs"/>
                        </a:rPr>
                        <a:t>PMM</a:t>
                      </a:r>
                      <a:endParaRPr lang="es-CO" sz="1500" b="0" dirty="0"/>
                    </a:p>
                  </a:txBody>
                  <a:tcPr/>
                </a:tc>
              </a:tr>
            </a:tbl>
          </a:graphicData>
        </a:graphic>
      </p:graphicFrame>
      <p:sp>
        <p:nvSpPr>
          <p:cNvPr id="4"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AR" sz="2000" b="1" dirty="0">
                <a:latin typeface="Arial" pitchFamily="34" charset="0"/>
                <a:ea typeface="MS PGothic" pitchFamily="34" charset="-128"/>
                <a:cs typeface="+mn-cs"/>
              </a:rPr>
              <a:t>Mantenimiento Tradicional vs PMS</a:t>
            </a:r>
          </a:p>
        </p:txBody>
      </p:sp>
    </p:spTree>
    <p:extLst>
      <p:ext uri="{BB962C8B-B14F-4D97-AF65-F5344CB8AC3E}">
        <p14:creationId xmlns:p14="http://schemas.microsoft.com/office/powerpoint/2010/main" val="2105798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23 Tabla"/>
          <p:cNvGraphicFramePr>
            <a:graphicFrameLocks noGrp="1"/>
          </p:cNvGraphicFramePr>
          <p:nvPr>
            <p:extLst>
              <p:ext uri="{D42A27DB-BD31-4B8C-83A1-F6EECF244321}">
                <p14:modId xmlns:p14="http://schemas.microsoft.com/office/powerpoint/2010/main" val="2118397510"/>
              </p:ext>
            </p:extLst>
          </p:nvPr>
        </p:nvGraphicFramePr>
        <p:xfrm>
          <a:off x="261941" y="1379877"/>
          <a:ext cx="8620125" cy="4408946"/>
        </p:xfrm>
        <a:graphic>
          <a:graphicData uri="http://schemas.openxmlformats.org/drawingml/2006/table">
            <a:tbl>
              <a:tblPr firstRow="1" bandRow="1">
                <a:tableStyleId>{5C22544A-7EE6-4342-B048-85BDC9FD1C3A}</a:tableStyleId>
              </a:tblPr>
              <a:tblGrid>
                <a:gridCol w="2359543"/>
                <a:gridCol w="3038540"/>
                <a:gridCol w="3222042"/>
              </a:tblGrid>
              <a:tr h="502635">
                <a:tc>
                  <a:txBody>
                    <a:bodyPr/>
                    <a:lstStyle/>
                    <a:p>
                      <a:pPr algn="ctr"/>
                      <a:r>
                        <a:rPr lang="es-CO" sz="2400" dirty="0" smtClean="0"/>
                        <a:t>CONCEPTO</a:t>
                      </a:r>
                      <a:endParaRPr lang="es-CO" sz="2400" dirty="0"/>
                    </a:p>
                  </a:txBody>
                  <a:tcPr anchor="ctr">
                    <a:solidFill>
                      <a:srgbClr val="6D131E"/>
                    </a:solidFill>
                  </a:tcPr>
                </a:tc>
                <a:tc>
                  <a:txBody>
                    <a:bodyPr/>
                    <a:lstStyle/>
                    <a:p>
                      <a:pPr algn="ctr"/>
                      <a:r>
                        <a:rPr lang="es-CO" sz="2400" dirty="0" smtClean="0"/>
                        <a:t>Tradicional</a:t>
                      </a:r>
                    </a:p>
                  </a:txBody>
                  <a:tcPr anchor="ctr">
                    <a:solidFill>
                      <a:srgbClr val="6D131E"/>
                    </a:solidFill>
                  </a:tcPr>
                </a:tc>
                <a:tc>
                  <a:txBody>
                    <a:bodyPr/>
                    <a:lstStyle/>
                    <a:p>
                      <a:pPr algn="ctr"/>
                      <a:r>
                        <a:rPr lang="es-CO" sz="2400" dirty="0" smtClean="0"/>
                        <a:t>PMS</a:t>
                      </a:r>
                      <a:endParaRPr lang="es-CO" sz="2400" dirty="0"/>
                    </a:p>
                  </a:txBody>
                  <a:tcPr anchor="ctr">
                    <a:solidFill>
                      <a:srgbClr val="6D131E"/>
                    </a:solidFill>
                  </a:tcPr>
                </a:tc>
              </a:tr>
              <a:tr h="672463">
                <a:tc>
                  <a:txBody>
                    <a:bodyPr/>
                    <a:lstStyle/>
                    <a:p>
                      <a:r>
                        <a:rPr lang="es-CO" sz="1600" b="1" dirty="0" smtClean="0"/>
                        <a:t>Alcance</a:t>
                      </a:r>
                      <a:endParaRPr lang="es-CO" sz="1600" b="1" dirty="0"/>
                    </a:p>
                  </a:txBody>
                  <a:tcPr anchor="ctr"/>
                </a:tc>
                <a:tc>
                  <a:txBody>
                    <a:bodyPr/>
                    <a:lstStyle/>
                    <a:p>
                      <a:pPr algn="just"/>
                      <a:r>
                        <a:rPr lang="es-CO" sz="1300" b="1" dirty="0" smtClean="0">
                          <a:solidFill>
                            <a:schemeClr val="tx1"/>
                          </a:solidFill>
                        </a:rPr>
                        <a:t>Incógnita.</a:t>
                      </a:r>
                      <a:r>
                        <a:rPr lang="es-CO" sz="1300" b="1" baseline="0" dirty="0" smtClean="0">
                          <a:solidFill>
                            <a:schemeClr val="tx1"/>
                          </a:solidFill>
                        </a:rPr>
                        <a:t> </a:t>
                      </a:r>
                      <a:r>
                        <a:rPr lang="es-CO" sz="1300" dirty="0" smtClean="0">
                          <a:solidFill>
                            <a:schemeClr val="tx1"/>
                          </a:solidFill>
                        </a:rPr>
                        <a:t>Lo desarrolla</a:t>
                      </a:r>
                      <a:r>
                        <a:rPr lang="es-CO" sz="1300" baseline="0" dirty="0" smtClean="0">
                          <a:solidFill>
                            <a:schemeClr val="tx1"/>
                          </a:solidFill>
                        </a:rPr>
                        <a:t> el contratista en la medida en que avanza el contrato. Crea un incentivo  negativo a limitar el alcance.</a:t>
                      </a:r>
                      <a:endParaRPr lang="es-CO" sz="1300" dirty="0" smtClean="0">
                        <a:solidFill>
                          <a:schemeClr val="tx1"/>
                        </a:solidFill>
                      </a:endParaRPr>
                    </a:p>
                  </a:txBody>
                  <a:tcPr/>
                </a:tc>
                <a:tc>
                  <a:txBody>
                    <a:bodyPr/>
                    <a:lstStyle/>
                    <a:p>
                      <a:pPr algn="just"/>
                      <a:r>
                        <a:rPr lang="es-CO" sz="1300" b="1" dirty="0" smtClean="0">
                          <a:solidFill>
                            <a:schemeClr val="tx1"/>
                          </a:solidFill>
                        </a:rPr>
                        <a:t>Predefinido: </a:t>
                      </a:r>
                      <a:r>
                        <a:rPr lang="es-CO" sz="1300" dirty="0" smtClean="0">
                          <a:solidFill>
                            <a:schemeClr val="tx1"/>
                          </a:solidFill>
                        </a:rPr>
                        <a:t>Se establece alcance de acuerdo</a:t>
                      </a:r>
                      <a:r>
                        <a:rPr lang="es-CO" sz="1300" baseline="0" dirty="0" smtClean="0">
                          <a:solidFill>
                            <a:schemeClr val="tx1"/>
                          </a:solidFill>
                        </a:rPr>
                        <a:t> a indicadores de disponibilidad y de servicio. </a:t>
                      </a:r>
                      <a:endParaRPr lang="es-CO" sz="1300" dirty="0" smtClean="0">
                        <a:solidFill>
                          <a:schemeClr val="tx1"/>
                        </a:solidFill>
                      </a:endParaRPr>
                    </a:p>
                  </a:txBody>
                  <a:tcPr/>
                </a:tc>
              </a:tr>
              <a:tr h="860108">
                <a:tc>
                  <a:txBody>
                    <a:bodyPr/>
                    <a:lstStyle/>
                    <a:p>
                      <a:r>
                        <a:rPr lang="es-CO" sz="1600" b="1" dirty="0" smtClean="0"/>
                        <a:t>Incentivos económicos</a:t>
                      </a:r>
                      <a:endParaRPr lang="es-CO" sz="1600" b="1" dirty="0"/>
                    </a:p>
                  </a:txBody>
                  <a:tcPr anchor="ctr"/>
                </a:tc>
                <a:tc>
                  <a:txBody>
                    <a:bodyPr/>
                    <a:lstStyle/>
                    <a:p>
                      <a:pPr algn="just"/>
                      <a:r>
                        <a:rPr lang="es-CO" sz="1300" b="1" i="0" dirty="0" smtClean="0"/>
                        <a:t>Ejecutar la mayor cantidad</a:t>
                      </a:r>
                      <a:r>
                        <a:rPr lang="es-CO" sz="1300" b="1" i="0" baseline="0" dirty="0" smtClean="0"/>
                        <a:t> </a:t>
                      </a:r>
                      <a:r>
                        <a:rPr lang="es-CO" sz="1300" b="0" i="0" baseline="0" dirty="0" smtClean="0"/>
                        <a:t>de ítems de obra a los que se les asignen los precios unitarios más altos, en el menor espacio geográfico. </a:t>
                      </a:r>
                      <a:endParaRPr lang="es-CO" sz="1300" b="0" i="0" dirty="0"/>
                    </a:p>
                  </a:txBody>
                  <a:tcPr/>
                </a:tc>
                <a:tc>
                  <a:txBody>
                    <a:bodyPr/>
                    <a:lstStyle/>
                    <a:p>
                      <a:pPr algn="just"/>
                      <a:r>
                        <a:rPr lang="es-CO" sz="1300" b="1" dirty="0" smtClean="0"/>
                        <a:t>Construcción</a:t>
                      </a:r>
                      <a:r>
                        <a:rPr lang="es-CO" sz="1300" b="1" baseline="0" dirty="0" smtClean="0"/>
                        <a:t> rápida y adecuada para evitar deducciones futuras</a:t>
                      </a:r>
                      <a:r>
                        <a:rPr lang="es-CO" sz="1300" b="0" baseline="0" dirty="0" smtClean="0"/>
                        <a:t> y contar con </a:t>
                      </a:r>
                      <a:r>
                        <a:rPr lang="es-CO" sz="1300" baseline="0" dirty="0" smtClean="0"/>
                        <a:t>el pago de la retribución a corto plazo</a:t>
                      </a:r>
                      <a:endParaRPr lang="es-CO" sz="1300" dirty="0"/>
                    </a:p>
                  </a:txBody>
                  <a:tcPr/>
                </a:tc>
              </a:tr>
              <a:tr h="672463">
                <a:tc>
                  <a:txBody>
                    <a:bodyPr/>
                    <a:lstStyle/>
                    <a:p>
                      <a:r>
                        <a:rPr lang="es-CO" sz="1600" b="1" dirty="0" smtClean="0">
                          <a:solidFill>
                            <a:schemeClr val="tx1"/>
                          </a:solidFill>
                        </a:rPr>
                        <a:t>Asignación  Riesgos</a:t>
                      </a:r>
                      <a:endParaRPr lang="es-CO" sz="1600" b="1" dirty="0">
                        <a:solidFill>
                          <a:schemeClr val="tx1"/>
                        </a:solidFill>
                      </a:endParaRPr>
                    </a:p>
                  </a:txBody>
                  <a:tcPr anchor="ctr"/>
                </a:tc>
                <a:tc>
                  <a:txBody>
                    <a:bodyPr/>
                    <a:lstStyle/>
                    <a:p>
                      <a:pPr algn="just"/>
                      <a:r>
                        <a:rPr lang="es-CO" sz="1300" b="1" i="0" dirty="0" smtClean="0">
                          <a:solidFill>
                            <a:schemeClr val="tx1"/>
                          </a:solidFill>
                        </a:rPr>
                        <a:t>Desbalance en cabeza del Estado. </a:t>
                      </a:r>
                      <a:r>
                        <a:rPr lang="es-CO" sz="1300" b="0" i="0" dirty="0" smtClean="0">
                          <a:solidFill>
                            <a:schemeClr val="tx1"/>
                          </a:solidFill>
                        </a:rPr>
                        <a:t>Los riesgos</a:t>
                      </a:r>
                      <a:r>
                        <a:rPr lang="es-CO" sz="1300" b="0" i="0" baseline="0" dirty="0" smtClean="0">
                          <a:solidFill>
                            <a:schemeClr val="tx1"/>
                          </a:solidFill>
                        </a:rPr>
                        <a:t> de construcción y sobreprecios quedan en cabeza del estado.</a:t>
                      </a:r>
                      <a:endParaRPr lang="es-CO" sz="1300" b="0" i="0" dirty="0">
                        <a:solidFill>
                          <a:schemeClr val="tx1"/>
                        </a:solidFill>
                      </a:endParaRPr>
                    </a:p>
                  </a:txBody>
                  <a:tcPr/>
                </a:tc>
                <a:tc>
                  <a:txBody>
                    <a:bodyPr/>
                    <a:lstStyle/>
                    <a:p>
                      <a:pPr algn="just"/>
                      <a:r>
                        <a:rPr lang="es-CO" sz="1300" b="1" dirty="0" smtClean="0">
                          <a:solidFill>
                            <a:schemeClr val="tx1"/>
                          </a:solidFill>
                        </a:rPr>
                        <a:t>En cabeza de las partes que</a:t>
                      </a:r>
                      <a:r>
                        <a:rPr lang="es-CO" sz="1300" b="1" baseline="0" dirty="0" smtClean="0">
                          <a:solidFill>
                            <a:schemeClr val="tx1"/>
                          </a:solidFill>
                        </a:rPr>
                        <a:t> mejor los manejen.</a:t>
                      </a:r>
                      <a:r>
                        <a:rPr lang="es-CO" sz="1300" baseline="0" dirty="0" smtClean="0">
                          <a:solidFill>
                            <a:schemeClr val="tx1"/>
                          </a:solidFill>
                        </a:rPr>
                        <a:t> Riesgo de construcción y sobreprecios en cabeza del privado.</a:t>
                      </a:r>
                      <a:endParaRPr lang="es-CO" sz="1300" dirty="0">
                        <a:solidFill>
                          <a:schemeClr val="tx1"/>
                        </a:solidFill>
                      </a:endParaRPr>
                    </a:p>
                  </a:txBody>
                  <a:tcPr/>
                </a:tc>
              </a:tr>
              <a:tr h="667325">
                <a:tc>
                  <a:txBody>
                    <a:bodyPr/>
                    <a:lstStyle/>
                    <a:p>
                      <a:r>
                        <a:rPr lang="es-CO" sz="1600" b="1" dirty="0" smtClean="0"/>
                        <a:t>Planeación </a:t>
                      </a:r>
                      <a:endParaRPr lang="es-CO" sz="1600" b="1" dirty="0"/>
                    </a:p>
                  </a:txBody>
                  <a:tcPr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300" b="1" dirty="0" smtClean="0">
                          <a:solidFill>
                            <a:schemeClr val="tx1"/>
                          </a:solidFill>
                        </a:rPr>
                        <a:t>Ninguna.</a:t>
                      </a:r>
                      <a:r>
                        <a:rPr lang="es-CO" sz="1300" b="1" baseline="0" dirty="0" smtClean="0">
                          <a:solidFill>
                            <a:schemeClr val="tx1"/>
                          </a:solidFill>
                        </a:rPr>
                        <a:t> </a:t>
                      </a:r>
                      <a:r>
                        <a:rPr lang="es-CO" sz="1300" baseline="0" dirty="0" smtClean="0">
                          <a:solidFill>
                            <a:schemeClr val="tx1"/>
                          </a:solidFill>
                        </a:rPr>
                        <a:t>Se trata de contratos aislados en los que la ejecución se hace a criterio del contratista. </a:t>
                      </a:r>
                      <a:endParaRPr lang="es-CO" sz="1300" dirty="0">
                        <a:solidFill>
                          <a:schemeClr val="tx1"/>
                        </a:solidFill>
                      </a:endParaRPr>
                    </a:p>
                  </a:txBody>
                  <a:tcPr/>
                </a:tc>
                <a:tc>
                  <a:txBody>
                    <a:bodyPr/>
                    <a:lstStyle/>
                    <a:p>
                      <a:pPr algn="just"/>
                      <a:r>
                        <a:rPr lang="es-CO" sz="1300" b="1" dirty="0" smtClean="0"/>
                        <a:t>Sometidos</a:t>
                      </a:r>
                      <a:r>
                        <a:rPr lang="es-CO" sz="1300" b="1" baseline="0" dirty="0" smtClean="0"/>
                        <a:t> a una matriz de priorización. </a:t>
                      </a:r>
                      <a:r>
                        <a:rPr lang="es-CO" sz="1300" baseline="0" dirty="0" smtClean="0"/>
                        <a:t>Se incorporan estándares de calidad similares a los de 4G.</a:t>
                      </a:r>
                      <a:endParaRPr lang="es-CO" sz="1300" dirty="0"/>
                    </a:p>
                  </a:txBody>
                  <a:tcPr/>
                </a:tc>
              </a:tr>
              <a:tr h="964991">
                <a:tc>
                  <a:txBody>
                    <a:bodyPr/>
                    <a:lstStyle/>
                    <a:p>
                      <a:r>
                        <a:rPr lang="es-CO" sz="1600" b="1" dirty="0" smtClean="0"/>
                        <a:t>Uso de indicadores</a:t>
                      </a:r>
                      <a:endParaRPr lang="es-CO" sz="1600" b="1" dirty="0"/>
                    </a:p>
                  </a:txBody>
                  <a:tcPr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300" b="1" kern="1200" baseline="0" dirty="0" smtClean="0">
                          <a:solidFill>
                            <a:schemeClr val="dk1"/>
                          </a:solidFill>
                          <a:latin typeface="+mn-lt"/>
                          <a:ea typeface="+mn-ea"/>
                          <a:cs typeface="+mn-cs"/>
                        </a:rPr>
                        <a:t>Difícil. </a:t>
                      </a:r>
                      <a:r>
                        <a:rPr lang="es-CO" sz="1300" b="0" kern="1200" baseline="0" dirty="0" smtClean="0">
                          <a:solidFill>
                            <a:schemeClr val="dk1"/>
                          </a:solidFill>
                          <a:latin typeface="+mn-lt"/>
                          <a:ea typeface="+mn-ea"/>
                          <a:cs typeface="+mn-cs"/>
                        </a:rPr>
                        <a:t>Habría un incentivo aún mayor a la construcción innecesaria. </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300" b="1" dirty="0" smtClean="0"/>
                        <a:t>Adecuado al esquema:</a:t>
                      </a:r>
                      <a:r>
                        <a:rPr lang="es-CO" sz="1300" b="1" baseline="0" dirty="0" smtClean="0"/>
                        <a:t> </a:t>
                      </a:r>
                      <a:r>
                        <a:rPr lang="es-CO" sz="1300" b="0" baseline="0" dirty="0" smtClean="0"/>
                        <a:t>Reduce en el futuro los costos de las concesiones al generar información consistente.</a:t>
                      </a:r>
                    </a:p>
                  </a:txBody>
                  <a:tcPr/>
                </a:tc>
              </a:tr>
            </a:tbl>
          </a:graphicData>
        </a:graphic>
      </p:graphicFrame>
      <p:sp>
        <p:nvSpPr>
          <p:cNvPr id="4"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AR" sz="2000" b="1" dirty="0">
                <a:latin typeface="Arial" pitchFamily="34" charset="0"/>
                <a:ea typeface="MS PGothic" pitchFamily="34" charset="-128"/>
                <a:cs typeface="+mn-cs"/>
              </a:rPr>
              <a:t>Mantenimiento Tradicional vs PMS</a:t>
            </a:r>
          </a:p>
        </p:txBody>
      </p:sp>
    </p:spTree>
    <p:extLst>
      <p:ext uri="{BB962C8B-B14F-4D97-AF65-F5344CB8AC3E}">
        <p14:creationId xmlns:p14="http://schemas.microsoft.com/office/powerpoint/2010/main" val="1771687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31 Tabla"/>
          <p:cNvGraphicFramePr>
            <a:graphicFrameLocks noGrp="1"/>
          </p:cNvGraphicFramePr>
          <p:nvPr>
            <p:extLst>
              <p:ext uri="{D42A27DB-BD31-4B8C-83A1-F6EECF244321}">
                <p14:modId xmlns:p14="http://schemas.microsoft.com/office/powerpoint/2010/main" val="227863172"/>
              </p:ext>
            </p:extLst>
          </p:nvPr>
        </p:nvGraphicFramePr>
        <p:xfrm>
          <a:off x="324424" y="1136093"/>
          <a:ext cx="3743080" cy="1355835"/>
        </p:xfrm>
        <a:graphic>
          <a:graphicData uri="http://schemas.openxmlformats.org/drawingml/2006/table">
            <a:tbl>
              <a:tblPr>
                <a:tableStyleId>{3B4B98B0-60AC-42C2-AFA5-B58CD77FA1E5}</a:tableStyleId>
              </a:tblPr>
              <a:tblGrid>
                <a:gridCol w="1845598"/>
                <a:gridCol w="889445"/>
                <a:gridCol w="1008037"/>
              </a:tblGrid>
              <a:tr h="271167">
                <a:tc>
                  <a:txBody>
                    <a:bodyPr/>
                    <a:lstStyle/>
                    <a:p>
                      <a:pPr algn="ctr" fontAlgn="b"/>
                      <a:r>
                        <a:rPr lang="es-CO" sz="1200" b="1" u="none" strike="noStrike" dirty="0"/>
                        <a:t>Extensión Total</a:t>
                      </a:r>
                      <a:endParaRPr lang="es-CO" sz="1200" b="1" i="0" u="none" strike="noStrike" dirty="0">
                        <a:solidFill>
                          <a:srgbClr val="000000"/>
                        </a:solidFill>
                        <a:latin typeface="+mn-lt"/>
                      </a:endParaRPr>
                    </a:p>
                  </a:txBody>
                  <a:tcPr marL="0" marR="0" marT="0" marB="0" anchor="b"/>
                </a:tc>
                <a:tc>
                  <a:txBody>
                    <a:bodyPr/>
                    <a:lstStyle/>
                    <a:p>
                      <a:pPr algn="ctr" fontAlgn="b"/>
                      <a:r>
                        <a:rPr lang="es-CO" sz="1200" b="1" u="none" strike="noStrike" dirty="0"/>
                        <a:t>           15.549 </a:t>
                      </a:r>
                      <a:endParaRPr lang="es-CO" sz="1200" b="1" i="0" u="none" strike="noStrike" dirty="0">
                        <a:solidFill>
                          <a:srgbClr val="000000"/>
                        </a:solidFill>
                        <a:latin typeface="+mn-lt"/>
                      </a:endParaRPr>
                    </a:p>
                  </a:txBody>
                  <a:tcPr marL="0" marR="0" marT="0" marB="0" anchor="b"/>
                </a:tc>
                <a:tc>
                  <a:txBody>
                    <a:bodyPr/>
                    <a:lstStyle/>
                    <a:p>
                      <a:pPr algn="l" fontAlgn="b"/>
                      <a:r>
                        <a:rPr lang="es-CO" sz="1200" b="1" u="none" strike="noStrike" dirty="0"/>
                        <a:t>Km. carril</a:t>
                      </a:r>
                      <a:endParaRPr lang="es-CO" sz="1200" b="1" i="0" u="none" strike="noStrike" dirty="0">
                        <a:solidFill>
                          <a:srgbClr val="000000"/>
                        </a:solidFill>
                        <a:latin typeface="+mn-lt"/>
                      </a:endParaRPr>
                    </a:p>
                  </a:txBody>
                  <a:tcPr marL="0" marR="0" marT="0" marB="0" anchor="b"/>
                </a:tc>
              </a:tr>
              <a:tr h="271167">
                <a:tc>
                  <a:txBody>
                    <a:bodyPr/>
                    <a:lstStyle/>
                    <a:p>
                      <a:pPr algn="l" fontAlgn="b"/>
                      <a:r>
                        <a:rPr lang="es-CO" sz="1200" u="none" strike="noStrike" dirty="0"/>
                        <a:t>Troncal</a:t>
                      </a:r>
                      <a:endParaRPr lang="es-CO" sz="1200" b="0" i="0" u="none" strike="noStrike" dirty="0">
                        <a:solidFill>
                          <a:srgbClr val="000000"/>
                        </a:solidFill>
                        <a:latin typeface="+mn-lt"/>
                      </a:endParaRPr>
                    </a:p>
                  </a:txBody>
                  <a:tcPr marL="0" marR="0" marT="0" marB="0" anchor="b"/>
                </a:tc>
                <a:tc>
                  <a:txBody>
                    <a:bodyPr/>
                    <a:lstStyle/>
                    <a:p>
                      <a:pPr algn="ctr" fontAlgn="b"/>
                      <a:r>
                        <a:rPr lang="es-CO" sz="1200" u="none" strike="noStrike" dirty="0"/>
                        <a:t>             1.038 </a:t>
                      </a:r>
                      <a:endParaRPr lang="es-CO" sz="1200" b="1" i="0" u="none" strike="noStrike" dirty="0">
                        <a:solidFill>
                          <a:srgbClr val="4A452A"/>
                        </a:solidFill>
                        <a:latin typeface="+mn-lt"/>
                      </a:endParaRPr>
                    </a:p>
                  </a:txBody>
                  <a:tcPr marL="0" marR="0" marT="0" marB="0" anchor="b"/>
                </a:tc>
                <a:tc>
                  <a:txBody>
                    <a:bodyPr/>
                    <a:lstStyle/>
                    <a:p>
                      <a:pPr algn="l" fontAlgn="b"/>
                      <a:r>
                        <a:rPr lang="es-CO" sz="1200" u="none" strike="noStrike" dirty="0"/>
                        <a:t>Km. carril</a:t>
                      </a:r>
                      <a:endParaRPr lang="es-CO" sz="1200" b="0" i="0" u="none" strike="noStrike" dirty="0">
                        <a:solidFill>
                          <a:srgbClr val="000000"/>
                        </a:solidFill>
                        <a:latin typeface="+mn-lt"/>
                      </a:endParaRPr>
                    </a:p>
                  </a:txBody>
                  <a:tcPr marL="0" marR="0" marT="0" marB="0" anchor="b"/>
                </a:tc>
              </a:tr>
              <a:tr h="271167">
                <a:tc>
                  <a:txBody>
                    <a:bodyPr/>
                    <a:lstStyle/>
                    <a:p>
                      <a:pPr algn="l" fontAlgn="b"/>
                      <a:r>
                        <a:rPr lang="es-CO" sz="1200" u="none" strike="noStrike" dirty="0"/>
                        <a:t>Local</a:t>
                      </a:r>
                      <a:endParaRPr lang="es-CO" sz="1200" b="0" i="0" u="none" strike="noStrike" dirty="0">
                        <a:solidFill>
                          <a:srgbClr val="000000"/>
                        </a:solidFill>
                        <a:latin typeface="+mn-lt"/>
                      </a:endParaRPr>
                    </a:p>
                  </a:txBody>
                  <a:tcPr marL="0" marR="0" marT="0" marB="0" anchor="b"/>
                </a:tc>
                <a:tc>
                  <a:txBody>
                    <a:bodyPr/>
                    <a:lstStyle/>
                    <a:p>
                      <a:pPr algn="ctr" fontAlgn="b"/>
                      <a:r>
                        <a:rPr lang="es-CO" sz="1200" u="none" strike="noStrike" dirty="0"/>
                        <a:t>             8.286 </a:t>
                      </a:r>
                      <a:endParaRPr lang="es-CO" sz="1200" b="1" i="0" u="none" strike="noStrike" dirty="0">
                        <a:solidFill>
                          <a:srgbClr val="4A452A"/>
                        </a:solidFill>
                        <a:latin typeface="+mn-lt"/>
                      </a:endParaRPr>
                    </a:p>
                  </a:txBody>
                  <a:tcPr marL="0" marR="0" marT="0" marB="0" anchor="b"/>
                </a:tc>
                <a:tc>
                  <a:txBody>
                    <a:bodyPr/>
                    <a:lstStyle/>
                    <a:p>
                      <a:pPr algn="l" fontAlgn="b"/>
                      <a:r>
                        <a:rPr lang="es-CO" sz="1200" u="none" strike="noStrike"/>
                        <a:t>Km. carril</a:t>
                      </a:r>
                      <a:endParaRPr lang="es-CO" sz="1200" b="0" i="0" u="none" strike="noStrike">
                        <a:solidFill>
                          <a:srgbClr val="000000"/>
                        </a:solidFill>
                        <a:latin typeface="+mn-lt"/>
                      </a:endParaRPr>
                    </a:p>
                  </a:txBody>
                  <a:tcPr marL="0" marR="0" marT="0" marB="0" anchor="b"/>
                </a:tc>
              </a:tr>
              <a:tr h="271167">
                <a:tc>
                  <a:txBody>
                    <a:bodyPr/>
                    <a:lstStyle/>
                    <a:p>
                      <a:pPr algn="l" fontAlgn="b"/>
                      <a:r>
                        <a:rPr lang="es-CO" sz="1200" u="none" strike="noStrike" dirty="0"/>
                        <a:t>Intermedia</a:t>
                      </a:r>
                      <a:endParaRPr lang="es-CO" sz="1200" b="0" i="0" u="none" strike="noStrike" dirty="0">
                        <a:solidFill>
                          <a:srgbClr val="000000"/>
                        </a:solidFill>
                        <a:latin typeface="+mn-lt"/>
                      </a:endParaRPr>
                    </a:p>
                  </a:txBody>
                  <a:tcPr marL="0" marR="0" marT="0" marB="0" anchor="b"/>
                </a:tc>
                <a:tc>
                  <a:txBody>
                    <a:bodyPr/>
                    <a:lstStyle/>
                    <a:p>
                      <a:pPr algn="ctr" fontAlgn="b"/>
                      <a:r>
                        <a:rPr lang="es-CO" sz="1200" u="none" strike="noStrike" dirty="0"/>
                        <a:t>             3.548 </a:t>
                      </a:r>
                      <a:endParaRPr lang="es-CO" sz="1200" b="1" i="0" u="none" strike="noStrike" dirty="0">
                        <a:solidFill>
                          <a:srgbClr val="4A452A"/>
                        </a:solidFill>
                        <a:latin typeface="+mn-lt"/>
                      </a:endParaRPr>
                    </a:p>
                  </a:txBody>
                  <a:tcPr marL="0" marR="0" marT="0" marB="0" anchor="b"/>
                </a:tc>
                <a:tc>
                  <a:txBody>
                    <a:bodyPr/>
                    <a:lstStyle/>
                    <a:p>
                      <a:pPr algn="l" fontAlgn="b"/>
                      <a:r>
                        <a:rPr lang="es-CO" sz="1200" u="none" strike="noStrike" dirty="0"/>
                        <a:t>Km. carril</a:t>
                      </a:r>
                      <a:endParaRPr lang="es-CO" sz="1200" b="0" i="0" u="none" strike="noStrike" dirty="0">
                        <a:solidFill>
                          <a:srgbClr val="000000"/>
                        </a:solidFill>
                        <a:latin typeface="+mn-lt"/>
                      </a:endParaRPr>
                    </a:p>
                  </a:txBody>
                  <a:tcPr marL="0" marR="0" marT="0" marB="0" anchor="b"/>
                </a:tc>
              </a:tr>
              <a:tr h="271167">
                <a:tc>
                  <a:txBody>
                    <a:bodyPr/>
                    <a:lstStyle/>
                    <a:p>
                      <a:pPr algn="l" fontAlgn="b"/>
                      <a:r>
                        <a:rPr lang="es-CO" sz="1200" u="none" strike="noStrike" dirty="0"/>
                        <a:t>Arterial</a:t>
                      </a:r>
                      <a:endParaRPr lang="es-CO" sz="1200" b="0" i="0" u="none" strike="noStrike" dirty="0">
                        <a:solidFill>
                          <a:srgbClr val="000000"/>
                        </a:solidFill>
                        <a:latin typeface="+mn-lt"/>
                      </a:endParaRPr>
                    </a:p>
                  </a:txBody>
                  <a:tcPr marL="0" marR="0" marT="0" marB="0" anchor="b"/>
                </a:tc>
                <a:tc>
                  <a:txBody>
                    <a:bodyPr/>
                    <a:lstStyle/>
                    <a:p>
                      <a:pPr algn="ctr" fontAlgn="b"/>
                      <a:r>
                        <a:rPr lang="es-CO" sz="1200" u="none" strike="noStrike" dirty="0"/>
                        <a:t>             2.677 </a:t>
                      </a:r>
                      <a:endParaRPr lang="es-CO" sz="1200" b="1" i="0" u="none" strike="noStrike" dirty="0">
                        <a:solidFill>
                          <a:srgbClr val="4A452A"/>
                        </a:solidFill>
                        <a:latin typeface="+mn-lt"/>
                      </a:endParaRPr>
                    </a:p>
                  </a:txBody>
                  <a:tcPr marL="0" marR="0" marT="0" marB="0" anchor="b"/>
                </a:tc>
                <a:tc>
                  <a:txBody>
                    <a:bodyPr/>
                    <a:lstStyle/>
                    <a:p>
                      <a:pPr algn="l" fontAlgn="b"/>
                      <a:r>
                        <a:rPr lang="es-CO" sz="1200" u="none" strike="noStrike" dirty="0"/>
                        <a:t>Km. carril</a:t>
                      </a:r>
                      <a:endParaRPr lang="es-CO" sz="1200" b="0" i="0" u="none" strike="noStrike" dirty="0">
                        <a:solidFill>
                          <a:srgbClr val="000000"/>
                        </a:solidFill>
                        <a:latin typeface="+mn-lt"/>
                      </a:endParaRPr>
                    </a:p>
                  </a:txBody>
                  <a:tcPr marL="0" marR="0" marT="0" marB="0" anchor="b"/>
                </a:tc>
              </a:tr>
            </a:tbl>
          </a:graphicData>
        </a:graphic>
      </p:graphicFrame>
      <p:graphicFrame>
        <p:nvGraphicFramePr>
          <p:cNvPr id="33" name="13 Gráfico"/>
          <p:cNvGraphicFramePr/>
          <p:nvPr/>
        </p:nvGraphicFramePr>
        <p:xfrm>
          <a:off x="4" y="2375345"/>
          <a:ext cx="4216045" cy="1765739"/>
        </p:xfrm>
        <a:graphic>
          <a:graphicData uri="http://schemas.openxmlformats.org/drawingml/2006/chart">
            <c:chart xmlns:c="http://schemas.openxmlformats.org/drawingml/2006/chart" xmlns:r="http://schemas.openxmlformats.org/officeDocument/2006/relationships" r:id="rId2"/>
          </a:graphicData>
        </a:graphic>
      </p:graphicFrame>
      <p:sp>
        <p:nvSpPr>
          <p:cNvPr id="34" name="CuadroTexto 5"/>
          <p:cNvSpPr txBox="1"/>
          <p:nvPr/>
        </p:nvSpPr>
        <p:spPr>
          <a:xfrm>
            <a:off x="5056641" y="981423"/>
            <a:ext cx="3004270" cy="369332"/>
          </a:xfrm>
          <a:prstGeom prst="rect">
            <a:avLst/>
          </a:prstGeom>
          <a:noFill/>
        </p:spPr>
        <p:txBody>
          <a:bodyPr wrap="square" rtlCol="0">
            <a:spAutoFit/>
          </a:bodyPr>
          <a:lstStyle/>
          <a:p>
            <a:pPr>
              <a:buNone/>
            </a:pPr>
            <a:r>
              <a:rPr lang="es-CO" b="1" dirty="0" smtClean="0">
                <a:latin typeface="+mj-lt"/>
              </a:rPr>
              <a:t>Estado General de las Calles</a:t>
            </a:r>
            <a:endParaRPr lang="es-ES" b="1" dirty="0">
              <a:latin typeface="+mj-lt"/>
            </a:endParaRPr>
          </a:p>
        </p:txBody>
      </p:sp>
      <p:pic>
        <p:nvPicPr>
          <p:cNvPr id="36" name="Picture 19"/>
          <p:cNvPicPr>
            <a:picLocks noChangeAspect="1" noChangeArrowheads="1"/>
          </p:cNvPicPr>
          <p:nvPr/>
        </p:nvPicPr>
        <p:blipFill>
          <a:blip r:embed="rId3" cstate="print"/>
          <a:srcRect/>
          <a:stretch>
            <a:fillRect/>
          </a:stretch>
        </p:blipFill>
        <p:spPr bwMode="auto">
          <a:xfrm>
            <a:off x="5016232" y="1747945"/>
            <a:ext cx="3085088" cy="2151851"/>
          </a:xfrm>
          <a:prstGeom prst="rect">
            <a:avLst/>
          </a:prstGeom>
          <a:noFill/>
          <a:ln w="9525">
            <a:noFill/>
            <a:miter lim="800000"/>
            <a:headEnd/>
            <a:tailEnd/>
          </a:ln>
          <a:effectLst/>
        </p:spPr>
      </p:pic>
      <p:cxnSp>
        <p:nvCxnSpPr>
          <p:cNvPr id="37" name="36 Conector recto"/>
          <p:cNvCxnSpPr/>
          <p:nvPr/>
        </p:nvCxnSpPr>
        <p:spPr>
          <a:xfrm>
            <a:off x="4477410" y="1113624"/>
            <a:ext cx="0" cy="3026983"/>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40 Conector recto"/>
          <p:cNvCxnSpPr/>
          <p:nvPr/>
        </p:nvCxnSpPr>
        <p:spPr>
          <a:xfrm>
            <a:off x="324424" y="4140607"/>
            <a:ext cx="37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49 Rectángulo"/>
          <p:cNvSpPr/>
          <p:nvPr/>
        </p:nvSpPr>
        <p:spPr>
          <a:xfrm>
            <a:off x="1713190" y="4479834"/>
            <a:ext cx="5528441" cy="378372"/>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smtClean="0"/>
              <a:t>El PMS para Bogotá se puede ejecutar en tres fases :</a:t>
            </a:r>
            <a:endParaRPr lang="es-CO" b="1" dirty="0"/>
          </a:p>
        </p:txBody>
      </p:sp>
      <p:grpSp>
        <p:nvGrpSpPr>
          <p:cNvPr id="30" name="Grupo 29"/>
          <p:cNvGrpSpPr/>
          <p:nvPr/>
        </p:nvGrpSpPr>
        <p:grpSpPr>
          <a:xfrm>
            <a:off x="247290" y="4984565"/>
            <a:ext cx="8460234" cy="1516916"/>
            <a:chOff x="2281869" y="2694198"/>
            <a:chExt cx="7915291" cy="2355251"/>
          </a:xfrm>
        </p:grpSpPr>
        <p:sp>
          <p:nvSpPr>
            <p:cNvPr id="31" name="Rectángulo 30"/>
            <p:cNvSpPr/>
            <p:nvPr/>
          </p:nvSpPr>
          <p:spPr>
            <a:xfrm>
              <a:off x="4751461" y="3001795"/>
              <a:ext cx="5055110" cy="729937"/>
            </a:xfrm>
            <a:prstGeom prst="rect">
              <a:avLst/>
            </a:prstGeom>
            <a:solidFill>
              <a:srgbClr val="72A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s-ES" sz="1400" i="1" dirty="0">
                  <a:solidFill>
                    <a:prstClr val="white"/>
                  </a:solidFill>
                  <a:latin typeface="Helvetica Neue Medium"/>
                  <a:cs typeface="Helvetica Neue Medium"/>
                </a:rPr>
                <a:t>FASE </a:t>
              </a:r>
              <a:r>
                <a:rPr lang="es-ES" sz="1400" i="1" dirty="0" smtClean="0">
                  <a:solidFill>
                    <a:prstClr val="white"/>
                  </a:solidFill>
                  <a:latin typeface="Helvetica Neue Medium"/>
                  <a:cs typeface="Helvetica Neue Medium"/>
                </a:rPr>
                <a:t>2 y 3</a:t>
              </a:r>
              <a:endParaRPr lang="es-ES" sz="1400" i="1" dirty="0">
                <a:solidFill>
                  <a:prstClr val="white"/>
                </a:solidFill>
                <a:latin typeface="Helvetica Neue Medium"/>
                <a:cs typeface="Helvetica Neue Medium"/>
              </a:endParaRPr>
            </a:p>
          </p:txBody>
        </p:sp>
        <p:sp>
          <p:nvSpPr>
            <p:cNvPr id="35" name="Flecha derecha 34"/>
            <p:cNvSpPr/>
            <p:nvPr/>
          </p:nvSpPr>
          <p:spPr>
            <a:xfrm>
              <a:off x="9388921" y="2694198"/>
              <a:ext cx="808239" cy="1357159"/>
            </a:xfrm>
            <a:prstGeom prst="rightArrow">
              <a:avLst/>
            </a:prstGeom>
            <a:solidFill>
              <a:srgbClr val="72A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s-ES" sz="1400">
                <a:solidFill>
                  <a:prstClr val="white"/>
                </a:solidFill>
              </a:endParaRPr>
            </a:p>
          </p:txBody>
        </p:sp>
        <p:sp>
          <p:nvSpPr>
            <p:cNvPr id="38" name="4 CuadroTexto"/>
            <p:cNvSpPr txBox="1">
              <a:spLocks noChangeArrowheads="1"/>
            </p:cNvSpPr>
            <p:nvPr/>
          </p:nvSpPr>
          <p:spPr bwMode="auto">
            <a:xfrm>
              <a:off x="5085380" y="3759195"/>
              <a:ext cx="4387271" cy="1290254"/>
            </a:xfrm>
            <a:prstGeom prst="rect">
              <a:avLst/>
            </a:prstGeom>
          </p:spPr>
          <p:txBody>
            <a:bodyPr wrap="square">
              <a:spAutoFit/>
            </a:bodyPr>
            <a:lstStyle/>
            <a:p>
              <a:pPr defTabSz="685800">
                <a:defRPr/>
              </a:pPr>
              <a:r>
                <a:rPr lang="es-CO" sz="1200" i="1" dirty="0" smtClean="0">
                  <a:solidFill>
                    <a:srgbClr val="5C181D"/>
                  </a:solidFill>
                  <a:latin typeface="Helvetica Neue Light"/>
                  <a:cs typeface="Helvetica Neue Light"/>
                </a:rPr>
                <a:t>Estructuración </a:t>
              </a:r>
              <a:r>
                <a:rPr lang="es-CO" sz="1200" i="1" dirty="0">
                  <a:solidFill>
                    <a:srgbClr val="5C181D"/>
                  </a:solidFill>
                  <a:latin typeface="Helvetica Neue Light"/>
                  <a:cs typeface="Helvetica Neue Light"/>
                </a:rPr>
                <a:t>técnica, jurídica y financiera de </a:t>
              </a:r>
              <a:r>
                <a:rPr lang="es-CO" sz="1200" i="1" dirty="0" smtClean="0">
                  <a:solidFill>
                    <a:srgbClr val="5C181D"/>
                  </a:solidFill>
                  <a:latin typeface="Helvetica Neue Light"/>
                  <a:cs typeface="Helvetica Neue Light"/>
                </a:rPr>
                <a:t>un APP para unas </a:t>
              </a:r>
              <a:r>
                <a:rPr lang="es-CO" sz="1200" i="1" dirty="0">
                  <a:solidFill>
                    <a:srgbClr val="5C181D"/>
                  </a:solidFill>
                  <a:latin typeface="Helvetica Neue Light"/>
                  <a:cs typeface="Helvetica Neue Light"/>
                </a:rPr>
                <a:t>zonas o sectores de la malla </a:t>
              </a:r>
              <a:r>
                <a:rPr lang="es-CO" sz="1200" i="1" dirty="0" smtClean="0">
                  <a:solidFill>
                    <a:srgbClr val="5C181D"/>
                  </a:solidFill>
                  <a:latin typeface="Helvetica Neue Light"/>
                  <a:cs typeface="Helvetica Neue Light"/>
                </a:rPr>
                <a:t>vial. Incluye acompañamiento a la licitación, hasta la adjudicación</a:t>
              </a:r>
            </a:p>
            <a:p>
              <a:pPr defTabSz="685800">
                <a:defRPr/>
              </a:pPr>
              <a:r>
                <a:rPr lang="en-US" sz="1200" b="1" i="1" dirty="0" smtClean="0">
                  <a:solidFill>
                    <a:srgbClr val="5C181D"/>
                  </a:solidFill>
                  <a:latin typeface="Helvetica Neue"/>
                  <a:cs typeface="Helvetica Neue"/>
                </a:rPr>
                <a:t>10 MESES</a:t>
              </a:r>
              <a:endParaRPr lang="en-US" sz="1200" b="1" i="1" dirty="0">
                <a:solidFill>
                  <a:srgbClr val="5C181D"/>
                </a:solidFill>
                <a:latin typeface="Helvetica Neue"/>
                <a:cs typeface="Helvetica Neue"/>
              </a:endParaRPr>
            </a:p>
          </p:txBody>
        </p:sp>
        <p:sp>
          <p:nvSpPr>
            <p:cNvPr id="39" name="Rectángulo 38"/>
            <p:cNvSpPr/>
            <p:nvPr/>
          </p:nvSpPr>
          <p:spPr>
            <a:xfrm>
              <a:off x="2303461" y="2999774"/>
              <a:ext cx="2448000" cy="731957"/>
            </a:xfrm>
            <a:prstGeom prst="rect">
              <a:avLst/>
            </a:prstGeom>
            <a:solidFill>
              <a:srgbClr val="0A86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s-ES" sz="1400" i="1" dirty="0">
                  <a:solidFill>
                    <a:prstClr val="white"/>
                  </a:solidFill>
                  <a:latin typeface="Helvetica Neue Medium"/>
                  <a:cs typeface="Helvetica Neue Medium"/>
                </a:rPr>
                <a:t>FASE 1</a:t>
              </a:r>
            </a:p>
          </p:txBody>
        </p:sp>
        <p:sp>
          <p:nvSpPr>
            <p:cNvPr id="40" name="4 CuadroTexto"/>
            <p:cNvSpPr txBox="1">
              <a:spLocks noChangeArrowheads="1"/>
            </p:cNvSpPr>
            <p:nvPr/>
          </p:nvSpPr>
          <p:spPr bwMode="auto">
            <a:xfrm>
              <a:off x="2281869" y="3834010"/>
              <a:ext cx="2432330" cy="1003531"/>
            </a:xfrm>
            <a:prstGeom prst="rect">
              <a:avLst/>
            </a:prstGeom>
          </p:spPr>
          <p:txBody>
            <a:bodyPr wrap="square">
              <a:spAutoFit/>
            </a:bodyPr>
            <a:lstStyle/>
            <a:p>
              <a:pPr defTabSz="685800">
                <a:defRPr/>
              </a:pPr>
              <a:r>
                <a:rPr lang="es-CO" sz="1200" i="1" dirty="0">
                  <a:solidFill>
                    <a:srgbClr val="5C181D"/>
                  </a:solidFill>
                  <a:latin typeface="Helvetica Neue Light"/>
                  <a:cs typeface="Helvetica Neue Light"/>
                </a:rPr>
                <a:t>Diseño esquema de transacción</a:t>
              </a:r>
            </a:p>
            <a:p>
              <a:pPr defTabSz="685800">
                <a:defRPr/>
              </a:pPr>
              <a:r>
                <a:rPr lang="en-US" sz="1200" b="1" i="1" dirty="0">
                  <a:solidFill>
                    <a:srgbClr val="5C181D"/>
                  </a:solidFill>
                  <a:latin typeface="Helvetica Neue Light"/>
                  <a:cs typeface="Helvetica Neue Light"/>
                </a:rPr>
                <a:t>3</a:t>
              </a:r>
              <a:r>
                <a:rPr lang="en-US" sz="1200" b="1" i="1" dirty="0" smtClean="0">
                  <a:solidFill>
                    <a:srgbClr val="5C181D"/>
                  </a:solidFill>
                  <a:latin typeface="Helvetica Neue Light"/>
                  <a:cs typeface="Helvetica Neue Light"/>
                </a:rPr>
                <a:t> MESES</a:t>
              </a:r>
              <a:endParaRPr lang="en-US" sz="1200" b="1" i="1" dirty="0">
                <a:solidFill>
                  <a:srgbClr val="5C181D"/>
                </a:solidFill>
                <a:latin typeface="Helvetica Neue Light"/>
                <a:cs typeface="Helvetica Neue Light"/>
              </a:endParaRPr>
            </a:p>
            <a:p>
              <a:pPr defTabSz="685800">
                <a:defRPr/>
              </a:pPr>
              <a:endParaRPr lang="en-US" sz="1200" b="1" i="1" dirty="0">
                <a:solidFill>
                  <a:prstClr val="black">
                    <a:lumMod val="65000"/>
                    <a:lumOff val="35000"/>
                  </a:prstClr>
                </a:solidFill>
                <a:latin typeface="Helvetica Neue"/>
                <a:cs typeface="Helvetica Neue"/>
              </a:endParaRPr>
            </a:p>
          </p:txBody>
        </p:sp>
      </p:grpSp>
      <p:sp>
        <p:nvSpPr>
          <p:cNvPr id="16"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000" b="1" dirty="0">
                <a:latin typeface="Arial" pitchFamily="34" charset="0"/>
                <a:ea typeface="MS PGothic" pitchFamily="34" charset="-128"/>
                <a:cs typeface="+mn-cs"/>
              </a:rPr>
              <a:t>Descripción del proyecto para Bogotá</a:t>
            </a:r>
          </a:p>
        </p:txBody>
      </p:sp>
    </p:spTree>
    <p:extLst>
      <p:ext uri="{BB962C8B-B14F-4D97-AF65-F5344CB8AC3E}">
        <p14:creationId xmlns:p14="http://schemas.microsoft.com/office/powerpoint/2010/main" val="380396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to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2" name="Diapositiva de think-cell" r:id="rId4" imgW="493" imgH="493" progId="TCLayout.ActiveDocument.1">
                  <p:embed/>
                </p:oleObj>
              </mc:Choice>
              <mc:Fallback>
                <p:oleObj name="Diapositiva de think-cell" r:id="rId4" imgW="493" imgH="49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ángulo redondeado 1"/>
          <p:cNvSpPr/>
          <p:nvPr/>
        </p:nvSpPr>
        <p:spPr>
          <a:xfrm>
            <a:off x="349590" y="1672281"/>
            <a:ext cx="2700000" cy="54000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100" b="1" dirty="0" smtClean="0">
                <a:latin typeface="Century Gothic" panose="020B0502020202020204" pitchFamily="34" charset="0"/>
              </a:rPr>
              <a:t>Fase I: Diseño esquema de transacción</a:t>
            </a:r>
            <a:endParaRPr lang="es-CO" sz="1100" b="1" dirty="0">
              <a:latin typeface="Century Gothic" panose="020B0502020202020204" pitchFamily="34" charset="0"/>
            </a:endParaRPr>
          </a:p>
        </p:txBody>
      </p:sp>
      <p:sp>
        <p:nvSpPr>
          <p:cNvPr id="14" name="Rectángulo redondeado 13"/>
          <p:cNvSpPr/>
          <p:nvPr/>
        </p:nvSpPr>
        <p:spPr>
          <a:xfrm>
            <a:off x="3226438" y="1672281"/>
            <a:ext cx="2700000" cy="54000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100" b="1" dirty="0" smtClean="0">
                <a:latin typeface="Century Gothic" panose="020B0502020202020204" pitchFamily="34" charset="0"/>
              </a:rPr>
              <a:t>Fase II: Estructuración integral del programa</a:t>
            </a:r>
            <a:endParaRPr lang="es-CO" sz="1100" b="1" dirty="0">
              <a:latin typeface="Century Gothic" panose="020B0502020202020204" pitchFamily="34" charset="0"/>
            </a:endParaRPr>
          </a:p>
        </p:txBody>
      </p:sp>
      <p:sp>
        <p:nvSpPr>
          <p:cNvPr id="15" name="Rectángulo redondeado 14"/>
          <p:cNvSpPr/>
          <p:nvPr/>
        </p:nvSpPr>
        <p:spPr>
          <a:xfrm>
            <a:off x="6103286" y="1672281"/>
            <a:ext cx="2700000" cy="54000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100" b="1" dirty="0" smtClean="0">
                <a:latin typeface="Century Gothic" panose="020B0502020202020204" pitchFamily="34" charset="0"/>
              </a:rPr>
              <a:t>Fase III: Acompañamiento en el proceso de licitación y adjudicación</a:t>
            </a:r>
            <a:endParaRPr lang="es-CO" sz="1100" b="1" dirty="0">
              <a:latin typeface="Century Gothic" panose="020B0502020202020204" pitchFamily="34" charset="0"/>
            </a:endParaRPr>
          </a:p>
        </p:txBody>
      </p:sp>
      <p:sp>
        <p:nvSpPr>
          <p:cNvPr id="18" name="Rectángulo redondeado 17"/>
          <p:cNvSpPr/>
          <p:nvPr/>
        </p:nvSpPr>
        <p:spPr>
          <a:xfrm>
            <a:off x="349590" y="2317901"/>
            <a:ext cx="2700000" cy="343517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Análisis modelos de transacción y planes de financiación para proyectos similares</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Análisis alternativas de modelos de transacción para la contratación de la implementación del programa y sus interventorías</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Definir metodología conceptual de intervenciones</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Metodología de priorización</a:t>
            </a:r>
          </a:p>
          <a:p>
            <a:pPr marL="171450" indent="-171450">
              <a:buFont typeface="Arial" panose="020B0604020202020204" pitchFamily="34" charset="0"/>
              <a:buChar char="•"/>
            </a:pPr>
            <a:endParaRPr lang="es-CO" sz="1100" dirty="0">
              <a:solidFill>
                <a:schemeClr val="tx1"/>
              </a:solidFill>
              <a:latin typeface="Century Gothic" panose="020B0502020202020204" pitchFamily="34" charset="0"/>
            </a:endParaRPr>
          </a:p>
        </p:txBody>
      </p:sp>
      <p:sp>
        <p:nvSpPr>
          <p:cNvPr id="19" name="Rectángulo redondeado 18"/>
          <p:cNvSpPr/>
          <p:nvPr/>
        </p:nvSpPr>
        <p:spPr>
          <a:xfrm>
            <a:off x="3226438" y="2317901"/>
            <a:ext cx="2700000" cy="343517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Recolección e identificación de los estudios existentes sobre el programa</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Debida diligencia</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Análisis de riesgos</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Estructuración técnica, financiera y legal</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Elaboración del CPP</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Promoción del Programa</a:t>
            </a:r>
          </a:p>
          <a:p>
            <a:pPr marL="171450" indent="-171450" algn="just">
              <a:spcBef>
                <a:spcPts val="600"/>
              </a:spcBef>
              <a:spcAft>
                <a:spcPts val="600"/>
              </a:spcAft>
              <a:buFont typeface="Arial" panose="020B0604020202020204" pitchFamily="34" charset="0"/>
              <a:buChar char="•"/>
            </a:pPr>
            <a:r>
              <a:rPr lang="es-CO" sz="1100" dirty="0" smtClean="0">
                <a:solidFill>
                  <a:schemeClr val="tx1"/>
                </a:solidFill>
                <a:latin typeface="Century Gothic" panose="020B0502020202020204" pitchFamily="34" charset="0"/>
              </a:rPr>
              <a:t>Apoyo implementación cuarto de datos</a:t>
            </a:r>
            <a:endParaRPr lang="es-CO" sz="1100" dirty="0">
              <a:solidFill>
                <a:schemeClr val="tx1"/>
              </a:solidFill>
              <a:latin typeface="Century Gothic" panose="020B0502020202020204" pitchFamily="34" charset="0"/>
            </a:endParaRPr>
          </a:p>
          <a:p>
            <a:pPr algn="ctr"/>
            <a:endParaRPr lang="es-CO" dirty="0"/>
          </a:p>
        </p:txBody>
      </p:sp>
      <p:sp>
        <p:nvSpPr>
          <p:cNvPr id="20" name="Rectángulo redondeado 19"/>
          <p:cNvSpPr/>
          <p:nvPr/>
        </p:nvSpPr>
        <p:spPr>
          <a:xfrm>
            <a:off x="6103286" y="2317901"/>
            <a:ext cx="2700000" cy="3435178"/>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171450" indent="-171450" algn="just">
              <a:buFont typeface="Arial" panose="020B0604020202020204" pitchFamily="34" charset="0"/>
              <a:buChar char="•"/>
            </a:pPr>
            <a:r>
              <a:rPr lang="es-CO" sz="1100" dirty="0" smtClean="0">
                <a:solidFill>
                  <a:schemeClr val="tx1"/>
                </a:solidFill>
                <a:latin typeface="Century Gothic" panose="020B0502020202020204" pitchFamily="34" charset="0"/>
              </a:rPr>
              <a:t>Apoyo en el proceso de licitación y en las actuaciones previas a los procesos de selección</a:t>
            </a:r>
          </a:p>
          <a:p>
            <a:pPr marL="171450" indent="-171450" algn="just">
              <a:buFont typeface="Arial" panose="020B0604020202020204" pitchFamily="34" charset="0"/>
              <a:buChar char="•"/>
            </a:pPr>
            <a:endParaRPr lang="es-CO" sz="1100" dirty="0">
              <a:solidFill>
                <a:schemeClr val="tx1"/>
              </a:solidFill>
              <a:latin typeface="Century Gothic" panose="020B0502020202020204" pitchFamily="34" charset="0"/>
            </a:endParaRPr>
          </a:p>
          <a:p>
            <a:pPr marL="171450" indent="-171450" algn="just">
              <a:buFont typeface="Arial" panose="020B0604020202020204" pitchFamily="34" charset="0"/>
              <a:buChar char="•"/>
            </a:pPr>
            <a:r>
              <a:rPr lang="es-CO" sz="1100" dirty="0" smtClean="0">
                <a:solidFill>
                  <a:schemeClr val="tx1"/>
                </a:solidFill>
                <a:latin typeface="Century Gothic" panose="020B0502020202020204" pitchFamily="34" charset="0"/>
              </a:rPr>
              <a:t>Asesoramiento y acompañamiento al Distrito hasta la adjudicación del Proyecto</a:t>
            </a:r>
            <a:endParaRPr lang="es-CO" sz="1100" dirty="0">
              <a:solidFill>
                <a:schemeClr val="tx1"/>
              </a:solidFill>
              <a:latin typeface="Century Gothic" panose="020B0502020202020204" pitchFamily="34" charset="0"/>
            </a:endParaRPr>
          </a:p>
        </p:txBody>
      </p:sp>
      <p:cxnSp>
        <p:nvCxnSpPr>
          <p:cNvPr id="13" name="Conector recto 12"/>
          <p:cNvCxnSpPr/>
          <p:nvPr/>
        </p:nvCxnSpPr>
        <p:spPr>
          <a:xfrm>
            <a:off x="3113903" y="1672281"/>
            <a:ext cx="0" cy="4080798"/>
          </a:xfrm>
          <a:prstGeom prst="line">
            <a:avLst/>
          </a:prstGeom>
          <a:ln w="3175">
            <a:prstDash val="dash"/>
          </a:ln>
        </p:spPr>
        <p:style>
          <a:lnRef idx="2">
            <a:schemeClr val="dk1"/>
          </a:lnRef>
          <a:fillRef idx="0">
            <a:schemeClr val="dk1"/>
          </a:fillRef>
          <a:effectRef idx="1">
            <a:schemeClr val="dk1"/>
          </a:effectRef>
          <a:fontRef idx="minor">
            <a:schemeClr val="tx1"/>
          </a:fontRef>
        </p:style>
      </p:cxnSp>
      <p:cxnSp>
        <p:nvCxnSpPr>
          <p:cNvPr id="24" name="Conector recto 23"/>
          <p:cNvCxnSpPr/>
          <p:nvPr/>
        </p:nvCxnSpPr>
        <p:spPr>
          <a:xfrm>
            <a:off x="5993027" y="1672281"/>
            <a:ext cx="0" cy="4080798"/>
          </a:xfrm>
          <a:prstGeom prst="line">
            <a:avLst/>
          </a:prstGeom>
          <a:ln w="3175">
            <a:prstDash val="dash"/>
          </a:ln>
        </p:spPr>
        <p:style>
          <a:lnRef idx="2">
            <a:schemeClr val="dk1"/>
          </a:lnRef>
          <a:fillRef idx="0">
            <a:schemeClr val="dk1"/>
          </a:fillRef>
          <a:effectRef idx="1">
            <a:schemeClr val="dk1"/>
          </a:effectRef>
          <a:fontRef idx="minor">
            <a:schemeClr val="tx1"/>
          </a:fontRef>
        </p:style>
      </p:cxnSp>
      <p:sp>
        <p:nvSpPr>
          <p:cNvPr id="16" name="2 Título"/>
          <p:cNvSpPr txBox="1">
            <a:spLocks/>
          </p:cNvSpPr>
          <p:nvPr/>
        </p:nvSpPr>
        <p:spPr>
          <a:xfrm>
            <a:off x="2286004" y="187037"/>
            <a:ext cx="41251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O" sz="2000" b="1" dirty="0">
                <a:latin typeface="Arial" pitchFamily="34" charset="0"/>
                <a:ea typeface="MS PGothic" pitchFamily="34" charset="-128"/>
                <a:cs typeface="+mn-cs"/>
              </a:rPr>
              <a:t>Descripción del proyecto para Bogotá</a:t>
            </a:r>
          </a:p>
        </p:txBody>
      </p:sp>
    </p:spTree>
    <p:extLst>
      <p:ext uri="{BB962C8B-B14F-4D97-AF65-F5344CB8AC3E}">
        <p14:creationId xmlns:p14="http://schemas.microsoft.com/office/powerpoint/2010/main" val="305869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65A2B5E7-B2B4-EB49-8FEC-8B8E3600867E}"/>
              </a:ext>
            </a:extLst>
          </p:cNvPr>
          <p:cNvPicPr>
            <a:picLocks noChangeAspect="1"/>
          </p:cNvPicPr>
          <p:nvPr/>
        </p:nvPicPr>
        <p:blipFill>
          <a:blip r:embed="rId2"/>
          <a:stretch>
            <a:fillRect/>
          </a:stretch>
        </p:blipFill>
        <p:spPr>
          <a:xfrm>
            <a:off x="0" y="857250"/>
            <a:ext cx="9144000" cy="5143500"/>
          </a:xfrm>
          <a:prstGeom prst="rect">
            <a:avLst/>
          </a:prstGeom>
        </p:spPr>
      </p:pic>
      <p:pic>
        <p:nvPicPr>
          <p:cNvPr id="4" name="Imagen 3">
            <a:extLst>
              <a:ext uri="{FF2B5EF4-FFF2-40B4-BE49-F238E27FC236}">
                <a16:creationId xmlns="" xmlns:a16="http://schemas.microsoft.com/office/drawing/2014/main" id="{58F42A35-F98E-7D4D-91AC-8FB2364D46BC}"/>
              </a:ext>
            </a:extLst>
          </p:cNvPr>
          <p:cNvPicPr>
            <a:picLocks noChangeAspect="1"/>
          </p:cNvPicPr>
          <p:nvPr/>
        </p:nvPicPr>
        <p:blipFill>
          <a:blip r:embed="rId3"/>
          <a:stretch>
            <a:fillRect/>
          </a:stretch>
        </p:blipFill>
        <p:spPr>
          <a:xfrm>
            <a:off x="885828" y="2157359"/>
            <a:ext cx="6937892" cy="2543282"/>
          </a:xfrm>
          <a:prstGeom prst="rect">
            <a:avLst/>
          </a:prstGeom>
        </p:spPr>
      </p:pic>
      <p:sp>
        <p:nvSpPr>
          <p:cNvPr id="5" name="Título 1"/>
          <p:cNvSpPr txBox="1">
            <a:spLocks/>
          </p:cNvSpPr>
          <p:nvPr/>
        </p:nvSpPr>
        <p:spPr>
          <a:xfrm>
            <a:off x="3836120" y="2853428"/>
            <a:ext cx="3578659" cy="971864"/>
          </a:xfrm>
          <a:prstGeom prst="rect">
            <a:avLst/>
          </a:prstGeom>
          <a:ln w="12700">
            <a:solidFill>
              <a:srgbClr val="F6DA0A"/>
            </a:solidFill>
            <a:prstDash val="sysDot"/>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3600" dirty="0" smtClean="0">
                <a:solidFill>
                  <a:schemeClr val="bg1"/>
                </a:solidFill>
                <a:latin typeface="Arial Rounded MT Bold" panose="020F0704030504030204" pitchFamily="34" charset="0"/>
              </a:rPr>
              <a:t>Gracias</a:t>
            </a:r>
          </a:p>
          <a:p>
            <a:endParaRPr lang="es-ES" sz="3600" dirty="0">
              <a:solidFill>
                <a:schemeClr val="bg1"/>
              </a:solidFill>
              <a:latin typeface="Arial Rounded MT Bold" panose="020F0704030504030204" pitchFamily="34" charset="0"/>
            </a:endParaRPr>
          </a:p>
          <a:p>
            <a:r>
              <a:rPr lang="es-ES" sz="2400" dirty="0" err="1" smtClean="0">
                <a:solidFill>
                  <a:schemeClr val="bg1"/>
                </a:solidFill>
                <a:latin typeface="Arial Rounded MT Bold" panose="020F0704030504030204" pitchFamily="34" charset="0"/>
              </a:rPr>
              <a:t>dsanchez@fdn.com.co</a:t>
            </a:r>
            <a:endParaRPr lang="es-ES" sz="2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81126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65528" y="1286970"/>
            <a:ext cx="7848600"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VE" altLang="es-CO" dirty="0"/>
          </a:p>
          <a:p>
            <a:pPr algn="just">
              <a:buFontTx/>
              <a:buChar char="•"/>
            </a:pPr>
            <a:r>
              <a:rPr lang="es-ES_tradnl" sz="2000" dirty="0">
                <a:ea typeface="Calibri" panose="020F0502020204030204" pitchFamily="34" charset="0"/>
                <a:cs typeface="Times New Roman" panose="02020603050405020304" pitchFamily="18" charset="0"/>
              </a:rPr>
              <a:t>Los recursos para el mantenimiento compiten </a:t>
            </a:r>
            <a:r>
              <a:rPr lang="es-ES_tradnl" sz="2000" dirty="0" smtClean="0">
                <a:ea typeface="Calibri" panose="020F0502020204030204" pitchFamily="34" charset="0"/>
                <a:cs typeface="Times New Roman" panose="02020603050405020304" pitchFamily="18" charset="0"/>
              </a:rPr>
              <a:t>en </a:t>
            </a:r>
            <a:r>
              <a:rPr lang="es-ES_tradnl" sz="2000" dirty="0">
                <a:ea typeface="Calibri" panose="020F0502020204030204" pitchFamily="34" charset="0"/>
                <a:cs typeface="Times New Roman" panose="02020603050405020304" pitchFamily="18" charset="0"/>
              </a:rPr>
              <a:t>desventaja con otros programas de gobierno porque políticamente no son los más </a:t>
            </a:r>
            <a:r>
              <a:rPr lang="es-ES_tradnl" sz="2000" dirty="0" smtClean="0">
                <a:ea typeface="Calibri" panose="020F0502020204030204" pitchFamily="34" charset="0"/>
                <a:cs typeface="Times New Roman" panose="02020603050405020304" pitchFamily="18" charset="0"/>
              </a:rPr>
              <a:t>rentables.</a:t>
            </a:r>
          </a:p>
          <a:p>
            <a:pPr algn="just">
              <a:buFontTx/>
              <a:buChar char="•"/>
            </a:pPr>
            <a:endParaRPr lang="es-ES_tradnl" sz="2000" dirty="0" smtClean="0">
              <a:ea typeface="Calibri" panose="020F0502020204030204" pitchFamily="34" charset="0"/>
              <a:cs typeface="Times New Roman" panose="02020603050405020304" pitchFamily="18" charset="0"/>
            </a:endParaRPr>
          </a:p>
          <a:p>
            <a:pPr algn="just">
              <a:buFontTx/>
              <a:buChar char="•"/>
            </a:pPr>
            <a:r>
              <a:rPr lang="es-ES_tradnl" sz="2000" dirty="0" smtClean="0">
                <a:ea typeface="Calibri" panose="020F0502020204030204" pitchFamily="34" charset="0"/>
                <a:cs typeface="Times New Roman" panose="02020603050405020304" pitchFamily="18" charset="0"/>
              </a:rPr>
              <a:t>No </a:t>
            </a:r>
            <a:r>
              <a:rPr lang="es-ES_tradnl" sz="2000" dirty="0">
                <a:ea typeface="Calibri" panose="020F0502020204030204" pitchFamily="34" charset="0"/>
                <a:cs typeface="Times New Roman" panose="02020603050405020304" pitchFamily="18" charset="0"/>
              </a:rPr>
              <a:t>existe una visión gerencial para el mantenimiento, que se traduce en la carencia de planes de mediano y largo plazo que cuenten con estructuras de financiamiento sólidas y </a:t>
            </a:r>
            <a:r>
              <a:rPr lang="es-ES_tradnl" sz="2000" dirty="0" smtClean="0">
                <a:ea typeface="Calibri" panose="020F0502020204030204" pitchFamily="34" charset="0"/>
                <a:cs typeface="Times New Roman" panose="02020603050405020304" pitchFamily="18" charset="0"/>
              </a:rPr>
              <a:t>flexibles.</a:t>
            </a:r>
          </a:p>
          <a:p>
            <a:pPr algn="just">
              <a:buFontTx/>
              <a:buChar char="•"/>
            </a:pPr>
            <a:endParaRPr lang="es-ES_tradnl" sz="2000" dirty="0" smtClean="0">
              <a:ea typeface="Calibri" panose="020F0502020204030204" pitchFamily="34" charset="0"/>
              <a:cs typeface="Times New Roman" panose="02020603050405020304" pitchFamily="18" charset="0"/>
            </a:endParaRPr>
          </a:p>
          <a:p>
            <a:pPr algn="just">
              <a:buFontTx/>
              <a:buChar char="•"/>
            </a:pPr>
            <a:r>
              <a:rPr lang="es-ES_tradnl" sz="2000" dirty="0" smtClean="0">
                <a:ea typeface="Calibri" panose="020F0502020204030204" pitchFamily="34" charset="0"/>
                <a:cs typeface="Times New Roman" panose="02020603050405020304" pitchFamily="18" charset="0"/>
              </a:rPr>
              <a:t>La </a:t>
            </a:r>
            <a:r>
              <a:rPr lang="es-ES_tradnl" sz="2000" dirty="0">
                <a:ea typeface="Calibri" panose="020F0502020204030204" pitchFamily="34" charset="0"/>
                <a:cs typeface="Times New Roman" panose="02020603050405020304" pitchFamily="18" charset="0"/>
              </a:rPr>
              <a:t>estimación de necesidades de inversión para un tramo específico se mueve en un rango muy amplio, confundiendo en algunos casos el mantenimiento con la </a:t>
            </a:r>
            <a:r>
              <a:rPr lang="es-ES_tradnl" sz="2000" dirty="0" err="1" smtClean="0">
                <a:ea typeface="Calibri" panose="020F0502020204030204" pitchFamily="34" charset="0"/>
                <a:cs typeface="Times New Roman" panose="02020603050405020304" pitchFamily="18" charset="0"/>
              </a:rPr>
              <a:t>rehabilitac</a:t>
            </a:r>
            <a:r>
              <a:rPr lang="es-ES" sz="2000" dirty="0" err="1" smtClean="0"/>
              <a:t>ión</a:t>
            </a:r>
            <a:r>
              <a:rPr lang="es-ES" sz="2000" dirty="0" smtClean="0"/>
              <a:t>.</a:t>
            </a:r>
            <a:endParaRPr lang="es-ES" altLang="es-CO" sz="2000" dirty="0"/>
          </a:p>
          <a:p>
            <a:pPr algn="just">
              <a:buFontTx/>
              <a:buChar char="•"/>
            </a:pPr>
            <a:endParaRPr lang="es-ES_tradnl" sz="2000" dirty="0" smtClean="0">
              <a:ea typeface="Calibri" panose="020F0502020204030204" pitchFamily="34" charset="0"/>
              <a:cs typeface="Times New Roman" panose="02020603050405020304" pitchFamily="18" charset="0"/>
            </a:endParaRPr>
          </a:p>
          <a:p>
            <a:pPr algn="just">
              <a:buFontTx/>
              <a:buChar char="•"/>
            </a:pPr>
            <a:r>
              <a:rPr lang="es-ES_tradnl" sz="2000" dirty="0" smtClean="0">
                <a:ea typeface="Calibri" panose="020F0502020204030204" pitchFamily="34" charset="0"/>
                <a:cs typeface="Times New Roman" panose="02020603050405020304" pitchFamily="18" charset="0"/>
              </a:rPr>
              <a:t>Las </a:t>
            </a:r>
            <a:r>
              <a:rPr lang="es-ES_tradnl" sz="2000" dirty="0">
                <a:ea typeface="Calibri" panose="020F0502020204030204" pitchFamily="34" charset="0"/>
                <a:cs typeface="Times New Roman" panose="02020603050405020304" pitchFamily="18" charset="0"/>
              </a:rPr>
              <a:t>rentas de destinación específica tienen muchas restricciones, ya que generan rigideces para asignar los recursos hacia los proyectos de mayor impacto económico y social y restan flexibilidad fiscal</a:t>
            </a:r>
            <a:r>
              <a:rPr lang="es-ES" altLang="es-CO" sz="2000" dirty="0" smtClean="0"/>
              <a:t>.</a:t>
            </a:r>
            <a:endParaRPr lang="es-ES" altLang="es-CO" sz="2000" dirty="0"/>
          </a:p>
        </p:txBody>
      </p:sp>
      <p:sp>
        <p:nvSpPr>
          <p:cNvPr id="16387" name="Text Box 3"/>
          <p:cNvSpPr txBox="1">
            <a:spLocks noChangeArrowheads="1"/>
          </p:cNvSpPr>
          <p:nvPr/>
        </p:nvSpPr>
        <p:spPr bwMode="auto">
          <a:xfrm>
            <a:off x="1759174" y="676306"/>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DIAGNOSTICO DEL MANTENIMIENTO DE INFRAESTRUCTURA VIAL</a:t>
            </a:r>
            <a:endParaRPr lang="es-ES" altLang="es-CO" sz="2000" b="1" dirty="0"/>
          </a:p>
        </p:txBody>
      </p:sp>
    </p:spTree>
    <p:extLst>
      <p:ext uri="{BB962C8B-B14F-4D97-AF65-F5344CB8AC3E}">
        <p14:creationId xmlns:p14="http://schemas.microsoft.com/office/powerpoint/2010/main" val="164947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58888" y="44451"/>
            <a:ext cx="7569200" cy="762000"/>
          </a:xfrm>
          <a:noFill/>
        </p:spPr>
        <p:txBody>
          <a:bodyPr>
            <a:normAutofit fontScale="90000"/>
          </a:bodyPr>
          <a:lstStyle/>
          <a:p>
            <a:pPr algn="r"/>
            <a:r>
              <a:rPr lang="es-ES" altLang="es-CO" sz="2000" smtClean="0"/>
              <a:t/>
            </a:r>
            <a:br>
              <a:rPr lang="es-ES" altLang="es-CO" sz="2000" smtClean="0"/>
            </a:br>
            <a:r>
              <a:rPr lang="es-ES" altLang="es-CO" sz="2000" smtClean="0"/>
              <a:t/>
            </a:r>
            <a:br>
              <a:rPr lang="es-ES" altLang="es-CO" sz="2000" smtClean="0"/>
            </a:br>
            <a:r>
              <a:rPr lang="es-ES" altLang="es-CO" sz="2000" smtClean="0"/>
              <a:t/>
            </a:r>
            <a:br>
              <a:rPr lang="es-ES" altLang="es-CO" sz="2000" smtClean="0"/>
            </a:br>
            <a:endParaRPr lang="es-ES" altLang="es-CO" sz="4000" smtClean="0"/>
          </a:p>
        </p:txBody>
      </p:sp>
      <p:sp>
        <p:nvSpPr>
          <p:cNvPr id="17411" name="Arc 3"/>
          <p:cNvSpPr>
            <a:spLocks/>
          </p:cNvSpPr>
          <p:nvPr/>
        </p:nvSpPr>
        <p:spPr bwMode="auto">
          <a:xfrm>
            <a:off x="460379" y="2290764"/>
            <a:ext cx="7572375" cy="3484563"/>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2" y="0"/>
                </a:moveTo>
                <a:cubicBezTo>
                  <a:pt x="11943" y="12"/>
                  <a:pt x="21600" y="9679"/>
                  <a:pt x="21600" y="21600"/>
                </a:cubicBezTo>
              </a:path>
              <a:path w="21600" h="21600" stroke="0" extrusionOk="0">
                <a:moveTo>
                  <a:pt x="22" y="0"/>
                </a:moveTo>
                <a:cubicBezTo>
                  <a:pt x="11943" y="12"/>
                  <a:pt x="21600" y="9679"/>
                  <a:pt x="21600" y="21600"/>
                </a:cubicBezTo>
                <a:lnTo>
                  <a:pt x="0" y="21600"/>
                </a:lnTo>
                <a:close/>
              </a:path>
            </a:pathLst>
          </a:custGeom>
          <a:noFill/>
          <a:ln w="3810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CO"/>
          </a:p>
        </p:txBody>
      </p:sp>
      <p:sp>
        <p:nvSpPr>
          <p:cNvPr id="17412" name="Line 4"/>
          <p:cNvSpPr>
            <a:spLocks noChangeShapeType="1"/>
          </p:cNvSpPr>
          <p:nvPr/>
        </p:nvSpPr>
        <p:spPr bwMode="auto">
          <a:xfrm>
            <a:off x="482600" y="1755776"/>
            <a:ext cx="0" cy="4019551"/>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13" name="Line 5"/>
          <p:cNvSpPr>
            <a:spLocks noChangeShapeType="1"/>
          </p:cNvSpPr>
          <p:nvPr/>
        </p:nvSpPr>
        <p:spPr bwMode="auto">
          <a:xfrm>
            <a:off x="482600" y="5775325"/>
            <a:ext cx="8224838" cy="0"/>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14" name="Line 6"/>
          <p:cNvSpPr>
            <a:spLocks noChangeShapeType="1"/>
          </p:cNvSpPr>
          <p:nvPr/>
        </p:nvSpPr>
        <p:spPr bwMode="auto">
          <a:xfrm>
            <a:off x="506413" y="2290763"/>
            <a:ext cx="7689850" cy="0"/>
          </a:xfrm>
          <a:prstGeom prst="line">
            <a:avLst/>
          </a:prstGeom>
          <a:noFill/>
          <a:ln w="127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15" name="Arc 7"/>
          <p:cNvSpPr>
            <a:spLocks/>
          </p:cNvSpPr>
          <p:nvPr/>
        </p:nvSpPr>
        <p:spPr bwMode="auto">
          <a:xfrm>
            <a:off x="482604" y="2293939"/>
            <a:ext cx="3438525" cy="279400"/>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close/>
              </a:path>
            </a:pathLst>
          </a:custGeom>
          <a:noFill/>
          <a:ln w="38100" cap="rnd">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CO"/>
          </a:p>
        </p:txBody>
      </p:sp>
      <p:sp>
        <p:nvSpPr>
          <p:cNvPr id="17416" name="Arc 8"/>
          <p:cNvSpPr>
            <a:spLocks/>
          </p:cNvSpPr>
          <p:nvPr/>
        </p:nvSpPr>
        <p:spPr bwMode="auto">
          <a:xfrm>
            <a:off x="3944942" y="2355851"/>
            <a:ext cx="1393825" cy="46355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CO"/>
          </a:p>
        </p:txBody>
      </p:sp>
      <p:sp>
        <p:nvSpPr>
          <p:cNvPr id="17417" name="Arc 9"/>
          <p:cNvSpPr>
            <a:spLocks/>
          </p:cNvSpPr>
          <p:nvPr/>
        </p:nvSpPr>
        <p:spPr bwMode="auto">
          <a:xfrm>
            <a:off x="5353054" y="2417765"/>
            <a:ext cx="1393825" cy="46355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CO"/>
          </a:p>
        </p:txBody>
      </p:sp>
      <p:sp>
        <p:nvSpPr>
          <p:cNvPr id="17418" name="Arc 10"/>
          <p:cNvSpPr>
            <a:spLocks/>
          </p:cNvSpPr>
          <p:nvPr/>
        </p:nvSpPr>
        <p:spPr bwMode="auto">
          <a:xfrm>
            <a:off x="6751642" y="2474915"/>
            <a:ext cx="1393825" cy="46355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rnd">
            <a:solidFill>
              <a:srgbClr val="0099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s-CO"/>
          </a:p>
        </p:txBody>
      </p:sp>
      <p:sp>
        <p:nvSpPr>
          <p:cNvPr id="17419" name="Line 11"/>
          <p:cNvSpPr>
            <a:spLocks noChangeShapeType="1"/>
          </p:cNvSpPr>
          <p:nvPr/>
        </p:nvSpPr>
        <p:spPr bwMode="auto">
          <a:xfrm flipV="1">
            <a:off x="3949700" y="2351090"/>
            <a:ext cx="0" cy="2778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20" name="Rectangle 12"/>
          <p:cNvSpPr>
            <a:spLocks noChangeArrowheads="1"/>
          </p:cNvSpPr>
          <p:nvPr/>
        </p:nvSpPr>
        <p:spPr bwMode="auto">
          <a:xfrm>
            <a:off x="471492" y="1614490"/>
            <a:ext cx="1139825"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s-CO" sz="2000"/>
              <a:t>Estado</a:t>
            </a:r>
          </a:p>
        </p:txBody>
      </p:sp>
      <p:sp>
        <p:nvSpPr>
          <p:cNvPr id="17421" name="Rectangle 13"/>
          <p:cNvSpPr>
            <a:spLocks noChangeArrowheads="1"/>
          </p:cNvSpPr>
          <p:nvPr/>
        </p:nvSpPr>
        <p:spPr bwMode="auto">
          <a:xfrm>
            <a:off x="6995629" y="5760705"/>
            <a:ext cx="1939925" cy="39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s-CO" sz="2000" dirty="0"/>
              <a:t>Tiempo (años)</a:t>
            </a:r>
          </a:p>
        </p:txBody>
      </p:sp>
      <p:sp>
        <p:nvSpPr>
          <p:cNvPr id="17422" name="Line 14"/>
          <p:cNvSpPr>
            <a:spLocks noChangeShapeType="1"/>
          </p:cNvSpPr>
          <p:nvPr/>
        </p:nvSpPr>
        <p:spPr bwMode="auto">
          <a:xfrm flipH="1">
            <a:off x="5276850" y="3619502"/>
            <a:ext cx="1066800" cy="895351"/>
          </a:xfrm>
          <a:prstGeom prst="line">
            <a:avLst/>
          </a:prstGeom>
          <a:noFill/>
          <a:ln w="127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s-CO"/>
          </a:p>
        </p:txBody>
      </p:sp>
      <p:sp>
        <p:nvSpPr>
          <p:cNvPr id="17423" name="Rectangle 15"/>
          <p:cNvSpPr>
            <a:spLocks noChangeArrowheads="1"/>
          </p:cNvSpPr>
          <p:nvPr/>
        </p:nvSpPr>
        <p:spPr bwMode="auto">
          <a:xfrm>
            <a:off x="3544892" y="4535490"/>
            <a:ext cx="2625725"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s-CO" sz="2000" b="1"/>
              <a:t>Sin mantenimiento preventivo</a:t>
            </a:r>
          </a:p>
        </p:txBody>
      </p:sp>
      <p:sp>
        <p:nvSpPr>
          <p:cNvPr id="17424" name="Line 16"/>
          <p:cNvSpPr>
            <a:spLocks noChangeShapeType="1"/>
          </p:cNvSpPr>
          <p:nvPr/>
        </p:nvSpPr>
        <p:spPr bwMode="auto">
          <a:xfrm flipH="1">
            <a:off x="3905250" y="2514602"/>
            <a:ext cx="1066800" cy="895351"/>
          </a:xfrm>
          <a:prstGeom prst="line">
            <a:avLst/>
          </a:prstGeom>
          <a:noFill/>
          <a:ln w="1270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s-CO"/>
          </a:p>
        </p:txBody>
      </p:sp>
      <p:sp>
        <p:nvSpPr>
          <p:cNvPr id="17425" name="Rectangle 17"/>
          <p:cNvSpPr>
            <a:spLocks noChangeArrowheads="1"/>
          </p:cNvSpPr>
          <p:nvPr/>
        </p:nvSpPr>
        <p:spPr bwMode="auto">
          <a:xfrm>
            <a:off x="2097091" y="3354390"/>
            <a:ext cx="2625725"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altLang="es-CO" sz="2000" b="1"/>
              <a:t>Con mantenimiento preventivo</a:t>
            </a:r>
          </a:p>
        </p:txBody>
      </p:sp>
      <p:sp>
        <p:nvSpPr>
          <p:cNvPr id="17426" name="Line 18"/>
          <p:cNvSpPr>
            <a:spLocks noChangeShapeType="1"/>
          </p:cNvSpPr>
          <p:nvPr/>
        </p:nvSpPr>
        <p:spPr bwMode="auto">
          <a:xfrm>
            <a:off x="5353050" y="2438400"/>
            <a:ext cx="0" cy="381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27" name="Line 19"/>
          <p:cNvSpPr>
            <a:spLocks noChangeShapeType="1"/>
          </p:cNvSpPr>
          <p:nvPr/>
        </p:nvSpPr>
        <p:spPr bwMode="auto">
          <a:xfrm>
            <a:off x="6762750" y="2489200"/>
            <a:ext cx="0" cy="406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28" name="Line 20"/>
          <p:cNvSpPr>
            <a:spLocks noChangeShapeType="1"/>
          </p:cNvSpPr>
          <p:nvPr/>
        </p:nvSpPr>
        <p:spPr bwMode="auto">
          <a:xfrm flipV="1">
            <a:off x="3949700" y="2351090"/>
            <a:ext cx="0" cy="2778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29" name="Line 21"/>
          <p:cNvSpPr>
            <a:spLocks noChangeShapeType="1"/>
          </p:cNvSpPr>
          <p:nvPr/>
        </p:nvSpPr>
        <p:spPr bwMode="auto">
          <a:xfrm>
            <a:off x="5353050" y="2438400"/>
            <a:ext cx="0" cy="381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30" name="Line 22"/>
          <p:cNvSpPr>
            <a:spLocks noChangeShapeType="1"/>
          </p:cNvSpPr>
          <p:nvPr/>
        </p:nvSpPr>
        <p:spPr bwMode="auto">
          <a:xfrm>
            <a:off x="6762750" y="2489200"/>
            <a:ext cx="0" cy="406400"/>
          </a:xfrm>
          <a:prstGeom prst="line">
            <a:avLst/>
          </a:prstGeom>
          <a:noFill/>
          <a:ln w="38100">
            <a:solidFill>
              <a:srgbClr val="009900"/>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31" name="Line 23"/>
          <p:cNvSpPr>
            <a:spLocks noChangeShapeType="1"/>
          </p:cNvSpPr>
          <p:nvPr/>
        </p:nvSpPr>
        <p:spPr bwMode="auto">
          <a:xfrm flipV="1">
            <a:off x="3949700" y="2351090"/>
            <a:ext cx="0" cy="277812"/>
          </a:xfrm>
          <a:prstGeom prst="line">
            <a:avLst/>
          </a:prstGeom>
          <a:noFill/>
          <a:ln w="38100">
            <a:solidFill>
              <a:srgbClr val="009900"/>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32" name="Line 24"/>
          <p:cNvSpPr>
            <a:spLocks noChangeShapeType="1"/>
          </p:cNvSpPr>
          <p:nvPr/>
        </p:nvSpPr>
        <p:spPr bwMode="auto">
          <a:xfrm>
            <a:off x="5353050" y="2438400"/>
            <a:ext cx="0" cy="381000"/>
          </a:xfrm>
          <a:prstGeom prst="line">
            <a:avLst/>
          </a:prstGeom>
          <a:noFill/>
          <a:ln w="38100">
            <a:solidFill>
              <a:srgbClr val="009900"/>
            </a:solidFill>
            <a:round/>
            <a:headEnd/>
            <a:tailEnd/>
          </a:ln>
          <a:extLst>
            <a:ext uri="{909E8E84-426E-40dd-AFC4-6F175D3DCCD1}">
              <a14:hiddenFill xmlns:a14="http://schemas.microsoft.com/office/drawing/2010/main" xmlns="">
                <a:noFill/>
              </a14:hiddenFill>
            </a:ext>
          </a:extLst>
        </p:spPr>
        <p:txBody>
          <a:bodyPr/>
          <a:lstStyle/>
          <a:p>
            <a:endParaRPr lang="es-CO"/>
          </a:p>
        </p:txBody>
      </p:sp>
      <p:sp>
        <p:nvSpPr>
          <p:cNvPr id="17433" name="Line 25"/>
          <p:cNvSpPr>
            <a:spLocks noChangeShapeType="1"/>
          </p:cNvSpPr>
          <p:nvPr/>
        </p:nvSpPr>
        <p:spPr bwMode="auto">
          <a:xfrm>
            <a:off x="482600" y="1755776"/>
            <a:ext cx="0" cy="4019551"/>
          </a:xfrm>
          <a:prstGeom prst="line">
            <a:avLst/>
          </a:prstGeom>
          <a:noFill/>
          <a:ln w="2857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s-CO"/>
          </a:p>
        </p:txBody>
      </p:sp>
      <p:sp>
        <p:nvSpPr>
          <p:cNvPr id="17434" name="Line 26"/>
          <p:cNvSpPr>
            <a:spLocks noChangeShapeType="1"/>
          </p:cNvSpPr>
          <p:nvPr/>
        </p:nvSpPr>
        <p:spPr bwMode="auto">
          <a:xfrm>
            <a:off x="482600" y="5775325"/>
            <a:ext cx="8224838"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s-CO"/>
          </a:p>
        </p:txBody>
      </p:sp>
      <p:sp>
        <p:nvSpPr>
          <p:cNvPr id="17435" name="Text Box 27"/>
          <p:cNvSpPr txBox="1">
            <a:spLocks noChangeArrowheads="1"/>
          </p:cNvSpPr>
          <p:nvPr/>
        </p:nvSpPr>
        <p:spPr bwMode="auto">
          <a:xfrm>
            <a:off x="1570831" y="590340"/>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s-VE" altLang="es-CO" sz="2000" b="1" dirty="0">
                <a:solidFill>
                  <a:prstClr val="black"/>
                </a:solidFill>
              </a:rPr>
              <a:t>DIAGNOSTICO DEL MANTENIMIENTO DE INFRAESTRUCTURA VIAL</a:t>
            </a:r>
            <a:endParaRPr lang="es-ES" altLang="es-CO" sz="2000" b="1" dirty="0">
              <a:solidFill>
                <a:prstClr val="black"/>
              </a:solidFill>
            </a:endParaRPr>
          </a:p>
        </p:txBody>
      </p:sp>
    </p:spTree>
    <p:extLst>
      <p:ext uri="{BB962C8B-B14F-4D97-AF65-F5344CB8AC3E}">
        <p14:creationId xmlns:p14="http://schemas.microsoft.com/office/powerpoint/2010/main" val="1093169929"/>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normAutofit fontScale="92500" lnSpcReduction="10000"/>
          </a:bodyPr>
          <a:lstStyle/>
          <a:p>
            <a:pPr algn="just"/>
            <a:r>
              <a:rPr lang="es-ES" altLang="es-CO" sz="4000" dirty="0"/>
              <a:t>Fiscalmente es más costoso para el estado reconstruir y rehabilitar que asegurar la financiación de programas óptimos de mantenimiento. Y para el sector privado los ahorros en costos de operación superan con creces los costos de programas de mantenimiento adecuados.</a:t>
            </a:r>
          </a:p>
          <a:p>
            <a:endParaRPr lang="es-ES" altLang="es-CO" sz="4000" dirty="0" smtClean="0"/>
          </a:p>
        </p:txBody>
      </p:sp>
      <p:sp>
        <p:nvSpPr>
          <p:cNvPr id="18435" name="Text Box 3"/>
          <p:cNvSpPr txBox="1">
            <a:spLocks noChangeArrowheads="1"/>
          </p:cNvSpPr>
          <p:nvPr/>
        </p:nvSpPr>
        <p:spPr bwMode="auto">
          <a:xfrm>
            <a:off x="1547812" y="649943"/>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r>
              <a:rPr lang="es-VE" altLang="es-CO" sz="2000" b="1" dirty="0">
                <a:solidFill>
                  <a:prstClr val="black"/>
                </a:solidFill>
              </a:rPr>
              <a:t>DIAGNOSTICO DEL MANTENIMIENTO DE INFRAESTRUCTURA VIAL</a:t>
            </a:r>
            <a:endParaRPr lang="es-ES" altLang="es-CO" sz="2000" b="1" dirty="0">
              <a:solidFill>
                <a:prstClr val="black"/>
              </a:solidFill>
            </a:endParaRPr>
          </a:p>
        </p:txBody>
      </p:sp>
    </p:spTree>
    <p:extLst>
      <p:ext uri="{BB962C8B-B14F-4D97-AF65-F5344CB8AC3E}">
        <p14:creationId xmlns:p14="http://schemas.microsoft.com/office/powerpoint/2010/main" val="279659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971550" y="1341439"/>
            <a:ext cx="7488238" cy="863600"/>
          </a:xfrm>
        </p:spPr>
        <p:txBody>
          <a:bodyPr/>
          <a:lstStyle/>
          <a:p>
            <a:pPr algn="ctr">
              <a:lnSpc>
                <a:spcPct val="80000"/>
              </a:lnSpc>
              <a:buFontTx/>
              <a:buNone/>
            </a:pPr>
            <a:r>
              <a:rPr lang="es-ES" altLang="es-CO" sz="2400" u="sng" smtClean="0"/>
              <a:t>Recursos presupuestales limitados para el mantenimiento rutinario de la infraestructura vial.</a:t>
            </a:r>
          </a:p>
        </p:txBody>
      </p:sp>
      <p:sp>
        <p:nvSpPr>
          <p:cNvPr id="1028"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graphicFrame>
        <p:nvGraphicFramePr>
          <p:cNvPr id="1026" name="Object 3079"/>
          <p:cNvGraphicFramePr>
            <a:graphicFrameLocks noGrp="1" noChangeAspect="1"/>
          </p:cNvGraphicFramePr>
          <p:nvPr>
            <p:ph sz="half" idx="2"/>
            <p:extLst>
              <p:ext uri="{D42A27DB-BD31-4B8C-83A1-F6EECF244321}">
                <p14:modId xmlns:p14="http://schemas.microsoft.com/office/powerpoint/2010/main" val="3837938055"/>
              </p:ext>
            </p:extLst>
          </p:nvPr>
        </p:nvGraphicFramePr>
        <p:xfrm>
          <a:off x="1258888" y="2276478"/>
          <a:ext cx="6985000" cy="2820624"/>
        </p:xfrm>
        <a:graphic>
          <a:graphicData uri="http://schemas.openxmlformats.org/presentationml/2006/ole">
            <mc:AlternateContent xmlns:mc="http://schemas.openxmlformats.org/markup-compatibility/2006">
              <mc:Choice xmlns:v="urn:schemas-microsoft-com:vml" Requires="v">
                <p:oleObj spid="_x0000_s3099" name="Gráfico" r:id="rId3" imgW="9687098" imgH="5172456" progId="Excel.Chart.8">
                  <p:embed/>
                </p:oleObj>
              </mc:Choice>
              <mc:Fallback>
                <p:oleObj name="Gráfico" r:id="rId3" imgW="9687098" imgH="5172456"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276478"/>
                        <a:ext cx="6985000" cy="2820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 name="Rectángulo 1"/>
          <p:cNvSpPr/>
          <p:nvPr/>
        </p:nvSpPr>
        <p:spPr>
          <a:xfrm>
            <a:off x="1089756" y="5515206"/>
            <a:ext cx="7251825" cy="1127040"/>
          </a:xfrm>
          <a:prstGeom prst="rect">
            <a:avLst/>
          </a:prstGeom>
        </p:spPr>
        <p:txBody>
          <a:bodyPr wrap="square">
            <a:spAutoFit/>
          </a:bodyPr>
          <a:lstStyle/>
          <a:p>
            <a:pPr lvl="1" algn="just">
              <a:lnSpc>
                <a:spcPct val="107000"/>
              </a:lnSpc>
              <a:spcBef>
                <a:spcPts val="600"/>
              </a:spcBef>
              <a:spcAft>
                <a:spcPts val="600"/>
              </a:spcAft>
            </a:pPr>
            <a:r>
              <a:rPr lang="es-ES_tradnl" sz="1600" dirty="0">
                <a:ea typeface="Calibri" panose="020F0502020204030204" pitchFamily="34" charset="0"/>
                <a:cs typeface="Times New Roman" panose="02020603050405020304" pitchFamily="18" charset="0"/>
              </a:rPr>
              <a:t>Los recursos de mantenimiento se priorizan para atender crisis puntuales: en su mayoría se dedican a rehabilitaciones atomizadas en muchos proyectos de pequeña escala, que tampoco son debidamente registrados para intervenciones futuras.</a:t>
            </a:r>
            <a:endParaRPr lang="es-C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64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827088" y="1557339"/>
            <a:ext cx="7848600" cy="3657600"/>
          </a:xfrm>
        </p:spPr>
        <p:txBody>
          <a:bodyPr/>
          <a:lstStyle/>
          <a:p>
            <a:pPr algn="ctr">
              <a:lnSpc>
                <a:spcPct val="80000"/>
              </a:lnSpc>
              <a:buFontTx/>
              <a:buNone/>
            </a:pPr>
            <a:r>
              <a:rPr lang="es-ES" altLang="es-CO" sz="2400" u="sng" dirty="0" smtClean="0"/>
              <a:t>Falta de información confiable (trafico, inventario y hoja de vida de la vía).</a:t>
            </a:r>
          </a:p>
        </p:txBody>
      </p:sp>
      <p:pic>
        <p:nvPicPr>
          <p:cNvPr id="21508" name="Picture 4" descr="P1010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7" y="2565401"/>
            <a:ext cx="7127875" cy="2251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sp>
        <p:nvSpPr>
          <p:cNvPr id="2" name="Rectángulo 1"/>
          <p:cNvSpPr/>
          <p:nvPr/>
        </p:nvSpPr>
        <p:spPr>
          <a:xfrm>
            <a:off x="968720" y="5402852"/>
            <a:ext cx="7706967" cy="619272"/>
          </a:xfrm>
          <a:prstGeom prst="rect">
            <a:avLst/>
          </a:prstGeom>
        </p:spPr>
        <p:txBody>
          <a:bodyPr wrap="square">
            <a:spAutoFit/>
          </a:bodyPr>
          <a:lstStyle/>
          <a:p>
            <a:pPr lvl="1" algn="just">
              <a:lnSpc>
                <a:spcPct val="107000"/>
              </a:lnSpc>
              <a:spcBef>
                <a:spcPts val="600"/>
              </a:spcBef>
              <a:spcAft>
                <a:spcPts val="600"/>
              </a:spcAft>
            </a:pPr>
            <a:r>
              <a:rPr lang="es-ES_tradnl" sz="1600" dirty="0" smtClean="0">
                <a:ea typeface="Calibri" panose="020F0502020204030204" pitchFamily="34" charset="0"/>
                <a:cs typeface="Times New Roman" panose="02020603050405020304" pitchFamily="18" charset="0"/>
              </a:rPr>
              <a:t>No </a:t>
            </a:r>
            <a:r>
              <a:rPr lang="es-ES_tradnl" sz="1600" dirty="0">
                <a:ea typeface="Calibri" panose="020F0502020204030204" pitchFamily="34" charset="0"/>
                <a:cs typeface="Times New Roman" panose="02020603050405020304" pitchFamily="18" charset="0"/>
              </a:rPr>
              <a:t>hay certeza del inventario vial, del estado de las vías y de los tráficos promedio diarios.</a:t>
            </a:r>
            <a:endParaRPr lang="es-C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2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827088" y="1557339"/>
            <a:ext cx="7848600" cy="3657600"/>
          </a:xfrm>
        </p:spPr>
        <p:txBody>
          <a:bodyPr/>
          <a:lstStyle/>
          <a:p>
            <a:pPr>
              <a:lnSpc>
                <a:spcPct val="80000"/>
              </a:lnSpc>
            </a:pPr>
            <a:r>
              <a:rPr lang="es-ES" altLang="es-CO" sz="2400" u="sng" dirty="0" smtClean="0"/>
              <a:t>Administración directa versus contratos con terceros. </a:t>
            </a:r>
          </a:p>
        </p:txBody>
      </p:sp>
      <p:pic>
        <p:nvPicPr>
          <p:cNvPr id="20484" name="Picture 6" descr="S4010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499101"/>
            <a:ext cx="6624638" cy="2278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sp>
        <p:nvSpPr>
          <p:cNvPr id="2" name="Rectángulo 1"/>
          <p:cNvSpPr/>
          <p:nvPr/>
        </p:nvSpPr>
        <p:spPr>
          <a:xfrm>
            <a:off x="827088" y="5083736"/>
            <a:ext cx="7746544" cy="1673150"/>
          </a:xfrm>
          <a:prstGeom prst="rect">
            <a:avLst/>
          </a:prstGeom>
        </p:spPr>
        <p:txBody>
          <a:bodyPr wrap="square">
            <a:spAutoFit/>
          </a:bodyPr>
          <a:lstStyle/>
          <a:p>
            <a:pPr lvl="1" algn="just">
              <a:lnSpc>
                <a:spcPct val="107000"/>
              </a:lnSpc>
              <a:spcBef>
                <a:spcPts val="600"/>
              </a:spcBef>
              <a:spcAft>
                <a:spcPts val="600"/>
              </a:spcAft>
            </a:pPr>
            <a:r>
              <a:rPr lang="es-ES_tradnl" sz="1600" dirty="0">
                <a:ea typeface="Calibri" panose="020F0502020204030204" pitchFamily="34" charset="0"/>
                <a:cs typeface="Times New Roman" panose="02020603050405020304" pitchFamily="18" charset="0"/>
              </a:rPr>
              <a:t>El mantenimiento es visto como una actividad que no </a:t>
            </a:r>
            <a:r>
              <a:rPr lang="es-ES_tradnl" sz="1600" dirty="0" smtClean="0">
                <a:ea typeface="Calibri" panose="020F0502020204030204" pitchFamily="34" charset="0"/>
                <a:cs typeface="Times New Roman" panose="02020603050405020304" pitchFamily="18" charset="0"/>
              </a:rPr>
              <a:t>requiere de </a:t>
            </a:r>
            <a:r>
              <a:rPr lang="es-ES_tradnl" sz="1600" dirty="0">
                <a:ea typeface="Calibri" panose="020F0502020204030204" pitchFamily="34" charset="0"/>
                <a:cs typeface="Times New Roman" panose="02020603050405020304" pitchFamily="18" charset="0"/>
              </a:rPr>
              <a:t>grandes capacidades técnicas y las oficinas responsables de esta actividad en la mayoría se limitan a enfocar sus esfuerzos en la elaboración de contratos para atender el mantenimiento rutinario, pero no en desarrollar la capacidad institucional necesaria para atender con las herramientas necesarias los ciclos del mantenimiento periódico. </a:t>
            </a:r>
            <a:endParaRPr lang="es-C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86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body" sz="half" idx="1"/>
          </p:nvPr>
        </p:nvSpPr>
        <p:spPr>
          <a:xfrm>
            <a:off x="755654" y="1091126"/>
            <a:ext cx="8208963" cy="936625"/>
          </a:xfrm>
        </p:spPr>
        <p:txBody>
          <a:bodyPr>
            <a:normAutofit lnSpcReduction="10000"/>
          </a:bodyPr>
          <a:lstStyle/>
          <a:p>
            <a:pPr>
              <a:lnSpc>
                <a:spcPct val="80000"/>
              </a:lnSpc>
            </a:pPr>
            <a:endParaRPr lang="es-ES" altLang="es-CO" sz="2000" dirty="0" smtClean="0"/>
          </a:p>
          <a:p>
            <a:pPr algn="ctr">
              <a:lnSpc>
                <a:spcPct val="80000"/>
              </a:lnSpc>
              <a:buFontTx/>
              <a:buNone/>
            </a:pPr>
            <a:r>
              <a:rPr lang="es-ES" altLang="es-CO" sz="2400" u="sng" dirty="0" smtClean="0"/>
              <a:t>Ausencia  de metodologías para priorizar el mantenimiento periódico a las carreteras.</a:t>
            </a:r>
          </a:p>
          <a:p>
            <a:pPr>
              <a:lnSpc>
                <a:spcPct val="80000"/>
              </a:lnSpc>
            </a:pPr>
            <a:endParaRPr lang="es-ES" altLang="es-CO" sz="2400" u="sng" dirty="0" smtClean="0"/>
          </a:p>
        </p:txBody>
      </p:sp>
      <p:graphicFrame>
        <p:nvGraphicFramePr>
          <p:cNvPr id="2050" name="Object 4">
            <a:hlinkClick r:id="" action="ppaction://ole?verb=0"/>
          </p:cNvPr>
          <p:cNvGraphicFramePr>
            <a:graphicFrameLocks noGrp="1"/>
          </p:cNvGraphicFramePr>
          <p:nvPr>
            <p:ph sz="half" idx="2"/>
            <p:extLst>
              <p:ext uri="{D42A27DB-BD31-4B8C-83A1-F6EECF244321}">
                <p14:modId xmlns:p14="http://schemas.microsoft.com/office/powerpoint/2010/main" val="3194055111"/>
              </p:ext>
            </p:extLst>
          </p:nvPr>
        </p:nvGraphicFramePr>
        <p:xfrm>
          <a:off x="323850" y="1960430"/>
          <a:ext cx="3816350" cy="1981200"/>
        </p:xfrm>
        <a:graphic>
          <a:graphicData uri="http://schemas.openxmlformats.org/presentationml/2006/ole">
            <mc:AlternateContent xmlns:mc="http://schemas.openxmlformats.org/markup-compatibility/2006">
              <mc:Choice xmlns:v="urn:schemas-microsoft-com:vml" Requires="v">
                <p:oleObj spid="_x0000_s4123" name="Chart" r:id="rId3" imgW="3819503" imgH="1981119" progId="MSGraph.Chart.8">
                  <p:embed followColorScheme="full"/>
                </p:oleObj>
              </mc:Choice>
              <mc:Fallback>
                <p:oleObj name="Chart" r:id="rId3" imgW="3819503" imgH="1981119" progId="MSGraph.Chart.8">
                  <p:embed followColorScheme="full"/>
                  <p:pic>
                    <p:nvPicPr>
                      <p:cNvPr id="0" name=""/>
                      <p:cNvPicPr>
                        <a:picLocks noChangeArrowheads="1"/>
                      </p:cNvPicPr>
                      <p:nvPr/>
                    </p:nvPicPr>
                    <p:blipFill>
                      <a:blip r:embed="rId4"/>
                      <a:srcRect/>
                      <a:stretch>
                        <a:fillRect/>
                      </a:stretch>
                    </p:blipFill>
                    <p:spPr bwMode="auto">
                      <a:xfrm>
                        <a:off x="323850" y="1960430"/>
                        <a:ext cx="381635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3" name="Grupo 2"/>
          <p:cNvGrpSpPr/>
          <p:nvPr/>
        </p:nvGrpSpPr>
        <p:grpSpPr>
          <a:xfrm>
            <a:off x="665638" y="2249654"/>
            <a:ext cx="8459787" cy="2925702"/>
            <a:chOff x="684213" y="2420937"/>
            <a:chExt cx="8459787" cy="3988114"/>
          </a:xfrm>
        </p:grpSpPr>
        <p:pic>
          <p:nvPicPr>
            <p:cNvPr id="205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188" y="2420937"/>
              <a:ext cx="3960812"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upo 1"/>
            <p:cNvGrpSpPr/>
            <p:nvPr/>
          </p:nvGrpSpPr>
          <p:grpSpPr>
            <a:xfrm>
              <a:off x="684213" y="4292600"/>
              <a:ext cx="6831383" cy="2116451"/>
              <a:chOff x="684213" y="4292600"/>
              <a:chExt cx="6831383" cy="2116451"/>
            </a:xfrm>
          </p:grpSpPr>
          <p:sp>
            <p:nvSpPr>
              <p:cNvPr id="2053" name="Rectangle 7"/>
              <p:cNvSpPr>
                <a:spLocks noChangeArrowheads="1"/>
              </p:cNvSpPr>
              <p:nvPr/>
            </p:nvSpPr>
            <p:spPr bwMode="auto">
              <a:xfrm>
                <a:off x="684213" y="4292600"/>
                <a:ext cx="180142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CO" sz="2400" b="1"/>
                  <a:t>NACIONAL</a:t>
                </a:r>
              </a:p>
            </p:txBody>
          </p:sp>
          <p:pic>
            <p:nvPicPr>
              <p:cNvPr id="205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4" y="4438651"/>
                <a:ext cx="384016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Rectangle 12"/>
              <p:cNvSpPr>
                <a:spLocks noChangeArrowheads="1"/>
              </p:cNvSpPr>
              <p:nvPr/>
            </p:nvSpPr>
            <p:spPr bwMode="auto">
              <a:xfrm>
                <a:off x="3276601" y="5949951"/>
                <a:ext cx="180157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CO" sz="2400" b="1"/>
                  <a:t>REGIONAL</a:t>
                </a:r>
              </a:p>
            </p:txBody>
          </p:sp>
          <p:sp>
            <p:nvSpPr>
              <p:cNvPr id="2057" name="Rectangle 12"/>
              <p:cNvSpPr>
                <a:spLocks noChangeArrowheads="1"/>
              </p:cNvSpPr>
              <p:nvPr/>
            </p:nvSpPr>
            <p:spPr bwMode="auto">
              <a:xfrm>
                <a:off x="5651503" y="4292600"/>
                <a:ext cx="1864093"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s-CO" sz="2400" b="1"/>
                  <a:t>MUNICIPAL</a:t>
                </a:r>
              </a:p>
            </p:txBody>
          </p:sp>
        </p:grpSp>
      </p:grpSp>
      <p:sp>
        <p:nvSpPr>
          <p:cNvPr id="10" name="Text Box 4"/>
          <p:cNvSpPr txBox="1">
            <a:spLocks noChangeArrowheads="1"/>
          </p:cNvSpPr>
          <p:nvPr/>
        </p:nvSpPr>
        <p:spPr bwMode="auto">
          <a:xfrm>
            <a:off x="1568743" y="476249"/>
            <a:ext cx="60483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VE" altLang="es-CO" sz="2000" b="1" dirty="0" smtClean="0"/>
              <a:t>SITUACION GENERAL DEL MANTENIMIENTO VIAL </a:t>
            </a:r>
            <a:endParaRPr lang="es-ES" altLang="es-CO" sz="2000" b="1" dirty="0"/>
          </a:p>
        </p:txBody>
      </p:sp>
      <p:sp>
        <p:nvSpPr>
          <p:cNvPr id="4" name="Rectángulo 3"/>
          <p:cNvSpPr/>
          <p:nvPr/>
        </p:nvSpPr>
        <p:spPr>
          <a:xfrm>
            <a:off x="309603" y="5332576"/>
            <a:ext cx="8566653" cy="1563570"/>
          </a:xfrm>
          <a:prstGeom prst="rect">
            <a:avLst/>
          </a:prstGeom>
        </p:spPr>
        <p:txBody>
          <a:bodyPr wrap="square">
            <a:spAutoFit/>
          </a:bodyPr>
          <a:lstStyle/>
          <a:p>
            <a:pPr lvl="1" algn="just">
              <a:lnSpc>
                <a:spcPct val="107000"/>
              </a:lnSpc>
              <a:spcBef>
                <a:spcPts val="600"/>
              </a:spcBef>
              <a:spcAft>
                <a:spcPts val="600"/>
              </a:spcAft>
            </a:pPr>
            <a:r>
              <a:rPr lang="es-ES_tradnl" sz="1600" dirty="0">
                <a:ea typeface="Calibri" panose="020F0502020204030204" pitchFamily="34" charset="0"/>
                <a:cs typeface="Times New Roman" panose="02020603050405020304" pitchFamily="18" charset="0"/>
              </a:rPr>
              <a:t>Lo anterior se traduce en deficientes o inexistentes mecanismos de priorización, seguimiento y control. </a:t>
            </a:r>
            <a:endParaRPr lang="es-ES_tradnl" sz="1600" dirty="0" smtClean="0">
              <a:ea typeface="Calibri" panose="020F0502020204030204" pitchFamily="34" charset="0"/>
              <a:cs typeface="Times New Roman" panose="02020603050405020304" pitchFamily="18" charset="0"/>
            </a:endParaRPr>
          </a:p>
          <a:p>
            <a:pPr lvl="1" algn="just">
              <a:lnSpc>
                <a:spcPct val="107000"/>
              </a:lnSpc>
              <a:spcBef>
                <a:spcPts val="600"/>
              </a:spcBef>
              <a:spcAft>
                <a:spcPts val="600"/>
              </a:spcAft>
            </a:pPr>
            <a:r>
              <a:rPr lang="es-ES_tradnl" sz="1600" dirty="0">
                <a:ea typeface="Calibri" panose="020F0502020204030204" pitchFamily="34" charset="0"/>
                <a:cs typeface="Times New Roman" panose="02020603050405020304" pitchFamily="18" charset="0"/>
              </a:rPr>
              <a:t>No hay una política de Estado dirigida a las entidades regionales </a:t>
            </a:r>
            <a:r>
              <a:rPr lang="es-ES_tradnl" sz="1600" dirty="0" smtClean="0">
                <a:ea typeface="Calibri" panose="020F0502020204030204" pitchFamily="34" charset="0"/>
                <a:cs typeface="Times New Roman" panose="02020603050405020304" pitchFamily="18" charset="0"/>
              </a:rPr>
              <a:t>para </a:t>
            </a:r>
            <a:r>
              <a:rPr lang="es-ES_tradnl" sz="1600" dirty="0">
                <a:ea typeface="Calibri" panose="020F0502020204030204" pitchFamily="34" charset="0"/>
                <a:cs typeface="Times New Roman" panose="02020603050405020304" pitchFamily="18" charset="0"/>
              </a:rPr>
              <a:t>que actúen de manera planificada y con criterios técnicos en la conservación y mantenimiento de las vías bajo su </a:t>
            </a:r>
            <a:r>
              <a:rPr lang="es-ES_tradnl" sz="1600" dirty="0" smtClean="0">
                <a:ea typeface="Calibri" panose="020F0502020204030204" pitchFamily="34" charset="0"/>
                <a:cs typeface="Times New Roman" panose="02020603050405020304" pitchFamily="18" charset="0"/>
              </a:rPr>
              <a:t>competencia.</a:t>
            </a:r>
            <a:endParaRPr lang="es-C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419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21807</TotalTime>
  <Words>1642</Words>
  <Application>Microsoft Office PowerPoint</Application>
  <PresentationFormat>Presentación en pantalla (4:3)</PresentationFormat>
  <Paragraphs>240</Paragraphs>
  <Slides>24</Slides>
  <Notes>2</Notes>
  <HiddenSlides>0</HiddenSlides>
  <MMClips>0</MMClips>
  <ScaleCrop>false</ScaleCrop>
  <HeadingPairs>
    <vt:vector size="8" baseType="variant">
      <vt:variant>
        <vt:lpstr>Fuentes usadas</vt:lpstr>
      </vt:variant>
      <vt:variant>
        <vt:i4>13</vt:i4>
      </vt:variant>
      <vt:variant>
        <vt:lpstr>Tema</vt:lpstr>
      </vt:variant>
      <vt:variant>
        <vt:i4>4</vt:i4>
      </vt:variant>
      <vt:variant>
        <vt:lpstr>Servidores OLE incrustados</vt:lpstr>
      </vt:variant>
      <vt:variant>
        <vt:i4>3</vt:i4>
      </vt:variant>
      <vt:variant>
        <vt:lpstr>Títulos de diapositiva</vt:lpstr>
      </vt:variant>
      <vt:variant>
        <vt:i4>24</vt:i4>
      </vt:variant>
    </vt:vector>
  </HeadingPairs>
  <TitlesOfParts>
    <vt:vector size="44" baseType="lpstr">
      <vt:lpstr>Arial</vt:lpstr>
      <vt:lpstr>Arial Rounded MT Bold</vt:lpstr>
      <vt:lpstr>Calibri</vt:lpstr>
      <vt:lpstr>Calibri Light</vt:lpstr>
      <vt:lpstr>Cambria</vt:lpstr>
      <vt:lpstr>Century Gothic</vt:lpstr>
      <vt:lpstr>Courier New</vt:lpstr>
      <vt:lpstr>Helvetica Neue</vt:lpstr>
      <vt:lpstr>Helvetica Neue Light</vt:lpstr>
      <vt:lpstr>Helvetica Neue Medium</vt:lpstr>
      <vt:lpstr>ＭＳ Ｐゴシック</vt:lpstr>
      <vt:lpstr>ＭＳ Ｐゴシック</vt:lpstr>
      <vt:lpstr>Times New Roman</vt:lpstr>
      <vt:lpstr>1_Tema de Office</vt:lpstr>
      <vt:lpstr>Tema de Office</vt:lpstr>
      <vt:lpstr>3_Tema de Office</vt:lpstr>
      <vt:lpstr>2_Tema de Office</vt:lpstr>
      <vt:lpstr>Diapositiva de think-cell</vt:lpstr>
      <vt:lpstr>Gráfico</vt:lpstr>
      <vt:lpstr>Chart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 Suarez</dc:creator>
  <cp:lastModifiedBy>Full name</cp:lastModifiedBy>
  <cp:revision>1178</cp:revision>
  <cp:lastPrinted>2015-05-05T00:37:37Z</cp:lastPrinted>
  <dcterms:created xsi:type="dcterms:W3CDTF">2014-11-19T22:24:09Z</dcterms:created>
  <dcterms:modified xsi:type="dcterms:W3CDTF">2019-12-27T00:01:32Z</dcterms:modified>
</cp:coreProperties>
</file>